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7556500" cy="10693400"/>
  <p:notesSz cx="755650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43" autoAdjust="0"/>
    <p:restoredTop sz="94660"/>
  </p:normalViewPr>
  <p:slideViewPr>
    <p:cSldViewPr>
      <p:cViewPr>
        <p:scale>
          <a:sx n="160" d="100"/>
          <a:sy n="160" d="100"/>
        </p:scale>
        <p:origin x="222" y="-62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dirty="0"/>
              <a:t>KEESTRACK</a:t>
            </a:r>
            <a:r>
              <a:rPr spc="-20" dirty="0"/>
              <a:t> </a:t>
            </a:r>
            <a:r>
              <a:rPr spc="20" dirty="0"/>
              <a:t>не</a:t>
            </a:r>
            <a:r>
              <a:rPr spc="-15" dirty="0"/>
              <a:t> </a:t>
            </a:r>
            <a:r>
              <a:rPr spc="-5" dirty="0"/>
              <a:t>может</a:t>
            </a:r>
            <a:r>
              <a:rPr spc="-20" dirty="0"/>
              <a:t> </a:t>
            </a:r>
            <a:r>
              <a:rPr spc="-5" dirty="0"/>
              <a:t>нести</a:t>
            </a:r>
            <a:r>
              <a:rPr spc="-15" dirty="0"/>
              <a:t> </a:t>
            </a:r>
            <a:r>
              <a:rPr spc="-20" dirty="0"/>
              <a:t>ответственность </a:t>
            </a:r>
            <a:r>
              <a:rPr spc="20" dirty="0"/>
              <a:t>за</a:t>
            </a:r>
            <a:r>
              <a:rPr spc="-15" dirty="0"/>
              <a:t> </a:t>
            </a:r>
            <a:r>
              <a:rPr spc="10" dirty="0"/>
              <a:t>отклонение</a:t>
            </a:r>
          </a:p>
          <a:p>
            <a:pPr marL="21590" algn="ctr">
              <a:lnSpc>
                <a:spcPct val="100000"/>
              </a:lnSpc>
              <a:spcBef>
                <a:spcPts val="445"/>
              </a:spcBef>
            </a:pPr>
            <a:r>
              <a:rPr spc="25" dirty="0"/>
              <a:t>информация</a:t>
            </a:r>
            <a:r>
              <a:rPr spc="-15" dirty="0"/>
              <a:t> будет</a:t>
            </a:r>
            <a:r>
              <a:rPr spc="-10" dirty="0"/>
              <a:t> </a:t>
            </a:r>
            <a:r>
              <a:rPr spc="25" dirty="0"/>
              <a:t>привлечена</a:t>
            </a:r>
            <a:r>
              <a:rPr spc="-10" dirty="0"/>
              <a:t> </a:t>
            </a:r>
            <a:r>
              <a:rPr spc="25" dirty="0"/>
              <a:t>к</a:t>
            </a:r>
            <a:r>
              <a:rPr spc="-10" dirty="0"/>
              <a:t> </a:t>
            </a:r>
            <a:r>
              <a:rPr spc="-20" dirty="0"/>
              <a:t>ответственности!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pc="-50" dirty="0"/>
              <a:t>ЭКРАН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30" dirty="0"/>
              <a:t>‹#›</a:t>
            </a:fld>
            <a:endParaRPr spc="3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00B0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dirty="0"/>
              <a:t>KEESTRACK</a:t>
            </a:r>
            <a:r>
              <a:rPr spc="-20" dirty="0"/>
              <a:t> </a:t>
            </a:r>
            <a:r>
              <a:rPr spc="20" dirty="0"/>
              <a:t>не</a:t>
            </a:r>
            <a:r>
              <a:rPr spc="-15" dirty="0"/>
              <a:t> </a:t>
            </a:r>
            <a:r>
              <a:rPr spc="-5" dirty="0"/>
              <a:t>может</a:t>
            </a:r>
            <a:r>
              <a:rPr spc="-20" dirty="0"/>
              <a:t> </a:t>
            </a:r>
            <a:r>
              <a:rPr spc="-5" dirty="0"/>
              <a:t>нести</a:t>
            </a:r>
            <a:r>
              <a:rPr spc="-15" dirty="0"/>
              <a:t> </a:t>
            </a:r>
            <a:r>
              <a:rPr spc="-20" dirty="0"/>
              <a:t>ответственность </a:t>
            </a:r>
            <a:r>
              <a:rPr spc="20" dirty="0"/>
              <a:t>за</a:t>
            </a:r>
            <a:r>
              <a:rPr spc="-15" dirty="0"/>
              <a:t> </a:t>
            </a:r>
            <a:r>
              <a:rPr spc="10" dirty="0"/>
              <a:t>отклонение</a:t>
            </a:r>
          </a:p>
          <a:p>
            <a:pPr marL="21590" algn="ctr">
              <a:lnSpc>
                <a:spcPct val="100000"/>
              </a:lnSpc>
              <a:spcBef>
                <a:spcPts val="445"/>
              </a:spcBef>
            </a:pPr>
            <a:r>
              <a:rPr spc="25" dirty="0"/>
              <a:t>информация</a:t>
            </a:r>
            <a:r>
              <a:rPr spc="-15" dirty="0"/>
              <a:t> будет</a:t>
            </a:r>
            <a:r>
              <a:rPr spc="-10" dirty="0"/>
              <a:t> </a:t>
            </a:r>
            <a:r>
              <a:rPr spc="25" dirty="0"/>
              <a:t>привлечена</a:t>
            </a:r>
            <a:r>
              <a:rPr spc="-10" dirty="0"/>
              <a:t> </a:t>
            </a:r>
            <a:r>
              <a:rPr spc="25" dirty="0"/>
              <a:t>к</a:t>
            </a:r>
            <a:r>
              <a:rPr spc="-10" dirty="0"/>
              <a:t> </a:t>
            </a:r>
            <a:r>
              <a:rPr spc="-20" dirty="0"/>
              <a:t>ответственности!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pc="-50" dirty="0"/>
              <a:t>ЭКРАН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30" dirty="0"/>
              <a:t>‹#›</a:t>
            </a:fld>
            <a:endParaRPr spc="3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00B0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dirty="0"/>
              <a:t>KEESTRACK</a:t>
            </a:r>
            <a:r>
              <a:rPr spc="-20" dirty="0"/>
              <a:t> </a:t>
            </a:r>
            <a:r>
              <a:rPr spc="20" dirty="0"/>
              <a:t>не</a:t>
            </a:r>
            <a:r>
              <a:rPr spc="-15" dirty="0"/>
              <a:t> </a:t>
            </a:r>
            <a:r>
              <a:rPr spc="-5" dirty="0"/>
              <a:t>может</a:t>
            </a:r>
            <a:r>
              <a:rPr spc="-20" dirty="0"/>
              <a:t> </a:t>
            </a:r>
            <a:r>
              <a:rPr spc="-5" dirty="0"/>
              <a:t>нести</a:t>
            </a:r>
            <a:r>
              <a:rPr spc="-15" dirty="0"/>
              <a:t> </a:t>
            </a:r>
            <a:r>
              <a:rPr spc="-20" dirty="0"/>
              <a:t>ответственность </a:t>
            </a:r>
            <a:r>
              <a:rPr spc="20" dirty="0"/>
              <a:t>за</a:t>
            </a:r>
            <a:r>
              <a:rPr spc="-15" dirty="0"/>
              <a:t> </a:t>
            </a:r>
            <a:r>
              <a:rPr spc="10" dirty="0"/>
              <a:t>отклонение</a:t>
            </a:r>
          </a:p>
          <a:p>
            <a:pPr marL="21590" algn="ctr">
              <a:lnSpc>
                <a:spcPct val="100000"/>
              </a:lnSpc>
              <a:spcBef>
                <a:spcPts val="445"/>
              </a:spcBef>
            </a:pPr>
            <a:r>
              <a:rPr spc="25" dirty="0"/>
              <a:t>информация</a:t>
            </a:r>
            <a:r>
              <a:rPr spc="-15" dirty="0"/>
              <a:t> будет</a:t>
            </a:r>
            <a:r>
              <a:rPr spc="-10" dirty="0"/>
              <a:t> </a:t>
            </a:r>
            <a:r>
              <a:rPr spc="25" dirty="0"/>
              <a:t>привлечена</a:t>
            </a:r>
            <a:r>
              <a:rPr spc="-10" dirty="0"/>
              <a:t> </a:t>
            </a:r>
            <a:r>
              <a:rPr spc="25" dirty="0"/>
              <a:t>к</a:t>
            </a:r>
            <a:r>
              <a:rPr spc="-10" dirty="0"/>
              <a:t> </a:t>
            </a:r>
            <a:r>
              <a:rPr spc="-20" dirty="0"/>
              <a:t>ответственности!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pc="-50" dirty="0"/>
              <a:t>ЭКРАН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30" dirty="0"/>
              <a:t>‹#›</a:t>
            </a:fld>
            <a:endParaRPr spc="3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00B0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dirty="0"/>
              <a:t>KEESTRACK</a:t>
            </a:r>
            <a:r>
              <a:rPr spc="-20" dirty="0"/>
              <a:t> </a:t>
            </a:r>
            <a:r>
              <a:rPr spc="20" dirty="0"/>
              <a:t>не</a:t>
            </a:r>
            <a:r>
              <a:rPr spc="-15" dirty="0"/>
              <a:t> </a:t>
            </a:r>
            <a:r>
              <a:rPr spc="-5" dirty="0"/>
              <a:t>может</a:t>
            </a:r>
            <a:r>
              <a:rPr spc="-20" dirty="0"/>
              <a:t> </a:t>
            </a:r>
            <a:r>
              <a:rPr spc="-5" dirty="0"/>
              <a:t>нести</a:t>
            </a:r>
            <a:r>
              <a:rPr spc="-15" dirty="0"/>
              <a:t> </a:t>
            </a:r>
            <a:r>
              <a:rPr spc="-20" dirty="0"/>
              <a:t>ответственность </a:t>
            </a:r>
            <a:r>
              <a:rPr spc="20" dirty="0"/>
              <a:t>за</a:t>
            </a:r>
            <a:r>
              <a:rPr spc="-15" dirty="0"/>
              <a:t> </a:t>
            </a:r>
            <a:r>
              <a:rPr spc="10" dirty="0"/>
              <a:t>отклонение</a:t>
            </a:r>
          </a:p>
          <a:p>
            <a:pPr marL="21590" algn="ctr">
              <a:lnSpc>
                <a:spcPct val="100000"/>
              </a:lnSpc>
              <a:spcBef>
                <a:spcPts val="445"/>
              </a:spcBef>
            </a:pPr>
            <a:r>
              <a:rPr spc="25" dirty="0"/>
              <a:t>информация</a:t>
            </a:r>
            <a:r>
              <a:rPr spc="-15" dirty="0"/>
              <a:t> будет</a:t>
            </a:r>
            <a:r>
              <a:rPr spc="-10" dirty="0"/>
              <a:t> </a:t>
            </a:r>
            <a:r>
              <a:rPr spc="25" dirty="0"/>
              <a:t>привлечена</a:t>
            </a:r>
            <a:r>
              <a:rPr spc="-10" dirty="0"/>
              <a:t> </a:t>
            </a:r>
            <a:r>
              <a:rPr spc="25" dirty="0"/>
              <a:t>к</a:t>
            </a:r>
            <a:r>
              <a:rPr spc="-10" dirty="0"/>
              <a:t> </a:t>
            </a:r>
            <a:r>
              <a:rPr spc="-20" dirty="0"/>
              <a:t>ответственности!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pc="-50" dirty="0"/>
              <a:t>ЭКРАН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30" dirty="0"/>
              <a:t>‹#›</a:t>
            </a:fld>
            <a:endParaRPr spc="3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dirty="0"/>
              <a:t>KEESTRACK</a:t>
            </a:r>
            <a:r>
              <a:rPr spc="-20" dirty="0"/>
              <a:t> </a:t>
            </a:r>
            <a:r>
              <a:rPr spc="20" dirty="0"/>
              <a:t>не</a:t>
            </a:r>
            <a:r>
              <a:rPr spc="-15" dirty="0"/>
              <a:t> </a:t>
            </a:r>
            <a:r>
              <a:rPr spc="-5" dirty="0"/>
              <a:t>может</a:t>
            </a:r>
            <a:r>
              <a:rPr spc="-20" dirty="0"/>
              <a:t> </a:t>
            </a:r>
            <a:r>
              <a:rPr spc="-5" dirty="0"/>
              <a:t>нести</a:t>
            </a:r>
            <a:r>
              <a:rPr spc="-15" dirty="0"/>
              <a:t> </a:t>
            </a:r>
            <a:r>
              <a:rPr spc="-20" dirty="0"/>
              <a:t>ответственность </a:t>
            </a:r>
            <a:r>
              <a:rPr spc="20" dirty="0"/>
              <a:t>за</a:t>
            </a:r>
            <a:r>
              <a:rPr spc="-15" dirty="0"/>
              <a:t> </a:t>
            </a:r>
            <a:r>
              <a:rPr spc="10" dirty="0"/>
              <a:t>отклонение</a:t>
            </a:r>
          </a:p>
          <a:p>
            <a:pPr marL="21590" algn="ctr">
              <a:lnSpc>
                <a:spcPct val="100000"/>
              </a:lnSpc>
              <a:spcBef>
                <a:spcPts val="445"/>
              </a:spcBef>
            </a:pPr>
            <a:r>
              <a:rPr spc="25" dirty="0"/>
              <a:t>информация</a:t>
            </a:r>
            <a:r>
              <a:rPr spc="-15" dirty="0"/>
              <a:t> будет</a:t>
            </a:r>
            <a:r>
              <a:rPr spc="-10" dirty="0"/>
              <a:t> </a:t>
            </a:r>
            <a:r>
              <a:rPr spc="25" dirty="0"/>
              <a:t>привлечена</a:t>
            </a:r>
            <a:r>
              <a:rPr spc="-10" dirty="0"/>
              <a:t> </a:t>
            </a:r>
            <a:r>
              <a:rPr spc="25" dirty="0"/>
              <a:t>к</a:t>
            </a:r>
            <a:r>
              <a:rPr spc="-10" dirty="0"/>
              <a:t> </a:t>
            </a:r>
            <a:r>
              <a:rPr spc="-20" dirty="0"/>
              <a:t>ответственности!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pc="-50" dirty="0"/>
              <a:t>ЭКРАН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30" dirty="0"/>
              <a:t>‹#›</a:t>
            </a:fld>
            <a:endParaRPr spc="3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1315" y="10054208"/>
            <a:ext cx="6838950" cy="31432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72580" y="10057383"/>
            <a:ext cx="281304" cy="30797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0045" y="133349"/>
            <a:ext cx="1798447" cy="53594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274559" y="0"/>
            <a:ext cx="280670" cy="1266825"/>
          </a:xfrm>
          <a:custGeom>
            <a:avLst/>
            <a:gdLst/>
            <a:ahLst/>
            <a:cxnLst/>
            <a:rect l="l" t="t" r="r" b="b"/>
            <a:pathLst>
              <a:path w="280670" h="1266825">
                <a:moveTo>
                  <a:pt x="0" y="1266824"/>
                </a:moveTo>
                <a:lnTo>
                  <a:pt x="280670" y="1266824"/>
                </a:lnTo>
                <a:lnTo>
                  <a:pt x="280670" y="0"/>
                </a:lnTo>
                <a:lnTo>
                  <a:pt x="0" y="0"/>
                </a:lnTo>
                <a:lnTo>
                  <a:pt x="0" y="1266824"/>
                </a:lnTo>
                <a:close/>
              </a:path>
            </a:pathLst>
          </a:custGeom>
          <a:solidFill>
            <a:srgbClr val="F4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27065" y="133349"/>
            <a:ext cx="820419" cy="8997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6560" y="-94996"/>
            <a:ext cx="672972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rgbClr val="00B0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66774" y="10106351"/>
            <a:ext cx="1610360" cy="21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dirty="0"/>
              <a:t>KEESTRACK</a:t>
            </a:r>
            <a:r>
              <a:rPr spc="-20" dirty="0"/>
              <a:t> </a:t>
            </a:r>
            <a:r>
              <a:rPr spc="20" dirty="0"/>
              <a:t>не</a:t>
            </a:r>
            <a:r>
              <a:rPr spc="-15" dirty="0"/>
              <a:t> </a:t>
            </a:r>
            <a:r>
              <a:rPr spc="-5" dirty="0"/>
              <a:t>может</a:t>
            </a:r>
            <a:r>
              <a:rPr spc="-20" dirty="0"/>
              <a:t> </a:t>
            </a:r>
            <a:r>
              <a:rPr spc="-5" dirty="0"/>
              <a:t>нести</a:t>
            </a:r>
            <a:r>
              <a:rPr spc="-15" dirty="0"/>
              <a:t> </a:t>
            </a:r>
            <a:r>
              <a:rPr spc="-20" dirty="0"/>
              <a:t>ответственность </a:t>
            </a:r>
            <a:r>
              <a:rPr spc="20" dirty="0"/>
              <a:t>за</a:t>
            </a:r>
            <a:r>
              <a:rPr spc="-15" dirty="0"/>
              <a:t> </a:t>
            </a:r>
            <a:r>
              <a:rPr spc="10" dirty="0"/>
              <a:t>отклонение</a:t>
            </a:r>
          </a:p>
          <a:p>
            <a:pPr marL="21590" algn="ctr">
              <a:lnSpc>
                <a:spcPct val="100000"/>
              </a:lnSpc>
              <a:spcBef>
                <a:spcPts val="445"/>
              </a:spcBef>
            </a:pPr>
            <a:r>
              <a:rPr spc="25" dirty="0"/>
              <a:t>информация</a:t>
            </a:r>
            <a:r>
              <a:rPr spc="-15" dirty="0"/>
              <a:t> будет</a:t>
            </a:r>
            <a:r>
              <a:rPr spc="-10" dirty="0"/>
              <a:t> </a:t>
            </a:r>
            <a:r>
              <a:rPr spc="25" dirty="0"/>
              <a:t>привлечена</a:t>
            </a:r>
            <a:r>
              <a:rPr spc="-10" dirty="0"/>
              <a:t> </a:t>
            </a:r>
            <a:r>
              <a:rPr spc="25" dirty="0"/>
              <a:t>к</a:t>
            </a:r>
            <a:r>
              <a:rPr spc="-10" dirty="0"/>
              <a:t> </a:t>
            </a:r>
            <a:r>
              <a:rPr spc="-20" dirty="0"/>
              <a:t>ответственности!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2001" y="10014826"/>
            <a:ext cx="806450" cy="3543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pc="-50" dirty="0"/>
              <a:t>ЭКРАН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508883" y="10001250"/>
            <a:ext cx="367029" cy="371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30" dirty="0"/>
              <a:t>‹#›</a:t>
            </a:fld>
            <a:endParaRPr spc="3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1.jpg"/><Relationship Id="rId7" Type="http://schemas.openxmlformats.org/officeDocument/2006/relationships/image" Target="../media/image55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jpg"/><Relationship Id="rId9" Type="http://schemas.openxmlformats.org/officeDocument/2006/relationships/image" Target="../media/image5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66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g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4.jp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g"/><Relationship Id="rId11" Type="http://schemas.openxmlformats.org/officeDocument/2006/relationships/image" Target="../media/image81.jpg"/><Relationship Id="rId5" Type="http://schemas.openxmlformats.org/officeDocument/2006/relationships/image" Target="../media/image75.jpg"/><Relationship Id="rId10" Type="http://schemas.openxmlformats.org/officeDocument/2006/relationships/image" Target="../media/image80.png"/><Relationship Id="rId4" Type="http://schemas.openxmlformats.org/officeDocument/2006/relationships/image" Target="../media/image62.jpg"/><Relationship Id="rId9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996" y="3020440"/>
            <a:ext cx="6703540" cy="437451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0045" y="7862366"/>
            <a:ext cx="3475863" cy="195516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5575" y="7855343"/>
            <a:ext cx="3258820" cy="197294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97275" y="1691639"/>
            <a:ext cx="523494" cy="57340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75375">
              <a:lnSpc>
                <a:spcPct val="100000"/>
              </a:lnSpc>
              <a:spcBef>
                <a:spcPts val="100"/>
              </a:spcBef>
            </a:pPr>
            <a:r>
              <a:rPr spc="250" dirty="0"/>
              <a:t>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46963" y="1523238"/>
            <a:ext cx="3250312" cy="1703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000" spc="-114" dirty="0" smtClean="0">
                <a:solidFill>
                  <a:srgbClr val="D8D8D8"/>
                </a:solidFill>
                <a:latin typeface="Arial"/>
                <a:cs typeface="Arial"/>
              </a:rPr>
              <a:t>МОБИЛЬНО-СОРТИРОВЧНАЯ УСТАНОВКА</a:t>
            </a:r>
            <a:endParaRPr sz="3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30" dirty="0">
                <a:solidFill>
                  <a:srgbClr val="7F8484"/>
                </a:solidFill>
                <a:latin typeface="Arial"/>
                <a:cs typeface="Arial"/>
              </a:rPr>
              <a:t>3</a:t>
            </a:r>
            <a:r>
              <a:rPr sz="1900" spc="-70" dirty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900" spc="20" dirty="0">
                <a:solidFill>
                  <a:srgbClr val="7F8484"/>
                </a:solidFill>
                <a:latin typeface="Arial"/>
                <a:cs typeface="Arial"/>
              </a:rPr>
              <a:t>ФРАКЦИИ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04513" y="1497838"/>
            <a:ext cx="3860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16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4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05910" y="10018776"/>
            <a:ext cx="1708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3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42000" y="10031476"/>
            <a:ext cx="1331849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900" spc="-5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900" spc="-5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900" spc="-5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57821" y="10018776"/>
            <a:ext cx="1689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61924" y="88900"/>
            <a:ext cx="230832" cy="994029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50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4334" y="3640581"/>
            <a:ext cx="6509132" cy="3228848"/>
            <a:chOff x="394334" y="3640581"/>
            <a:chExt cx="6509132" cy="3228848"/>
          </a:xfrm>
        </p:grpSpPr>
        <p:sp>
          <p:nvSpPr>
            <p:cNvPr id="3" name="object 3"/>
            <p:cNvSpPr/>
            <p:nvPr/>
          </p:nvSpPr>
          <p:spPr>
            <a:xfrm>
              <a:off x="394334" y="5492114"/>
              <a:ext cx="3917316" cy="1377315"/>
            </a:xfrm>
            <a:custGeom>
              <a:avLst/>
              <a:gdLst/>
              <a:ahLst/>
              <a:cxnLst/>
              <a:rect l="l" t="t" r="r" b="b"/>
              <a:pathLst>
                <a:path w="3311525" h="1377315">
                  <a:moveTo>
                    <a:pt x="3311525" y="0"/>
                  </a:moveTo>
                  <a:lnTo>
                    <a:pt x="0" y="0"/>
                  </a:lnTo>
                  <a:lnTo>
                    <a:pt x="0" y="1377314"/>
                  </a:lnTo>
                  <a:lnTo>
                    <a:pt x="3311525" y="1377314"/>
                  </a:lnTo>
                  <a:lnTo>
                    <a:pt x="3311525" y="0"/>
                  </a:lnTo>
                  <a:close/>
                </a:path>
              </a:pathLst>
            </a:custGeom>
            <a:solidFill>
              <a:srgbClr val="E4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7484" y="3640581"/>
              <a:ext cx="4100321" cy="295021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837299" y="4805425"/>
              <a:ext cx="50800" cy="711200"/>
            </a:xfrm>
            <a:custGeom>
              <a:avLst/>
              <a:gdLst/>
              <a:ahLst/>
              <a:cxnLst/>
              <a:rect l="l" t="t" r="r" b="b"/>
              <a:pathLst>
                <a:path w="50800" h="711200">
                  <a:moveTo>
                    <a:pt x="0" y="635000"/>
                  </a:moveTo>
                  <a:lnTo>
                    <a:pt x="25400" y="711200"/>
                  </a:lnTo>
                  <a:lnTo>
                    <a:pt x="42333" y="660400"/>
                  </a:lnTo>
                  <a:lnTo>
                    <a:pt x="20574" y="660400"/>
                  </a:lnTo>
                  <a:lnTo>
                    <a:pt x="20574" y="655574"/>
                  </a:lnTo>
                  <a:lnTo>
                    <a:pt x="0" y="635000"/>
                  </a:lnTo>
                  <a:close/>
                </a:path>
                <a:path w="50800" h="711200">
                  <a:moveTo>
                    <a:pt x="20574" y="655574"/>
                  </a:moveTo>
                  <a:lnTo>
                    <a:pt x="20574" y="660400"/>
                  </a:lnTo>
                  <a:lnTo>
                    <a:pt x="25400" y="660400"/>
                  </a:lnTo>
                  <a:lnTo>
                    <a:pt x="20574" y="655574"/>
                  </a:lnTo>
                  <a:close/>
                </a:path>
                <a:path w="50800" h="711200">
                  <a:moveTo>
                    <a:pt x="25400" y="50800"/>
                  </a:moveTo>
                  <a:lnTo>
                    <a:pt x="20700" y="55499"/>
                  </a:lnTo>
                  <a:lnTo>
                    <a:pt x="20700" y="655701"/>
                  </a:lnTo>
                  <a:lnTo>
                    <a:pt x="25400" y="660400"/>
                  </a:lnTo>
                  <a:lnTo>
                    <a:pt x="30099" y="655701"/>
                  </a:lnTo>
                  <a:lnTo>
                    <a:pt x="30099" y="55499"/>
                  </a:lnTo>
                  <a:lnTo>
                    <a:pt x="25400" y="50800"/>
                  </a:lnTo>
                  <a:close/>
                </a:path>
                <a:path w="50800" h="711200">
                  <a:moveTo>
                    <a:pt x="30099" y="655701"/>
                  </a:moveTo>
                  <a:lnTo>
                    <a:pt x="25400" y="660400"/>
                  </a:lnTo>
                  <a:lnTo>
                    <a:pt x="30099" y="660400"/>
                  </a:lnTo>
                  <a:lnTo>
                    <a:pt x="30099" y="655701"/>
                  </a:lnTo>
                  <a:close/>
                </a:path>
                <a:path w="50800" h="711200">
                  <a:moveTo>
                    <a:pt x="50800" y="635000"/>
                  </a:moveTo>
                  <a:lnTo>
                    <a:pt x="30225" y="655574"/>
                  </a:lnTo>
                  <a:lnTo>
                    <a:pt x="30099" y="660400"/>
                  </a:lnTo>
                  <a:lnTo>
                    <a:pt x="42333" y="660400"/>
                  </a:lnTo>
                  <a:lnTo>
                    <a:pt x="50800" y="635000"/>
                  </a:lnTo>
                  <a:close/>
                </a:path>
                <a:path w="50800" h="711200">
                  <a:moveTo>
                    <a:pt x="25400" y="0"/>
                  </a:moveTo>
                  <a:lnTo>
                    <a:pt x="0" y="76200"/>
                  </a:lnTo>
                  <a:lnTo>
                    <a:pt x="20574" y="55625"/>
                  </a:lnTo>
                  <a:lnTo>
                    <a:pt x="20574" y="50800"/>
                  </a:lnTo>
                  <a:lnTo>
                    <a:pt x="42333" y="50800"/>
                  </a:lnTo>
                  <a:lnTo>
                    <a:pt x="25400" y="0"/>
                  </a:lnTo>
                  <a:close/>
                </a:path>
                <a:path w="50800" h="711200">
                  <a:moveTo>
                    <a:pt x="42333" y="50800"/>
                  </a:moveTo>
                  <a:lnTo>
                    <a:pt x="30099" y="50800"/>
                  </a:lnTo>
                  <a:lnTo>
                    <a:pt x="30225" y="55625"/>
                  </a:lnTo>
                  <a:lnTo>
                    <a:pt x="50800" y="76200"/>
                  </a:lnTo>
                  <a:lnTo>
                    <a:pt x="42333" y="50800"/>
                  </a:lnTo>
                  <a:close/>
                </a:path>
                <a:path w="50800" h="711200">
                  <a:moveTo>
                    <a:pt x="25400" y="50800"/>
                  </a:moveTo>
                  <a:lnTo>
                    <a:pt x="20574" y="50800"/>
                  </a:lnTo>
                  <a:lnTo>
                    <a:pt x="20574" y="55625"/>
                  </a:lnTo>
                  <a:lnTo>
                    <a:pt x="25400" y="50800"/>
                  </a:lnTo>
                  <a:close/>
                </a:path>
                <a:path w="50800" h="711200">
                  <a:moveTo>
                    <a:pt x="30099" y="50800"/>
                  </a:moveTo>
                  <a:lnTo>
                    <a:pt x="25400" y="50800"/>
                  </a:lnTo>
                  <a:lnTo>
                    <a:pt x="30099" y="55499"/>
                  </a:lnTo>
                  <a:lnTo>
                    <a:pt x="30099" y="50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36131" y="4802631"/>
              <a:ext cx="267335" cy="714375"/>
            </a:xfrm>
            <a:custGeom>
              <a:avLst/>
              <a:gdLst/>
              <a:ahLst/>
              <a:cxnLst/>
              <a:rect l="l" t="t" r="r" b="b"/>
              <a:pathLst>
                <a:path w="267334" h="714375">
                  <a:moveTo>
                    <a:pt x="266573" y="0"/>
                  </a:moveTo>
                  <a:lnTo>
                    <a:pt x="0" y="0"/>
                  </a:lnTo>
                </a:path>
                <a:path w="267334" h="714375">
                  <a:moveTo>
                    <a:pt x="266953" y="714248"/>
                  </a:moveTo>
                  <a:lnTo>
                    <a:pt x="380" y="714248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882388" y="3660711"/>
            <a:ext cx="2219960" cy="2898140"/>
            <a:chOff x="4882388" y="3660711"/>
            <a:chExt cx="2219960" cy="2898140"/>
          </a:xfrm>
        </p:grpSpPr>
        <p:sp>
          <p:nvSpPr>
            <p:cNvPr id="8" name="object 8"/>
            <p:cNvSpPr/>
            <p:nvPr/>
          </p:nvSpPr>
          <p:spPr>
            <a:xfrm>
              <a:off x="7019036" y="3665473"/>
              <a:ext cx="50800" cy="2893695"/>
            </a:xfrm>
            <a:custGeom>
              <a:avLst/>
              <a:gdLst/>
              <a:ahLst/>
              <a:cxnLst/>
              <a:rect l="l" t="t" r="r" b="b"/>
              <a:pathLst>
                <a:path w="50800" h="2893695">
                  <a:moveTo>
                    <a:pt x="0" y="2817113"/>
                  </a:moveTo>
                  <a:lnTo>
                    <a:pt x="25400" y="2893313"/>
                  </a:lnTo>
                  <a:lnTo>
                    <a:pt x="42333" y="2842513"/>
                  </a:lnTo>
                  <a:lnTo>
                    <a:pt x="20574" y="2842513"/>
                  </a:lnTo>
                  <a:lnTo>
                    <a:pt x="20574" y="2837687"/>
                  </a:lnTo>
                  <a:lnTo>
                    <a:pt x="0" y="2817113"/>
                  </a:lnTo>
                  <a:close/>
                </a:path>
                <a:path w="50800" h="2893695">
                  <a:moveTo>
                    <a:pt x="20574" y="2837687"/>
                  </a:moveTo>
                  <a:lnTo>
                    <a:pt x="20574" y="2842513"/>
                  </a:lnTo>
                  <a:lnTo>
                    <a:pt x="25400" y="2842513"/>
                  </a:lnTo>
                  <a:lnTo>
                    <a:pt x="20574" y="2837687"/>
                  </a:lnTo>
                  <a:close/>
                </a:path>
                <a:path w="50800" h="2893695">
                  <a:moveTo>
                    <a:pt x="25400" y="50800"/>
                  </a:moveTo>
                  <a:lnTo>
                    <a:pt x="20700" y="55499"/>
                  </a:lnTo>
                  <a:lnTo>
                    <a:pt x="20700" y="2837814"/>
                  </a:lnTo>
                  <a:lnTo>
                    <a:pt x="25400" y="2842513"/>
                  </a:lnTo>
                  <a:lnTo>
                    <a:pt x="30099" y="2837814"/>
                  </a:lnTo>
                  <a:lnTo>
                    <a:pt x="30099" y="55499"/>
                  </a:lnTo>
                  <a:lnTo>
                    <a:pt x="25400" y="50800"/>
                  </a:lnTo>
                  <a:close/>
                </a:path>
                <a:path w="50800" h="2893695">
                  <a:moveTo>
                    <a:pt x="30099" y="2837814"/>
                  </a:moveTo>
                  <a:lnTo>
                    <a:pt x="25400" y="2842513"/>
                  </a:lnTo>
                  <a:lnTo>
                    <a:pt x="30099" y="2842513"/>
                  </a:lnTo>
                  <a:lnTo>
                    <a:pt x="30099" y="2837814"/>
                  </a:lnTo>
                  <a:close/>
                </a:path>
                <a:path w="50800" h="2893695">
                  <a:moveTo>
                    <a:pt x="50800" y="2817113"/>
                  </a:moveTo>
                  <a:lnTo>
                    <a:pt x="30225" y="2837687"/>
                  </a:lnTo>
                  <a:lnTo>
                    <a:pt x="30099" y="2842513"/>
                  </a:lnTo>
                  <a:lnTo>
                    <a:pt x="42333" y="2842513"/>
                  </a:lnTo>
                  <a:lnTo>
                    <a:pt x="50800" y="2817113"/>
                  </a:lnTo>
                  <a:close/>
                </a:path>
                <a:path w="50800" h="2893695">
                  <a:moveTo>
                    <a:pt x="25400" y="0"/>
                  </a:moveTo>
                  <a:lnTo>
                    <a:pt x="0" y="76200"/>
                  </a:lnTo>
                  <a:lnTo>
                    <a:pt x="20574" y="55625"/>
                  </a:lnTo>
                  <a:lnTo>
                    <a:pt x="20574" y="50800"/>
                  </a:lnTo>
                  <a:lnTo>
                    <a:pt x="42333" y="50800"/>
                  </a:lnTo>
                  <a:lnTo>
                    <a:pt x="25400" y="0"/>
                  </a:lnTo>
                  <a:close/>
                </a:path>
                <a:path w="50800" h="2893695">
                  <a:moveTo>
                    <a:pt x="42333" y="50800"/>
                  </a:moveTo>
                  <a:lnTo>
                    <a:pt x="30099" y="50800"/>
                  </a:lnTo>
                  <a:lnTo>
                    <a:pt x="30225" y="55625"/>
                  </a:lnTo>
                  <a:lnTo>
                    <a:pt x="50800" y="76200"/>
                  </a:lnTo>
                  <a:lnTo>
                    <a:pt x="42333" y="50800"/>
                  </a:lnTo>
                  <a:close/>
                </a:path>
                <a:path w="50800" h="2893695">
                  <a:moveTo>
                    <a:pt x="25400" y="50800"/>
                  </a:moveTo>
                  <a:lnTo>
                    <a:pt x="20574" y="50800"/>
                  </a:lnTo>
                  <a:lnTo>
                    <a:pt x="20574" y="55625"/>
                  </a:lnTo>
                  <a:lnTo>
                    <a:pt x="25400" y="50800"/>
                  </a:lnTo>
                  <a:close/>
                </a:path>
                <a:path w="50800" h="2893695">
                  <a:moveTo>
                    <a:pt x="30099" y="50800"/>
                  </a:moveTo>
                  <a:lnTo>
                    <a:pt x="25400" y="50800"/>
                  </a:lnTo>
                  <a:lnTo>
                    <a:pt x="30099" y="55499"/>
                  </a:lnTo>
                  <a:lnTo>
                    <a:pt x="30099" y="50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82388" y="3665473"/>
              <a:ext cx="2219960" cy="0"/>
            </a:xfrm>
            <a:custGeom>
              <a:avLst/>
              <a:gdLst/>
              <a:ahLst/>
              <a:cxnLst/>
              <a:rect l="l" t="t" r="r" b="b"/>
              <a:pathLst>
                <a:path w="2219959">
                  <a:moveTo>
                    <a:pt x="2219833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448427"/>
              </p:ext>
            </p:extLst>
          </p:nvPr>
        </p:nvGraphicFramePr>
        <p:xfrm>
          <a:off x="635508" y="8901430"/>
          <a:ext cx="6282686" cy="6555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0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9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9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0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13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13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97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16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410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4228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en-US" sz="1000" dirty="0" smtClean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С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en-US" sz="1000" dirty="0" smtClean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Е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en-US" sz="1000" dirty="0" smtClean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F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50000"/>
                        </a:lnSpc>
                        <a:spcBef>
                          <a:spcPts val="509"/>
                        </a:spcBef>
                      </a:pPr>
                      <a:r>
                        <a:rPr lang="en-US" sz="1000" dirty="0" smtClean="0">
                          <a:solidFill>
                            <a:srgbClr val="353334"/>
                          </a:solidFill>
                          <a:latin typeface="Arial"/>
                          <a:ea typeface="+mn-ea"/>
                          <a:cs typeface="Arial"/>
                        </a:rPr>
                        <a:t>G</a:t>
                      </a:r>
                      <a:endParaRPr sz="1000" dirty="0">
                        <a:solidFill>
                          <a:srgbClr val="353334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en-US" sz="1000" spc="-30" dirty="0" smtClean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H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en-US" sz="1000" dirty="0" smtClean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en-US" sz="1000" spc="45" dirty="0" smtClean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J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90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К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lang="en-US" sz="900" dirty="0" smtClean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L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774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900" spc="1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4400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900" spc="1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3460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900" spc="1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3720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850" spc="1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17900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900" spc="1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4000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900" spc="1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3700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850" spc="1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15400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900" spc="1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3100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900" spc="1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3000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900" spc="1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3750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850" spc="1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14850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900" spc="10" dirty="0">
                          <a:solidFill>
                            <a:srgbClr val="353334"/>
                          </a:solidFill>
                          <a:latin typeface="Arial"/>
                          <a:cs typeface="Arial"/>
                        </a:rPr>
                        <a:t>3270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L w="6350">
                      <a:solidFill>
                        <a:srgbClr val="FCFCFC"/>
                      </a:solidFill>
                      <a:prstDash val="solid"/>
                    </a:lnL>
                    <a:lnR w="6350">
                      <a:solidFill>
                        <a:srgbClr val="FCFCFC"/>
                      </a:solidFill>
                      <a:prstDash val="solid"/>
                    </a:lnR>
                    <a:lnT w="6350">
                      <a:solidFill>
                        <a:srgbClr val="FCFCFC"/>
                      </a:solidFill>
                      <a:prstDash val="solid"/>
                    </a:lnT>
                    <a:lnB w="6350">
                      <a:solidFill>
                        <a:srgbClr val="FCFCFC"/>
                      </a:solidFill>
                      <a:prstDash val="solid"/>
                    </a:lnB>
                    <a:solidFill>
                      <a:srgbClr val="E4E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3470" y="7302474"/>
            <a:ext cx="4454643" cy="1133779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3391408" y="7383081"/>
            <a:ext cx="3577590" cy="1019175"/>
            <a:chOff x="3391408" y="7383081"/>
            <a:chExt cx="3577590" cy="1019175"/>
          </a:xfrm>
        </p:grpSpPr>
        <p:sp>
          <p:nvSpPr>
            <p:cNvPr id="13" name="object 13"/>
            <p:cNvSpPr/>
            <p:nvPr/>
          </p:nvSpPr>
          <p:spPr>
            <a:xfrm>
              <a:off x="6905879" y="7387716"/>
              <a:ext cx="50800" cy="1009015"/>
            </a:xfrm>
            <a:custGeom>
              <a:avLst/>
              <a:gdLst/>
              <a:ahLst/>
              <a:cxnLst/>
              <a:rect l="l" t="t" r="r" b="b"/>
              <a:pathLst>
                <a:path w="50800" h="1009015">
                  <a:moveTo>
                    <a:pt x="0" y="932561"/>
                  </a:moveTo>
                  <a:lnTo>
                    <a:pt x="25400" y="1008761"/>
                  </a:lnTo>
                  <a:lnTo>
                    <a:pt x="42333" y="957961"/>
                  </a:lnTo>
                  <a:lnTo>
                    <a:pt x="20700" y="957961"/>
                  </a:lnTo>
                  <a:lnTo>
                    <a:pt x="20574" y="953135"/>
                  </a:lnTo>
                  <a:lnTo>
                    <a:pt x="0" y="932561"/>
                  </a:lnTo>
                  <a:close/>
                </a:path>
                <a:path w="50800" h="1009015">
                  <a:moveTo>
                    <a:pt x="20700" y="953262"/>
                  </a:moveTo>
                  <a:lnTo>
                    <a:pt x="20700" y="957961"/>
                  </a:lnTo>
                  <a:lnTo>
                    <a:pt x="25400" y="957961"/>
                  </a:lnTo>
                  <a:lnTo>
                    <a:pt x="20700" y="953262"/>
                  </a:lnTo>
                  <a:close/>
                </a:path>
                <a:path w="50800" h="1009015">
                  <a:moveTo>
                    <a:pt x="25400" y="50800"/>
                  </a:moveTo>
                  <a:lnTo>
                    <a:pt x="20700" y="55499"/>
                  </a:lnTo>
                  <a:lnTo>
                    <a:pt x="20700" y="953262"/>
                  </a:lnTo>
                  <a:lnTo>
                    <a:pt x="25400" y="957961"/>
                  </a:lnTo>
                  <a:lnTo>
                    <a:pt x="30099" y="953262"/>
                  </a:lnTo>
                  <a:lnTo>
                    <a:pt x="30099" y="55499"/>
                  </a:lnTo>
                  <a:lnTo>
                    <a:pt x="25400" y="50800"/>
                  </a:lnTo>
                  <a:close/>
                </a:path>
                <a:path w="50800" h="1009015">
                  <a:moveTo>
                    <a:pt x="30225" y="953135"/>
                  </a:moveTo>
                  <a:lnTo>
                    <a:pt x="25400" y="957961"/>
                  </a:lnTo>
                  <a:lnTo>
                    <a:pt x="30225" y="957961"/>
                  </a:lnTo>
                  <a:lnTo>
                    <a:pt x="30225" y="953135"/>
                  </a:lnTo>
                  <a:close/>
                </a:path>
                <a:path w="50800" h="1009015">
                  <a:moveTo>
                    <a:pt x="50800" y="932561"/>
                  </a:moveTo>
                  <a:lnTo>
                    <a:pt x="30225" y="953135"/>
                  </a:lnTo>
                  <a:lnTo>
                    <a:pt x="30225" y="957961"/>
                  </a:lnTo>
                  <a:lnTo>
                    <a:pt x="42333" y="957961"/>
                  </a:lnTo>
                  <a:lnTo>
                    <a:pt x="50800" y="932561"/>
                  </a:lnTo>
                  <a:close/>
                </a:path>
                <a:path w="50800" h="1009015">
                  <a:moveTo>
                    <a:pt x="25400" y="0"/>
                  </a:moveTo>
                  <a:lnTo>
                    <a:pt x="0" y="76200"/>
                  </a:lnTo>
                  <a:lnTo>
                    <a:pt x="20574" y="55626"/>
                  </a:lnTo>
                  <a:lnTo>
                    <a:pt x="20700" y="50800"/>
                  </a:lnTo>
                  <a:lnTo>
                    <a:pt x="42333" y="50800"/>
                  </a:lnTo>
                  <a:lnTo>
                    <a:pt x="25400" y="0"/>
                  </a:lnTo>
                  <a:close/>
                </a:path>
                <a:path w="50800" h="1009015">
                  <a:moveTo>
                    <a:pt x="42333" y="50800"/>
                  </a:moveTo>
                  <a:lnTo>
                    <a:pt x="30225" y="50800"/>
                  </a:lnTo>
                  <a:lnTo>
                    <a:pt x="30225" y="55626"/>
                  </a:lnTo>
                  <a:lnTo>
                    <a:pt x="50800" y="76200"/>
                  </a:lnTo>
                  <a:lnTo>
                    <a:pt x="42333" y="50800"/>
                  </a:lnTo>
                  <a:close/>
                </a:path>
                <a:path w="50800" h="1009015">
                  <a:moveTo>
                    <a:pt x="30225" y="50800"/>
                  </a:moveTo>
                  <a:lnTo>
                    <a:pt x="25400" y="50800"/>
                  </a:lnTo>
                  <a:lnTo>
                    <a:pt x="30225" y="55626"/>
                  </a:lnTo>
                  <a:lnTo>
                    <a:pt x="30225" y="50800"/>
                  </a:lnTo>
                  <a:close/>
                </a:path>
                <a:path w="50800" h="1009015">
                  <a:moveTo>
                    <a:pt x="25400" y="50800"/>
                  </a:moveTo>
                  <a:lnTo>
                    <a:pt x="20700" y="50800"/>
                  </a:lnTo>
                  <a:lnTo>
                    <a:pt x="20700" y="55499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91408" y="7387843"/>
              <a:ext cx="3577590" cy="1009650"/>
            </a:xfrm>
            <a:custGeom>
              <a:avLst/>
              <a:gdLst/>
              <a:ahLst/>
              <a:cxnLst/>
              <a:rect l="l" t="t" r="r" b="b"/>
              <a:pathLst>
                <a:path w="3577590" h="1009650">
                  <a:moveTo>
                    <a:pt x="3577463" y="0"/>
                  </a:moveTo>
                  <a:lnTo>
                    <a:pt x="508380" y="0"/>
                  </a:lnTo>
                </a:path>
                <a:path w="3577590" h="1009650">
                  <a:moveTo>
                    <a:pt x="3577209" y="1009142"/>
                  </a:moveTo>
                  <a:lnTo>
                    <a:pt x="0" y="100914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2418588" y="7141717"/>
            <a:ext cx="0" cy="483234"/>
          </a:xfrm>
          <a:custGeom>
            <a:avLst/>
            <a:gdLst/>
            <a:ahLst/>
            <a:cxnLst/>
            <a:rect l="l" t="t" r="r" b="b"/>
            <a:pathLst>
              <a:path h="483234">
                <a:moveTo>
                  <a:pt x="0" y="483234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418588" y="7141717"/>
            <a:ext cx="4349750" cy="544195"/>
            <a:chOff x="2418588" y="7141717"/>
            <a:chExt cx="4349750" cy="544195"/>
          </a:xfrm>
        </p:grpSpPr>
        <p:sp>
          <p:nvSpPr>
            <p:cNvPr id="17" name="object 17"/>
            <p:cNvSpPr/>
            <p:nvPr/>
          </p:nvSpPr>
          <p:spPr>
            <a:xfrm>
              <a:off x="2418588" y="7146670"/>
              <a:ext cx="4343400" cy="50800"/>
            </a:xfrm>
            <a:custGeom>
              <a:avLst/>
              <a:gdLst/>
              <a:ahLst/>
              <a:cxnLst/>
              <a:rect l="l" t="t" r="r" b="b"/>
              <a:pathLst>
                <a:path w="4343400" h="50800">
                  <a:moveTo>
                    <a:pt x="76200" y="0"/>
                  </a:moveTo>
                  <a:lnTo>
                    <a:pt x="0" y="25400"/>
                  </a:lnTo>
                  <a:lnTo>
                    <a:pt x="76200" y="50800"/>
                  </a:lnTo>
                  <a:lnTo>
                    <a:pt x="55625" y="30226"/>
                  </a:lnTo>
                  <a:lnTo>
                    <a:pt x="50800" y="30226"/>
                  </a:lnTo>
                  <a:lnTo>
                    <a:pt x="50800" y="20701"/>
                  </a:lnTo>
                  <a:lnTo>
                    <a:pt x="55499" y="20701"/>
                  </a:lnTo>
                  <a:lnTo>
                    <a:pt x="76200" y="0"/>
                  </a:lnTo>
                  <a:close/>
                </a:path>
                <a:path w="4343400" h="50800">
                  <a:moveTo>
                    <a:pt x="4292345" y="25400"/>
                  </a:moveTo>
                  <a:lnTo>
                    <a:pt x="4266945" y="50800"/>
                  </a:lnTo>
                  <a:lnTo>
                    <a:pt x="4328668" y="30226"/>
                  </a:lnTo>
                  <a:lnTo>
                    <a:pt x="4292345" y="30226"/>
                  </a:lnTo>
                  <a:lnTo>
                    <a:pt x="4292345" y="25400"/>
                  </a:lnTo>
                  <a:close/>
                </a:path>
                <a:path w="4343400" h="50800">
                  <a:moveTo>
                    <a:pt x="50800" y="25400"/>
                  </a:moveTo>
                  <a:lnTo>
                    <a:pt x="50800" y="30226"/>
                  </a:lnTo>
                  <a:lnTo>
                    <a:pt x="55625" y="30226"/>
                  </a:lnTo>
                  <a:lnTo>
                    <a:pt x="50800" y="25400"/>
                  </a:lnTo>
                  <a:close/>
                </a:path>
                <a:path w="4343400" h="50800">
                  <a:moveTo>
                    <a:pt x="4287646" y="20701"/>
                  </a:moveTo>
                  <a:lnTo>
                    <a:pt x="55499" y="20701"/>
                  </a:lnTo>
                  <a:lnTo>
                    <a:pt x="50800" y="25400"/>
                  </a:lnTo>
                  <a:lnTo>
                    <a:pt x="55625" y="30226"/>
                  </a:lnTo>
                  <a:lnTo>
                    <a:pt x="4287520" y="30226"/>
                  </a:lnTo>
                  <a:lnTo>
                    <a:pt x="4292345" y="25400"/>
                  </a:lnTo>
                  <a:lnTo>
                    <a:pt x="4287646" y="20701"/>
                  </a:lnTo>
                  <a:close/>
                </a:path>
                <a:path w="4343400" h="50800">
                  <a:moveTo>
                    <a:pt x="4329048" y="20701"/>
                  </a:moveTo>
                  <a:lnTo>
                    <a:pt x="4292345" y="20701"/>
                  </a:lnTo>
                  <a:lnTo>
                    <a:pt x="4292345" y="30226"/>
                  </a:lnTo>
                  <a:lnTo>
                    <a:pt x="4328668" y="30226"/>
                  </a:lnTo>
                  <a:lnTo>
                    <a:pt x="4343145" y="25400"/>
                  </a:lnTo>
                  <a:lnTo>
                    <a:pt x="4329048" y="20701"/>
                  </a:lnTo>
                  <a:close/>
                </a:path>
                <a:path w="4343400" h="50800">
                  <a:moveTo>
                    <a:pt x="55499" y="20701"/>
                  </a:moveTo>
                  <a:lnTo>
                    <a:pt x="50800" y="20701"/>
                  </a:lnTo>
                  <a:lnTo>
                    <a:pt x="50800" y="25400"/>
                  </a:lnTo>
                  <a:lnTo>
                    <a:pt x="55499" y="20701"/>
                  </a:lnTo>
                  <a:close/>
                </a:path>
                <a:path w="4343400" h="50800">
                  <a:moveTo>
                    <a:pt x="4266945" y="0"/>
                  </a:moveTo>
                  <a:lnTo>
                    <a:pt x="4292345" y="25400"/>
                  </a:lnTo>
                  <a:lnTo>
                    <a:pt x="4292345" y="20701"/>
                  </a:lnTo>
                  <a:lnTo>
                    <a:pt x="4329048" y="20701"/>
                  </a:lnTo>
                  <a:lnTo>
                    <a:pt x="4266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63258" y="7141717"/>
              <a:ext cx="0" cy="544195"/>
            </a:xfrm>
            <a:custGeom>
              <a:avLst/>
              <a:gdLst/>
              <a:ahLst/>
              <a:cxnLst/>
              <a:rect l="l" t="t" r="r" b="b"/>
              <a:pathLst>
                <a:path h="544195">
                  <a:moveTo>
                    <a:pt x="0" y="543813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6319011" y="8216900"/>
            <a:ext cx="53975" cy="181610"/>
          </a:xfrm>
          <a:custGeom>
            <a:avLst/>
            <a:gdLst/>
            <a:ahLst/>
            <a:cxnLst/>
            <a:rect l="l" t="t" r="r" b="b"/>
            <a:pathLst>
              <a:path w="53975" h="181609">
                <a:moveTo>
                  <a:pt x="3048" y="105917"/>
                </a:moveTo>
                <a:lnTo>
                  <a:pt x="30987" y="181228"/>
                </a:lnTo>
                <a:lnTo>
                  <a:pt x="45939" y="130809"/>
                </a:lnTo>
                <a:lnTo>
                  <a:pt x="24511" y="130809"/>
                </a:lnTo>
                <a:lnTo>
                  <a:pt x="24134" y="125578"/>
                </a:lnTo>
                <a:lnTo>
                  <a:pt x="3048" y="105917"/>
                </a:lnTo>
                <a:close/>
              </a:path>
              <a:path w="53975" h="181609">
                <a:moveTo>
                  <a:pt x="24134" y="125578"/>
                </a:moveTo>
                <a:lnTo>
                  <a:pt x="24511" y="130809"/>
                </a:lnTo>
                <a:lnTo>
                  <a:pt x="29331" y="130423"/>
                </a:lnTo>
                <a:lnTo>
                  <a:pt x="24134" y="125578"/>
                </a:lnTo>
                <a:close/>
              </a:path>
              <a:path w="53975" h="181609">
                <a:moveTo>
                  <a:pt x="53848" y="104139"/>
                </a:moveTo>
                <a:lnTo>
                  <a:pt x="33726" y="125720"/>
                </a:lnTo>
                <a:lnTo>
                  <a:pt x="34036" y="130047"/>
                </a:lnTo>
                <a:lnTo>
                  <a:pt x="24511" y="130809"/>
                </a:lnTo>
                <a:lnTo>
                  <a:pt x="45939" y="130809"/>
                </a:lnTo>
                <a:lnTo>
                  <a:pt x="53848" y="104139"/>
                </a:lnTo>
                <a:close/>
              </a:path>
              <a:path w="53975" h="181609">
                <a:moveTo>
                  <a:pt x="29331" y="130424"/>
                </a:moveTo>
                <a:close/>
              </a:path>
              <a:path w="53975" h="181609">
                <a:moveTo>
                  <a:pt x="19812" y="49783"/>
                </a:moveTo>
                <a:lnTo>
                  <a:pt x="15928" y="55659"/>
                </a:lnTo>
                <a:lnTo>
                  <a:pt x="17907" y="68071"/>
                </a:lnTo>
                <a:lnTo>
                  <a:pt x="20954" y="90550"/>
                </a:lnTo>
                <a:lnTo>
                  <a:pt x="23240" y="113156"/>
                </a:lnTo>
                <a:lnTo>
                  <a:pt x="24134" y="125578"/>
                </a:lnTo>
                <a:lnTo>
                  <a:pt x="29342" y="130423"/>
                </a:lnTo>
                <a:lnTo>
                  <a:pt x="33726" y="125720"/>
                </a:lnTo>
                <a:lnTo>
                  <a:pt x="32765" y="112267"/>
                </a:lnTo>
                <a:lnTo>
                  <a:pt x="30352" y="89280"/>
                </a:lnTo>
                <a:lnTo>
                  <a:pt x="27304" y="66674"/>
                </a:lnTo>
                <a:lnTo>
                  <a:pt x="25194" y="53342"/>
                </a:lnTo>
                <a:lnTo>
                  <a:pt x="19812" y="49783"/>
                </a:lnTo>
                <a:close/>
              </a:path>
              <a:path w="53975" h="181609">
                <a:moveTo>
                  <a:pt x="33726" y="125720"/>
                </a:moveTo>
                <a:lnTo>
                  <a:pt x="29342" y="130423"/>
                </a:lnTo>
                <a:lnTo>
                  <a:pt x="34036" y="130047"/>
                </a:lnTo>
                <a:lnTo>
                  <a:pt x="33726" y="125720"/>
                </a:lnTo>
                <a:close/>
              </a:path>
              <a:path w="53975" h="181609">
                <a:moveTo>
                  <a:pt x="9651" y="0"/>
                </a:moveTo>
                <a:lnTo>
                  <a:pt x="0" y="79755"/>
                </a:lnTo>
                <a:lnTo>
                  <a:pt x="15928" y="55659"/>
                </a:lnTo>
                <a:lnTo>
                  <a:pt x="15112" y="50545"/>
                </a:lnTo>
                <a:lnTo>
                  <a:pt x="24511" y="49021"/>
                </a:lnTo>
                <a:lnTo>
                  <a:pt x="37920" y="49021"/>
                </a:lnTo>
                <a:lnTo>
                  <a:pt x="9651" y="0"/>
                </a:lnTo>
                <a:close/>
              </a:path>
              <a:path w="53975" h="181609">
                <a:moveTo>
                  <a:pt x="37920" y="49021"/>
                </a:moveTo>
                <a:lnTo>
                  <a:pt x="24511" y="49021"/>
                </a:lnTo>
                <a:lnTo>
                  <a:pt x="25194" y="53342"/>
                </a:lnTo>
                <a:lnTo>
                  <a:pt x="49784" y="69595"/>
                </a:lnTo>
                <a:lnTo>
                  <a:pt x="37920" y="49021"/>
                </a:lnTo>
                <a:close/>
              </a:path>
              <a:path w="53975" h="181609">
                <a:moveTo>
                  <a:pt x="19812" y="49783"/>
                </a:moveTo>
                <a:lnTo>
                  <a:pt x="15112" y="50545"/>
                </a:lnTo>
                <a:lnTo>
                  <a:pt x="15928" y="55659"/>
                </a:lnTo>
                <a:lnTo>
                  <a:pt x="19812" y="49783"/>
                </a:lnTo>
                <a:close/>
              </a:path>
              <a:path w="53975" h="181609">
                <a:moveTo>
                  <a:pt x="24511" y="49021"/>
                </a:moveTo>
                <a:lnTo>
                  <a:pt x="19812" y="49783"/>
                </a:lnTo>
                <a:lnTo>
                  <a:pt x="25194" y="53342"/>
                </a:lnTo>
                <a:lnTo>
                  <a:pt x="24511" y="490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3451605" y="8151748"/>
            <a:ext cx="1057910" cy="250825"/>
            <a:chOff x="3451605" y="8151748"/>
            <a:chExt cx="1057910" cy="250825"/>
          </a:xfrm>
        </p:grpSpPr>
        <p:sp>
          <p:nvSpPr>
            <p:cNvPr id="21" name="object 21"/>
            <p:cNvSpPr/>
            <p:nvPr/>
          </p:nvSpPr>
          <p:spPr>
            <a:xfrm>
              <a:off x="3536187" y="8165083"/>
              <a:ext cx="968375" cy="228600"/>
            </a:xfrm>
            <a:custGeom>
              <a:avLst/>
              <a:gdLst/>
              <a:ahLst/>
              <a:cxnLst/>
              <a:rect l="l" t="t" r="r" b="b"/>
              <a:pathLst>
                <a:path w="968375" h="228600">
                  <a:moveTo>
                    <a:pt x="968248" y="228473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51605" y="8151748"/>
              <a:ext cx="128524" cy="250825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61810" y="8260333"/>
            <a:ext cx="76453" cy="118363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5049901" y="8285606"/>
            <a:ext cx="0" cy="267970"/>
          </a:xfrm>
          <a:custGeom>
            <a:avLst/>
            <a:gdLst/>
            <a:ahLst/>
            <a:cxnLst/>
            <a:rect l="l" t="t" r="r" b="b"/>
            <a:pathLst>
              <a:path h="267970">
                <a:moveTo>
                  <a:pt x="0" y="267462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371463" y="7290053"/>
            <a:ext cx="0" cy="891540"/>
          </a:xfrm>
          <a:custGeom>
            <a:avLst/>
            <a:gdLst/>
            <a:ahLst/>
            <a:cxnLst/>
            <a:rect l="l" t="t" r="r" b="b"/>
            <a:pathLst>
              <a:path h="891540">
                <a:moveTo>
                  <a:pt x="0" y="891285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68090" y="8485377"/>
            <a:ext cx="645795" cy="50800"/>
          </a:xfrm>
          <a:custGeom>
            <a:avLst/>
            <a:gdLst/>
            <a:ahLst/>
            <a:cxnLst/>
            <a:rect l="l" t="t" r="r" b="b"/>
            <a:pathLst>
              <a:path w="645795" h="50800">
                <a:moveTo>
                  <a:pt x="76200" y="0"/>
                </a:moveTo>
                <a:lnTo>
                  <a:pt x="0" y="25399"/>
                </a:lnTo>
                <a:lnTo>
                  <a:pt x="76200" y="50799"/>
                </a:lnTo>
                <a:lnTo>
                  <a:pt x="55499" y="30098"/>
                </a:lnTo>
                <a:lnTo>
                  <a:pt x="50800" y="30098"/>
                </a:lnTo>
                <a:lnTo>
                  <a:pt x="50800" y="20573"/>
                </a:lnTo>
                <a:lnTo>
                  <a:pt x="55625" y="20573"/>
                </a:lnTo>
                <a:lnTo>
                  <a:pt x="76200" y="0"/>
                </a:lnTo>
                <a:close/>
              </a:path>
              <a:path w="645795" h="50800">
                <a:moveTo>
                  <a:pt x="594868" y="25399"/>
                </a:moveTo>
                <a:lnTo>
                  <a:pt x="569468" y="50799"/>
                </a:lnTo>
                <a:lnTo>
                  <a:pt x="631571" y="30098"/>
                </a:lnTo>
                <a:lnTo>
                  <a:pt x="594868" y="30098"/>
                </a:lnTo>
                <a:lnTo>
                  <a:pt x="594868" y="25399"/>
                </a:lnTo>
                <a:close/>
              </a:path>
              <a:path w="645795" h="50800">
                <a:moveTo>
                  <a:pt x="50800" y="25399"/>
                </a:moveTo>
                <a:lnTo>
                  <a:pt x="50800" y="30098"/>
                </a:lnTo>
                <a:lnTo>
                  <a:pt x="55499" y="30098"/>
                </a:lnTo>
                <a:lnTo>
                  <a:pt x="50800" y="25399"/>
                </a:lnTo>
                <a:close/>
              </a:path>
              <a:path w="645795" h="50800">
                <a:moveTo>
                  <a:pt x="590042" y="20573"/>
                </a:moveTo>
                <a:lnTo>
                  <a:pt x="55625" y="20573"/>
                </a:lnTo>
                <a:lnTo>
                  <a:pt x="50800" y="25399"/>
                </a:lnTo>
                <a:lnTo>
                  <a:pt x="55499" y="30098"/>
                </a:lnTo>
                <a:lnTo>
                  <a:pt x="590169" y="30098"/>
                </a:lnTo>
                <a:lnTo>
                  <a:pt x="594868" y="25399"/>
                </a:lnTo>
                <a:lnTo>
                  <a:pt x="590042" y="20573"/>
                </a:lnTo>
                <a:close/>
              </a:path>
              <a:path w="645795" h="50800">
                <a:moveTo>
                  <a:pt x="631190" y="20573"/>
                </a:moveTo>
                <a:lnTo>
                  <a:pt x="594868" y="20573"/>
                </a:lnTo>
                <a:lnTo>
                  <a:pt x="594868" y="30098"/>
                </a:lnTo>
                <a:lnTo>
                  <a:pt x="631571" y="30098"/>
                </a:lnTo>
                <a:lnTo>
                  <a:pt x="645668" y="25399"/>
                </a:lnTo>
                <a:lnTo>
                  <a:pt x="631190" y="20573"/>
                </a:lnTo>
                <a:close/>
              </a:path>
              <a:path w="645795" h="50800">
                <a:moveTo>
                  <a:pt x="55625" y="20573"/>
                </a:moveTo>
                <a:lnTo>
                  <a:pt x="50800" y="20573"/>
                </a:lnTo>
                <a:lnTo>
                  <a:pt x="50800" y="25399"/>
                </a:lnTo>
                <a:lnTo>
                  <a:pt x="55625" y="20573"/>
                </a:lnTo>
                <a:close/>
              </a:path>
              <a:path w="645795" h="50800">
                <a:moveTo>
                  <a:pt x="569468" y="0"/>
                </a:moveTo>
                <a:lnTo>
                  <a:pt x="594868" y="25399"/>
                </a:lnTo>
                <a:lnTo>
                  <a:pt x="594868" y="20573"/>
                </a:lnTo>
                <a:lnTo>
                  <a:pt x="631190" y="20573"/>
                </a:lnTo>
                <a:lnTo>
                  <a:pt x="5694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5717413" y="8136254"/>
            <a:ext cx="524510" cy="194310"/>
            <a:chOff x="5717413" y="8136254"/>
            <a:chExt cx="524510" cy="194310"/>
          </a:xfrm>
        </p:grpSpPr>
        <p:sp>
          <p:nvSpPr>
            <p:cNvPr id="28" name="object 28"/>
            <p:cNvSpPr/>
            <p:nvPr/>
          </p:nvSpPr>
          <p:spPr>
            <a:xfrm>
              <a:off x="5717413" y="8325738"/>
              <a:ext cx="524510" cy="0"/>
            </a:xfrm>
            <a:custGeom>
              <a:avLst/>
              <a:gdLst/>
              <a:ahLst/>
              <a:cxnLst/>
              <a:rect l="l" t="t" r="r" b="b"/>
              <a:pathLst>
                <a:path w="524510">
                  <a:moveTo>
                    <a:pt x="524383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188964" y="8136254"/>
              <a:ext cx="50800" cy="193040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16839"/>
                  </a:moveTo>
                  <a:lnTo>
                    <a:pt x="25400" y="193039"/>
                  </a:lnTo>
                  <a:lnTo>
                    <a:pt x="42333" y="142239"/>
                  </a:lnTo>
                  <a:lnTo>
                    <a:pt x="20700" y="142239"/>
                  </a:lnTo>
                  <a:lnTo>
                    <a:pt x="20574" y="137413"/>
                  </a:lnTo>
                  <a:lnTo>
                    <a:pt x="0" y="116839"/>
                  </a:lnTo>
                  <a:close/>
                </a:path>
                <a:path w="50800" h="193040">
                  <a:moveTo>
                    <a:pt x="20700" y="137540"/>
                  </a:moveTo>
                  <a:lnTo>
                    <a:pt x="20700" y="142239"/>
                  </a:lnTo>
                  <a:lnTo>
                    <a:pt x="25400" y="142239"/>
                  </a:lnTo>
                  <a:lnTo>
                    <a:pt x="20700" y="137540"/>
                  </a:lnTo>
                  <a:close/>
                </a:path>
                <a:path w="50800" h="193040">
                  <a:moveTo>
                    <a:pt x="30225" y="0"/>
                  </a:moveTo>
                  <a:lnTo>
                    <a:pt x="20700" y="0"/>
                  </a:lnTo>
                  <a:lnTo>
                    <a:pt x="20700" y="137540"/>
                  </a:lnTo>
                  <a:lnTo>
                    <a:pt x="25400" y="142239"/>
                  </a:lnTo>
                  <a:lnTo>
                    <a:pt x="30099" y="137540"/>
                  </a:lnTo>
                  <a:lnTo>
                    <a:pt x="30225" y="0"/>
                  </a:lnTo>
                  <a:close/>
                </a:path>
                <a:path w="50800" h="193040">
                  <a:moveTo>
                    <a:pt x="30225" y="137413"/>
                  </a:moveTo>
                  <a:lnTo>
                    <a:pt x="25400" y="142239"/>
                  </a:lnTo>
                  <a:lnTo>
                    <a:pt x="30225" y="142239"/>
                  </a:lnTo>
                  <a:lnTo>
                    <a:pt x="30225" y="137413"/>
                  </a:lnTo>
                  <a:close/>
                </a:path>
                <a:path w="50800" h="193040">
                  <a:moveTo>
                    <a:pt x="50800" y="116839"/>
                  </a:moveTo>
                  <a:lnTo>
                    <a:pt x="30225" y="137413"/>
                  </a:lnTo>
                  <a:lnTo>
                    <a:pt x="30225" y="142239"/>
                  </a:lnTo>
                  <a:lnTo>
                    <a:pt x="42333" y="142239"/>
                  </a:lnTo>
                  <a:lnTo>
                    <a:pt x="50800" y="1168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6184391" y="8394191"/>
            <a:ext cx="50800" cy="193675"/>
          </a:xfrm>
          <a:custGeom>
            <a:avLst/>
            <a:gdLst/>
            <a:ahLst/>
            <a:cxnLst/>
            <a:rect l="l" t="t" r="r" b="b"/>
            <a:pathLst>
              <a:path w="50800" h="193675">
                <a:moveTo>
                  <a:pt x="25400" y="50800"/>
                </a:moveTo>
                <a:lnTo>
                  <a:pt x="20700" y="55499"/>
                </a:lnTo>
                <a:lnTo>
                  <a:pt x="20700" y="193675"/>
                </a:lnTo>
                <a:lnTo>
                  <a:pt x="30225" y="193675"/>
                </a:lnTo>
                <a:lnTo>
                  <a:pt x="30099" y="55499"/>
                </a:lnTo>
                <a:lnTo>
                  <a:pt x="25400" y="50800"/>
                </a:lnTo>
                <a:close/>
              </a:path>
              <a:path w="50800" h="193675">
                <a:moveTo>
                  <a:pt x="25400" y="0"/>
                </a:moveTo>
                <a:lnTo>
                  <a:pt x="0" y="76200"/>
                </a:lnTo>
                <a:lnTo>
                  <a:pt x="20574" y="55626"/>
                </a:lnTo>
                <a:lnTo>
                  <a:pt x="20700" y="50800"/>
                </a:lnTo>
                <a:lnTo>
                  <a:pt x="42333" y="50800"/>
                </a:lnTo>
                <a:lnTo>
                  <a:pt x="25400" y="0"/>
                </a:lnTo>
                <a:close/>
              </a:path>
              <a:path w="50800" h="193675">
                <a:moveTo>
                  <a:pt x="42333" y="50800"/>
                </a:moveTo>
                <a:lnTo>
                  <a:pt x="30225" y="50800"/>
                </a:lnTo>
                <a:lnTo>
                  <a:pt x="30225" y="55626"/>
                </a:lnTo>
                <a:lnTo>
                  <a:pt x="50800" y="76200"/>
                </a:lnTo>
                <a:lnTo>
                  <a:pt x="42333" y="50800"/>
                </a:lnTo>
                <a:close/>
              </a:path>
              <a:path w="50800" h="193675">
                <a:moveTo>
                  <a:pt x="30225" y="50800"/>
                </a:moveTo>
                <a:lnTo>
                  <a:pt x="25400" y="50800"/>
                </a:lnTo>
                <a:lnTo>
                  <a:pt x="30225" y="55626"/>
                </a:lnTo>
                <a:lnTo>
                  <a:pt x="30225" y="50800"/>
                </a:lnTo>
                <a:close/>
              </a:path>
              <a:path w="50800" h="193675">
                <a:moveTo>
                  <a:pt x="25400" y="50800"/>
                </a:moveTo>
                <a:lnTo>
                  <a:pt x="20700" y="50800"/>
                </a:lnTo>
                <a:lnTo>
                  <a:pt x="20700" y="55499"/>
                </a:lnTo>
                <a:lnTo>
                  <a:pt x="25400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91408" y="8253348"/>
            <a:ext cx="541655" cy="0"/>
          </a:xfrm>
          <a:custGeom>
            <a:avLst/>
            <a:gdLst/>
            <a:ahLst/>
            <a:cxnLst/>
            <a:rect l="l" t="t" r="r" b="b"/>
            <a:pathLst>
              <a:path w="541654">
                <a:moveTo>
                  <a:pt x="541654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5701665" y="7290053"/>
            <a:ext cx="900430" cy="1253490"/>
            <a:chOff x="5701665" y="7290053"/>
            <a:chExt cx="900430" cy="1253490"/>
          </a:xfrm>
        </p:grpSpPr>
        <p:sp>
          <p:nvSpPr>
            <p:cNvPr id="33" name="object 33"/>
            <p:cNvSpPr/>
            <p:nvPr/>
          </p:nvSpPr>
          <p:spPr>
            <a:xfrm>
              <a:off x="5717794" y="7290053"/>
              <a:ext cx="0" cy="1253490"/>
            </a:xfrm>
            <a:custGeom>
              <a:avLst/>
              <a:gdLst/>
              <a:ahLst/>
              <a:cxnLst/>
              <a:rect l="l" t="t" r="r" b="b"/>
              <a:pathLst>
                <a:path h="1253490">
                  <a:moveTo>
                    <a:pt x="0" y="1252981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01665" y="7296276"/>
              <a:ext cx="669925" cy="50800"/>
            </a:xfrm>
            <a:custGeom>
              <a:avLst/>
              <a:gdLst/>
              <a:ahLst/>
              <a:cxnLst/>
              <a:rect l="l" t="t" r="r" b="b"/>
              <a:pathLst>
                <a:path w="669925" h="50800">
                  <a:moveTo>
                    <a:pt x="76200" y="0"/>
                  </a:moveTo>
                  <a:lnTo>
                    <a:pt x="0" y="25400"/>
                  </a:lnTo>
                  <a:lnTo>
                    <a:pt x="76200" y="50800"/>
                  </a:lnTo>
                  <a:lnTo>
                    <a:pt x="55626" y="30226"/>
                  </a:lnTo>
                  <a:lnTo>
                    <a:pt x="50800" y="30226"/>
                  </a:lnTo>
                  <a:lnTo>
                    <a:pt x="50800" y="20701"/>
                  </a:lnTo>
                  <a:lnTo>
                    <a:pt x="55498" y="20701"/>
                  </a:lnTo>
                  <a:lnTo>
                    <a:pt x="76200" y="0"/>
                  </a:lnTo>
                  <a:close/>
                </a:path>
                <a:path w="669925" h="50800">
                  <a:moveTo>
                    <a:pt x="618998" y="25400"/>
                  </a:moveTo>
                  <a:lnTo>
                    <a:pt x="593598" y="50800"/>
                  </a:lnTo>
                  <a:lnTo>
                    <a:pt x="655319" y="30226"/>
                  </a:lnTo>
                  <a:lnTo>
                    <a:pt x="618998" y="30226"/>
                  </a:lnTo>
                  <a:lnTo>
                    <a:pt x="618998" y="25400"/>
                  </a:lnTo>
                  <a:close/>
                </a:path>
                <a:path w="669925" h="50800">
                  <a:moveTo>
                    <a:pt x="50800" y="25400"/>
                  </a:moveTo>
                  <a:lnTo>
                    <a:pt x="50800" y="30226"/>
                  </a:lnTo>
                  <a:lnTo>
                    <a:pt x="55626" y="30226"/>
                  </a:lnTo>
                  <a:lnTo>
                    <a:pt x="50800" y="25400"/>
                  </a:lnTo>
                  <a:close/>
                </a:path>
                <a:path w="669925" h="50800">
                  <a:moveTo>
                    <a:pt x="614299" y="20701"/>
                  </a:moveTo>
                  <a:lnTo>
                    <a:pt x="55498" y="20701"/>
                  </a:lnTo>
                  <a:lnTo>
                    <a:pt x="50800" y="25400"/>
                  </a:lnTo>
                  <a:lnTo>
                    <a:pt x="55626" y="30226"/>
                  </a:lnTo>
                  <a:lnTo>
                    <a:pt x="614171" y="30226"/>
                  </a:lnTo>
                  <a:lnTo>
                    <a:pt x="618998" y="25400"/>
                  </a:lnTo>
                  <a:lnTo>
                    <a:pt x="614299" y="20701"/>
                  </a:lnTo>
                  <a:close/>
                </a:path>
                <a:path w="669925" h="50800">
                  <a:moveTo>
                    <a:pt x="655701" y="20701"/>
                  </a:moveTo>
                  <a:lnTo>
                    <a:pt x="618998" y="20701"/>
                  </a:lnTo>
                  <a:lnTo>
                    <a:pt x="618998" y="30226"/>
                  </a:lnTo>
                  <a:lnTo>
                    <a:pt x="655319" y="30226"/>
                  </a:lnTo>
                  <a:lnTo>
                    <a:pt x="669798" y="25400"/>
                  </a:lnTo>
                  <a:lnTo>
                    <a:pt x="655701" y="20701"/>
                  </a:lnTo>
                  <a:close/>
                </a:path>
                <a:path w="669925" h="50800">
                  <a:moveTo>
                    <a:pt x="55498" y="20701"/>
                  </a:moveTo>
                  <a:lnTo>
                    <a:pt x="50800" y="20701"/>
                  </a:lnTo>
                  <a:lnTo>
                    <a:pt x="50800" y="25400"/>
                  </a:lnTo>
                  <a:lnTo>
                    <a:pt x="55498" y="20701"/>
                  </a:lnTo>
                  <a:close/>
                </a:path>
                <a:path w="669925" h="50800">
                  <a:moveTo>
                    <a:pt x="593598" y="0"/>
                  </a:moveTo>
                  <a:lnTo>
                    <a:pt x="618998" y="25400"/>
                  </a:lnTo>
                  <a:lnTo>
                    <a:pt x="618998" y="20701"/>
                  </a:lnTo>
                  <a:lnTo>
                    <a:pt x="655701" y="20701"/>
                  </a:lnTo>
                  <a:lnTo>
                    <a:pt x="5935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371082" y="8180704"/>
              <a:ext cx="231140" cy="0"/>
            </a:xfrm>
            <a:custGeom>
              <a:avLst/>
              <a:gdLst/>
              <a:ahLst/>
              <a:cxnLst/>
              <a:rect l="l" t="t" r="r" b="b"/>
              <a:pathLst>
                <a:path w="231140">
                  <a:moveTo>
                    <a:pt x="230759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3389757" y="8249411"/>
            <a:ext cx="50800" cy="149225"/>
          </a:xfrm>
          <a:custGeom>
            <a:avLst/>
            <a:gdLst/>
            <a:ahLst/>
            <a:cxnLst/>
            <a:rect l="l" t="t" r="r" b="b"/>
            <a:pathLst>
              <a:path w="50800" h="149225">
                <a:moveTo>
                  <a:pt x="1714" y="74485"/>
                </a:moveTo>
                <a:lnTo>
                  <a:pt x="857" y="75342"/>
                </a:lnTo>
                <a:lnTo>
                  <a:pt x="25400" y="148971"/>
                </a:lnTo>
                <a:lnTo>
                  <a:pt x="42333" y="98171"/>
                </a:lnTo>
                <a:lnTo>
                  <a:pt x="20700" y="98171"/>
                </a:lnTo>
                <a:lnTo>
                  <a:pt x="20574" y="93345"/>
                </a:lnTo>
                <a:lnTo>
                  <a:pt x="1714" y="74485"/>
                </a:lnTo>
                <a:close/>
              </a:path>
              <a:path w="50800" h="149225">
                <a:moveTo>
                  <a:pt x="20700" y="93472"/>
                </a:moveTo>
                <a:lnTo>
                  <a:pt x="20700" y="98171"/>
                </a:lnTo>
                <a:lnTo>
                  <a:pt x="25400" y="98171"/>
                </a:lnTo>
                <a:lnTo>
                  <a:pt x="20700" y="93472"/>
                </a:lnTo>
                <a:close/>
              </a:path>
              <a:path w="50800" h="149225">
                <a:moveTo>
                  <a:pt x="25400" y="50800"/>
                </a:moveTo>
                <a:lnTo>
                  <a:pt x="20700" y="55499"/>
                </a:lnTo>
                <a:lnTo>
                  <a:pt x="20700" y="93472"/>
                </a:lnTo>
                <a:lnTo>
                  <a:pt x="25400" y="98171"/>
                </a:lnTo>
                <a:lnTo>
                  <a:pt x="30099" y="93472"/>
                </a:lnTo>
                <a:lnTo>
                  <a:pt x="30099" y="55499"/>
                </a:lnTo>
                <a:lnTo>
                  <a:pt x="25400" y="50800"/>
                </a:lnTo>
                <a:close/>
              </a:path>
              <a:path w="50800" h="149225">
                <a:moveTo>
                  <a:pt x="30225" y="93345"/>
                </a:moveTo>
                <a:lnTo>
                  <a:pt x="25400" y="98171"/>
                </a:lnTo>
                <a:lnTo>
                  <a:pt x="30225" y="98171"/>
                </a:lnTo>
                <a:lnTo>
                  <a:pt x="30225" y="93345"/>
                </a:lnTo>
                <a:close/>
              </a:path>
              <a:path w="50800" h="149225">
                <a:moveTo>
                  <a:pt x="49085" y="74485"/>
                </a:moveTo>
                <a:lnTo>
                  <a:pt x="30225" y="93345"/>
                </a:lnTo>
                <a:lnTo>
                  <a:pt x="30225" y="98171"/>
                </a:lnTo>
                <a:lnTo>
                  <a:pt x="42333" y="98171"/>
                </a:lnTo>
                <a:lnTo>
                  <a:pt x="49942" y="75342"/>
                </a:lnTo>
                <a:lnTo>
                  <a:pt x="49085" y="74485"/>
                </a:lnTo>
                <a:close/>
              </a:path>
              <a:path w="50800" h="149225">
                <a:moveTo>
                  <a:pt x="571" y="74485"/>
                </a:moveTo>
                <a:lnTo>
                  <a:pt x="0" y="76200"/>
                </a:lnTo>
                <a:lnTo>
                  <a:pt x="857" y="75342"/>
                </a:lnTo>
                <a:lnTo>
                  <a:pt x="571" y="74485"/>
                </a:lnTo>
                <a:close/>
              </a:path>
              <a:path w="50800" h="149225">
                <a:moveTo>
                  <a:pt x="50228" y="74485"/>
                </a:moveTo>
                <a:lnTo>
                  <a:pt x="49942" y="75342"/>
                </a:lnTo>
                <a:lnTo>
                  <a:pt x="50800" y="76200"/>
                </a:lnTo>
                <a:lnTo>
                  <a:pt x="50228" y="74485"/>
                </a:lnTo>
                <a:close/>
              </a:path>
              <a:path w="50800" h="149225">
                <a:moveTo>
                  <a:pt x="857" y="73628"/>
                </a:moveTo>
                <a:lnTo>
                  <a:pt x="571" y="74485"/>
                </a:lnTo>
                <a:lnTo>
                  <a:pt x="857" y="75342"/>
                </a:lnTo>
                <a:lnTo>
                  <a:pt x="1714" y="74485"/>
                </a:lnTo>
                <a:lnTo>
                  <a:pt x="857" y="73628"/>
                </a:lnTo>
                <a:close/>
              </a:path>
              <a:path w="50800" h="149225">
                <a:moveTo>
                  <a:pt x="49942" y="73628"/>
                </a:moveTo>
                <a:lnTo>
                  <a:pt x="49085" y="74485"/>
                </a:lnTo>
                <a:lnTo>
                  <a:pt x="49942" y="75342"/>
                </a:lnTo>
                <a:lnTo>
                  <a:pt x="50228" y="74485"/>
                </a:lnTo>
                <a:lnTo>
                  <a:pt x="49942" y="73628"/>
                </a:lnTo>
                <a:close/>
              </a:path>
              <a:path w="50800" h="149225">
                <a:moveTo>
                  <a:pt x="0" y="72771"/>
                </a:moveTo>
                <a:lnTo>
                  <a:pt x="571" y="74485"/>
                </a:lnTo>
                <a:lnTo>
                  <a:pt x="857" y="73628"/>
                </a:lnTo>
                <a:lnTo>
                  <a:pt x="0" y="72771"/>
                </a:lnTo>
                <a:close/>
              </a:path>
              <a:path w="50800" h="149225">
                <a:moveTo>
                  <a:pt x="25400" y="0"/>
                </a:moveTo>
                <a:lnTo>
                  <a:pt x="857" y="73628"/>
                </a:lnTo>
                <a:lnTo>
                  <a:pt x="1714" y="74485"/>
                </a:lnTo>
                <a:lnTo>
                  <a:pt x="20574" y="55625"/>
                </a:lnTo>
                <a:lnTo>
                  <a:pt x="20700" y="50800"/>
                </a:lnTo>
                <a:lnTo>
                  <a:pt x="42333" y="50800"/>
                </a:lnTo>
                <a:lnTo>
                  <a:pt x="25400" y="0"/>
                </a:lnTo>
                <a:close/>
              </a:path>
              <a:path w="50800" h="149225">
                <a:moveTo>
                  <a:pt x="42333" y="50800"/>
                </a:moveTo>
                <a:lnTo>
                  <a:pt x="30225" y="50800"/>
                </a:lnTo>
                <a:lnTo>
                  <a:pt x="30225" y="55625"/>
                </a:lnTo>
                <a:lnTo>
                  <a:pt x="49085" y="74485"/>
                </a:lnTo>
                <a:lnTo>
                  <a:pt x="49942" y="73628"/>
                </a:lnTo>
                <a:lnTo>
                  <a:pt x="42333" y="50800"/>
                </a:lnTo>
                <a:close/>
              </a:path>
              <a:path w="50800" h="149225">
                <a:moveTo>
                  <a:pt x="50800" y="72771"/>
                </a:moveTo>
                <a:lnTo>
                  <a:pt x="49942" y="73628"/>
                </a:lnTo>
                <a:lnTo>
                  <a:pt x="50228" y="74485"/>
                </a:lnTo>
                <a:lnTo>
                  <a:pt x="50800" y="72771"/>
                </a:lnTo>
                <a:close/>
              </a:path>
              <a:path w="50800" h="149225">
                <a:moveTo>
                  <a:pt x="30225" y="50800"/>
                </a:moveTo>
                <a:lnTo>
                  <a:pt x="25400" y="50800"/>
                </a:lnTo>
                <a:lnTo>
                  <a:pt x="30225" y="55625"/>
                </a:lnTo>
                <a:lnTo>
                  <a:pt x="30225" y="50800"/>
                </a:lnTo>
                <a:close/>
              </a:path>
              <a:path w="50800" h="149225">
                <a:moveTo>
                  <a:pt x="25400" y="50800"/>
                </a:moveTo>
                <a:lnTo>
                  <a:pt x="20700" y="50800"/>
                </a:lnTo>
                <a:lnTo>
                  <a:pt x="20700" y="55499"/>
                </a:lnTo>
                <a:lnTo>
                  <a:pt x="25400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768090" y="8191118"/>
            <a:ext cx="0" cy="352425"/>
          </a:xfrm>
          <a:custGeom>
            <a:avLst/>
            <a:gdLst/>
            <a:ahLst/>
            <a:cxnLst/>
            <a:rect l="l" t="t" r="r" b="b"/>
            <a:pathLst>
              <a:path h="352425">
                <a:moveTo>
                  <a:pt x="0" y="0"/>
                </a:moveTo>
                <a:lnTo>
                  <a:pt x="0" y="351917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414265" y="8294623"/>
            <a:ext cx="0" cy="249554"/>
          </a:xfrm>
          <a:custGeom>
            <a:avLst/>
            <a:gdLst/>
            <a:ahLst/>
            <a:cxnLst/>
            <a:rect l="l" t="t" r="r" b="b"/>
            <a:pathLst>
              <a:path h="249554">
                <a:moveTo>
                  <a:pt x="0" y="0"/>
                </a:moveTo>
                <a:lnTo>
                  <a:pt x="0" y="249173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576189" y="8190102"/>
            <a:ext cx="810895" cy="208279"/>
          </a:xfrm>
          <a:custGeom>
            <a:avLst/>
            <a:gdLst/>
            <a:ahLst/>
            <a:cxnLst/>
            <a:rect l="l" t="t" r="r" b="b"/>
            <a:pathLst>
              <a:path w="810895" h="208279">
                <a:moveTo>
                  <a:pt x="810640" y="0"/>
                </a:moveTo>
                <a:lnTo>
                  <a:pt x="0" y="207898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0045" y="7347839"/>
            <a:ext cx="1426845" cy="241300"/>
          </a:xfrm>
          <a:custGeom>
            <a:avLst/>
            <a:gdLst/>
            <a:ahLst/>
            <a:cxnLst/>
            <a:rect l="l" t="t" r="r" b="b"/>
            <a:pathLst>
              <a:path w="1426845" h="241300">
                <a:moveTo>
                  <a:pt x="0" y="241300"/>
                </a:moveTo>
                <a:lnTo>
                  <a:pt x="1426845" y="241300"/>
                </a:lnTo>
                <a:lnTo>
                  <a:pt x="1426845" y="0"/>
                </a:lnTo>
                <a:lnTo>
                  <a:pt x="0" y="0"/>
                </a:lnTo>
                <a:lnTo>
                  <a:pt x="0" y="24130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object 4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2680" y="3426574"/>
            <a:ext cx="3383153" cy="1186446"/>
          </a:xfrm>
          <a:prstGeom prst="rect">
            <a:avLst/>
          </a:prstGeom>
        </p:spPr>
      </p:pic>
      <p:grpSp>
        <p:nvGrpSpPr>
          <p:cNvPr id="42" name="object 42"/>
          <p:cNvGrpSpPr/>
          <p:nvPr/>
        </p:nvGrpSpPr>
        <p:grpSpPr>
          <a:xfrm>
            <a:off x="306704" y="3824668"/>
            <a:ext cx="3947160" cy="906780"/>
            <a:chOff x="306704" y="3824668"/>
            <a:chExt cx="3947160" cy="906780"/>
          </a:xfrm>
        </p:grpSpPr>
        <p:sp>
          <p:nvSpPr>
            <p:cNvPr id="43" name="object 43"/>
            <p:cNvSpPr/>
            <p:nvPr/>
          </p:nvSpPr>
          <p:spPr>
            <a:xfrm>
              <a:off x="4189476" y="3829303"/>
              <a:ext cx="50800" cy="742950"/>
            </a:xfrm>
            <a:custGeom>
              <a:avLst/>
              <a:gdLst/>
              <a:ahLst/>
              <a:cxnLst/>
              <a:rect l="l" t="t" r="r" b="b"/>
              <a:pathLst>
                <a:path w="50800" h="742950">
                  <a:moveTo>
                    <a:pt x="0" y="666622"/>
                  </a:moveTo>
                  <a:lnTo>
                    <a:pt x="25400" y="742822"/>
                  </a:lnTo>
                  <a:lnTo>
                    <a:pt x="42333" y="692022"/>
                  </a:lnTo>
                  <a:lnTo>
                    <a:pt x="20574" y="692022"/>
                  </a:lnTo>
                  <a:lnTo>
                    <a:pt x="20574" y="687196"/>
                  </a:lnTo>
                  <a:lnTo>
                    <a:pt x="0" y="666622"/>
                  </a:lnTo>
                  <a:close/>
                </a:path>
                <a:path w="50800" h="742950">
                  <a:moveTo>
                    <a:pt x="20574" y="687196"/>
                  </a:moveTo>
                  <a:lnTo>
                    <a:pt x="20574" y="692022"/>
                  </a:lnTo>
                  <a:lnTo>
                    <a:pt x="25400" y="692022"/>
                  </a:lnTo>
                  <a:lnTo>
                    <a:pt x="20574" y="687196"/>
                  </a:lnTo>
                  <a:close/>
                </a:path>
                <a:path w="50800" h="742950">
                  <a:moveTo>
                    <a:pt x="25400" y="50800"/>
                  </a:moveTo>
                  <a:lnTo>
                    <a:pt x="20700" y="55499"/>
                  </a:lnTo>
                  <a:lnTo>
                    <a:pt x="20700" y="687323"/>
                  </a:lnTo>
                  <a:lnTo>
                    <a:pt x="25400" y="692022"/>
                  </a:lnTo>
                  <a:lnTo>
                    <a:pt x="30099" y="687323"/>
                  </a:lnTo>
                  <a:lnTo>
                    <a:pt x="30099" y="55499"/>
                  </a:lnTo>
                  <a:lnTo>
                    <a:pt x="25400" y="50800"/>
                  </a:lnTo>
                  <a:close/>
                </a:path>
                <a:path w="50800" h="742950">
                  <a:moveTo>
                    <a:pt x="30099" y="687323"/>
                  </a:moveTo>
                  <a:lnTo>
                    <a:pt x="25400" y="692022"/>
                  </a:lnTo>
                  <a:lnTo>
                    <a:pt x="30099" y="692022"/>
                  </a:lnTo>
                  <a:lnTo>
                    <a:pt x="30099" y="687323"/>
                  </a:lnTo>
                  <a:close/>
                </a:path>
                <a:path w="50800" h="742950">
                  <a:moveTo>
                    <a:pt x="50800" y="666622"/>
                  </a:moveTo>
                  <a:lnTo>
                    <a:pt x="30225" y="687196"/>
                  </a:lnTo>
                  <a:lnTo>
                    <a:pt x="30099" y="692022"/>
                  </a:lnTo>
                  <a:lnTo>
                    <a:pt x="42333" y="692022"/>
                  </a:lnTo>
                  <a:lnTo>
                    <a:pt x="50800" y="666622"/>
                  </a:lnTo>
                  <a:close/>
                </a:path>
                <a:path w="50800" h="742950">
                  <a:moveTo>
                    <a:pt x="25400" y="0"/>
                  </a:moveTo>
                  <a:lnTo>
                    <a:pt x="0" y="76200"/>
                  </a:lnTo>
                  <a:lnTo>
                    <a:pt x="20574" y="55625"/>
                  </a:lnTo>
                  <a:lnTo>
                    <a:pt x="20574" y="50800"/>
                  </a:lnTo>
                  <a:lnTo>
                    <a:pt x="42333" y="50800"/>
                  </a:lnTo>
                  <a:lnTo>
                    <a:pt x="25400" y="0"/>
                  </a:lnTo>
                  <a:close/>
                </a:path>
                <a:path w="50800" h="742950">
                  <a:moveTo>
                    <a:pt x="42333" y="50800"/>
                  </a:moveTo>
                  <a:lnTo>
                    <a:pt x="30099" y="50800"/>
                  </a:lnTo>
                  <a:lnTo>
                    <a:pt x="30225" y="55625"/>
                  </a:lnTo>
                  <a:lnTo>
                    <a:pt x="50800" y="76200"/>
                  </a:lnTo>
                  <a:lnTo>
                    <a:pt x="42333" y="50800"/>
                  </a:lnTo>
                  <a:close/>
                </a:path>
                <a:path w="50800" h="742950">
                  <a:moveTo>
                    <a:pt x="25400" y="50800"/>
                  </a:moveTo>
                  <a:lnTo>
                    <a:pt x="20574" y="50800"/>
                  </a:lnTo>
                  <a:lnTo>
                    <a:pt x="20574" y="55625"/>
                  </a:lnTo>
                  <a:lnTo>
                    <a:pt x="25400" y="50800"/>
                  </a:lnTo>
                  <a:close/>
                </a:path>
                <a:path w="50800" h="742950">
                  <a:moveTo>
                    <a:pt x="30099" y="50800"/>
                  </a:moveTo>
                  <a:lnTo>
                    <a:pt x="25400" y="50800"/>
                  </a:lnTo>
                  <a:lnTo>
                    <a:pt x="30099" y="55499"/>
                  </a:lnTo>
                  <a:lnTo>
                    <a:pt x="30099" y="50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06704" y="3829430"/>
              <a:ext cx="3947160" cy="901700"/>
            </a:xfrm>
            <a:custGeom>
              <a:avLst/>
              <a:gdLst/>
              <a:ahLst/>
              <a:cxnLst/>
              <a:rect l="l" t="t" r="r" b="b"/>
              <a:pathLst>
                <a:path w="3947160" h="901700">
                  <a:moveTo>
                    <a:pt x="3946652" y="0"/>
                  </a:moveTo>
                  <a:lnTo>
                    <a:pt x="3658235" y="0"/>
                  </a:lnTo>
                </a:path>
                <a:path w="3947160" h="901700">
                  <a:moveTo>
                    <a:pt x="3947033" y="743076"/>
                  </a:moveTo>
                  <a:lnTo>
                    <a:pt x="0" y="743076"/>
                  </a:lnTo>
                </a:path>
                <a:path w="3947160" h="901700">
                  <a:moveTo>
                    <a:pt x="1739011" y="901445"/>
                  </a:moveTo>
                  <a:lnTo>
                    <a:pt x="1739011" y="74231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045462" y="4675758"/>
              <a:ext cx="622300" cy="50800"/>
            </a:xfrm>
            <a:custGeom>
              <a:avLst/>
              <a:gdLst/>
              <a:ahLst/>
              <a:cxnLst/>
              <a:rect l="l" t="t" r="r" b="b"/>
              <a:pathLst>
                <a:path w="622300" h="50800">
                  <a:moveTo>
                    <a:pt x="76200" y="0"/>
                  </a:moveTo>
                  <a:lnTo>
                    <a:pt x="0" y="25400"/>
                  </a:lnTo>
                  <a:lnTo>
                    <a:pt x="76200" y="50800"/>
                  </a:lnTo>
                  <a:lnTo>
                    <a:pt x="55499" y="30099"/>
                  </a:lnTo>
                  <a:lnTo>
                    <a:pt x="50800" y="30099"/>
                  </a:lnTo>
                  <a:lnTo>
                    <a:pt x="50800" y="20574"/>
                  </a:lnTo>
                  <a:lnTo>
                    <a:pt x="55625" y="20574"/>
                  </a:lnTo>
                  <a:lnTo>
                    <a:pt x="76200" y="0"/>
                  </a:lnTo>
                  <a:close/>
                </a:path>
                <a:path w="622300" h="50800">
                  <a:moveTo>
                    <a:pt x="570992" y="25400"/>
                  </a:moveTo>
                  <a:lnTo>
                    <a:pt x="545592" y="50800"/>
                  </a:lnTo>
                  <a:lnTo>
                    <a:pt x="607694" y="30099"/>
                  </a:lnTo>
                  <a:lnTo>
                    <a:pt x="570992" y="30099"/>
                  </a:lnTo>
                  <a:lnTo>
                    <a:pt x="570992" y="25400"/>
                  </a:lnTo>
                  <a:close/>
                </a:path>
                <a:path w="622300" h="50800">
                  <a:moveTo>
                    <a:pt x="50800" y="25400"/>
                  </a:moveTo>
                  <a:lnTo>
                    <a:pt x="50800" y="30099"/>
                  </a:lnTo>
                  <a:lnTo>
                    <a:pt x="55499" y="30099"/>
                  </a:lnTo>
                  <a:lnTo>
                    <a:pt x="50800" y="25400"/>
                  </a:lnTo>
                  <a:close/>
                </a:path>
                <a:path w="622300" h="50800">
                  <a:moveTo>
                    <a:pt x="566166" y="20574"/>
                  </a:moveTo>
                  <a:lnTo>
                    <a:pt x="55625" y="20574"/>
                  </a:lnTo>
                  <a:lnTo>
                    <a:pt x="50800" y="25400"/>
                  </a:lnTo>
                  <a:lnTo>
                    <a:pt x="55499" y="30099"/>
                  </a:lnTo>
                  <a:lnTo>
                    <a:pt x="566293" y="30099"/>
                  </a:lnTo>
                  <a:lnTo>
                    <a:pt x="570992" y="25400"/>
                  </a:lnTo>
                  <a:lnTo>
                    <a:pt x="566166" y="20574"/>
                  </a:lnTo>
                  <a:close/>
                </a:path>
                <a:path w="622300" h="50800">
                  <a:moveTo>
                    <a:pt x="607314" y="20574"/>
                  </a:moveTo>
                  <a:lnTo>
                    <a:pt x="570992" y="20574"/>
                  </a:lnTo>
                  <a:lnTo>
                    <a:pt x="570992" y="30099"/>
                  </a:lnTo>
                  <a:lnTo>
                    <a:pt x="607694" y="30099"/>
                  </a:lnTo>
                  <a:lnTo>
                    <a:pt x="621792" y="25400"/>
                  </a:lnTo>
                  <a:lnTo>
                    <a:pt x="607314" y="20574"/>
                  </a:lnTo>
                  <a:close/>
                </a:path>
                <a:path w="622300" h="50800">
                  <a:moveTo>
                    <a:pt x="55625" y="20574"/>
                  </a:moveTo>
                  <a:lnTo>
                    <a:pt x="50800" y="20574"/>
                  </a:lnTo>
                  <a:lnTo>
                    <a:pt x="50800" y="25400"/>
                  </a:lnTo>
                  <a:lnTo>
                    <a:pt x="55625" y="20574"/>
                  </a:lnTo>
                  <a:close/>
                </a:path>
                <a:path w="622300" h="50800">
                  <a:moveTo>
                    <a:pt x="545592" y="0"/>
                  </a:moveTo>
                  <a:lnTo>
                    <a:pt x="570992" y="25400"/>
                  </a:lnTo>
                  <a:lnTo>
                    <a:pt x="570992" y="20574"/>
                  </a:lnTo>
                  <a:lnTo>
                    <a:pt x="607314" y="20574"/>
                  </a:lnTo>
                  <a:lnTo>
                    <a:pt x="5455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668015" y="4571745"/>
              <a:ext cx="0" cy="154305"/>
            </a:xfrm>
            <a:custGeom>
              <a:avLst/>
              <a:gdLst/>
              <a:ahLst/>
              <a:cxnLst/>
              <a:rect l="l" t="t" r="r" b="b"/>
              <a:pathLst>
                <a:path h="154304">
                  <a:moveTo>
                    <a:pt x="0" y="153924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597573" y="3756850"/>
            <a:ext cx="213995" cy="815340"/>
            <a:chOff x="597573" y="3756850"/>
            <a:chExt cx="213995" cy="815340"/>
          </a:xfrm>
        </p:grpSpPr>
        <p:sp>
          <p:nvSpPr>
            <p:cNvPr id="48" name="object 48"/>
            <p:cNvSpPr/>
            <p:nvPr/>
          </p:nvSpPr>
          <p:spPr>
            <a:xfrm>
              <a:off x="597573" y="3761612"/>
              <a:ext cx="213995" cy="0"/>
            </a:xfrm>
            <a:custGeom>
              <a:avLst/>
              <a:gdLst/>
              <a:ahLst/>
              <a:cxnLst/>
              <a:rect l="l" t="t" r="r" b="b"/>
              <a:pathLst>
                <a:path w="213995">
                  <a:moveTo>
                    <a:pt x="21388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19760" y="3761612"/>
              <a:ext cx="50800" cy="810260"/>
            </a:xfrm>
            <a:custGeom>
              <a:avLst/>
              <a:gdLst/>
              <a:ahLst/>
              <a:cxnLst/>
              <a:rect l="l" t="t" r="r" b="b"/>
              <a:pathLst>
                <a:path w="50800" h="810260">
                  <a:moveTo>
                    <a:pt x="0" y="733806"/>
                  </a:moveTo>
                  <a:lnTo>
                    <a:pt x="25400" y="810006"/>
                  </a:lnTo>
                  <a:lnTo>
                    <a:pt x="42333" y="759206"/>
                  </a:lnTo>
                  <a:lnTo>
                    <a:pt x="20637" y="759206"/>
                  </a:lnTo>
                  <a:lnTo>
                    <a:pt x="20637" y="754443"/>
                  </a:lnTo>
                  <a:lnTo>
                    <a:pt x="0" y="733806"/>
                  </a:lnTo>
                  <a:close/>
                </a:path>
                <a:path w="50800" h="810260">
                  <a:moveTo>
                    <a:pt x="20637" y="754443"/>
                  </a:moveTo>
                  <a:lnTo>
                    <a:pt x="20637" y="759206"/>
                  </a:lnTo>
                  <a:lnTo>
                    <a:pt x="25400" y="759206"/>
                  </a:lnTo>
                  <a:lnTo>
                    <a:pt x="20637" y="754443"/>
                  </a:lnTo>
                  <a:close/>
                </a:path>
                <a:path w="50800" h="810260">
                  <a:moveTo>
                    <a:pt x="25400" y="50800"/>
                  </a:moveTo>
                  <a:lnTo>
                    <a:pt x="20637" y="55562"/>
                  </a:lnTo>
                  <a:lnTo>
                    <a:pt x="20637" y="754443"/>
                  </a:lnTo>
                  <a:lnTo>
                    <a:pt x="25400" y="759206"/>
                  </a:lnTo>
                  <a:lnTo>
                    <a:pt x="30162" y="754443"/>
                  </a:lnTo>
                  <a:lnTo>
                    <a:pt x="30162" y="55562"/>
                  </a:lnTo>
                  <a:lnTo>
                    <a:pt x="25400" y="50800"/>
                  </a:lnTo>
                  <a:close/>
                </a:path>
                <a:path w="50800" h="810260">
                  <a:moveTo>
                    <a:pt x="30162" y="754443"/>
                  </a:moveTo>
                  <a:lnTo>
                    <a:pt x="25400" y="759206"/>
                  </a:lnTo>
                  <a:lnTo>
                    <a:pt x="30162" y="759206"/>
                  </a:lnTo>
                  <a:lnTo>
                    <a:pt x="30162" y="754443"/>
                  </a:lnTo>
                  <a:close/>
                </a:path>
                <a:path w="50800" h="810260">
                  <a:moveTo>
                    <a:pt x="50800" y="733806"/>
                  </a:moveTo>
                  <a:lnTo>
                    <a:pt x="30162" y="754443"/>
                  </a:lnTo>
                  <a:lnTo>
                    <a:pt x="30162" y="759206"/>
                  </a:lnTo>
                  <a:lnTo>
                    <a:pt x="42333" y="759206"/>
                  </a:lnTo>
                  <a:lnTo>
                    <a:pt x="50800" y="733806"/>
                  </a:lnTo>
                  <a:close/>
                </a:path>
                <a:path w="50800" h="810260">
                  <a:moveTo>
                    <a:pt x="25400" y="0"/>
                  </a:moveTo>
                  <a:lnTo>
                    <a:pt x="0" y="76200"/>
                  </a:lnTo>
                  <a:lnTo>
                    <a:pt x="20637" y="55562"/>
                  </a:lnTo>
                  <a:lnTo>
                    <a:pt x="20637" y="50800"/>
                  </a:lnTo>
                  <a:lnTo>
                    <a:pt x="42333" y="50800"/>
                  </a:lnTo>
                  <a:lnTo>
                    <a:pt x="25400" y="0"/>
                  </a:lnTo>
                  <a:close/>
                </a:path>
                <a:path w="50800" h="810260">
                  <a:moveTo>
                    <a:pt x="42333" y="50800"/>
                  </a:moveTo>
                  <a:lnTo>
                    <a:pt x="30162" y="50800"/>
                  </a:lnTo>
                  <a:lnTo>
                    <a:pt x="30162" y="55562"/>
                  </a:lnTo>
                  <a:lnTo>
                    <a:pt x="50800" y="76200"/>
                  </a:lnTo>
                  <a:lnTo>
                    <a:pt x="42333" y="50800"/>
                  </a:lnTo>
                  <a:close/>
                </a:path>
                <a:path w="50800" h="810260">
                  <a:moveTo>
                    <a:pt x="25400" y="50800"/>
                  </a:moveTo>
                  <a:lnTo>
                    <a:pt x="20637" y="50800"/>
                  </a:lnTo>
                  <a:lnTo>
                    <a:pt x="20637" y="55562"/>
                  </a:lnTo>
                  <a:lnTo>
                    <a:pt x="25400" y="50800"/>
                  </a:lnTo>
                  <a:close/>
                </a:path>
                <a:path w="50800" h="810260">
                  <a:moveTo>
                    <a:pt x="30162" y="50800"/>
                  </a:moveTo>
                  <a:lnTo>
                    <a:pt x="25400" y="50800"/>
                  </a:lnTo>
                  <a:lnTo>
                    <a:pt x="30162" y="55562"/>
                  </a:lnTo>
                  <a:lnTo>
                    <a:pt x="30162" y="50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2156714" y="1714245"/>
            <a:ext cx="4924425" cy="1565910"/>
            <a:chOff x="2156714" y="1714245"/>
            <a:chExt cx="4924425" cy="1565910"/>
          </a:xfrm>
        </p:grpSpPr>
        <p:pic>
          <p:nvPicPr>
            <p:cNvPr id="51" name="object 5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53559" y="1902494"/>
              <a:ext cx="4378929" cy="990137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2156714" y="1916937"/>
              <a:ext cx="227329" cy="1362710"/>
            </a:xfrm>
            <a:custGeom>
              <a:avLst/>
              <a:gdLst/>
              <a:ahLst/>
              <a:cxnLst/>
              <a:rect l="l" t="t" r="r" b="b"/>
              <a:pathLst>
                <a:path w="227330" h="1362710">
                  <a:moveTo>
                    <a:pt x="227330" y="0"/>
                  </a:moveTo>
                  <a:lnTo>
                    <a:pt x="0" y="0"/>
                  </a:lnTo>
                </a:path>
                <a:path w="227330" h="1362710">
                  <a:moveTo>
                    <a:pt x="102235" y="1362710"/>
                  </a:moveTo>
                  <a:lnTo>
                    <a:pt x="102235" y="14173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175637" y="1916937"/>
              <a:ext cx="4450715" cy="1357630"/>
            </a:xfrm>
            <a:custGeom>
              <a:avLst/>
              <a:gdLst/>
              <a:ahLst/>
              <a:cxnLst/>
              <a:rect l="l" t="t" r="r" b="b"/>
              <a:pathLst>
                <a:path w="4450715" h="1357629">
                  <a:moveTo>
                    <a:pt x="50800" y="76200"/>
                  </a:moveTo>
                  <a:lnTo>
                    <a:pt x="42329" y="50800"/>
                  </a:lnTo>
                  <a:lnTo>
                    <a:pt x="25400" y="0"/>
                  </a:lnTo>
                  <a:lnTo>
                    <a:pt x="0" y="76200"/>
                  </a:lnTo>
                  <a:lnTo>
                    <a:pt x="20574" y="55626"/>
                  </a:lnTo>
                  <a:lnTo>
                    <a:pt x="20701" y="55499"/>
                  </a:lnTo>
                  <a:lnTo>
                    <a:pt x="20701" y="914146"/>
                  </a:lnTo>
                  <a:lnTo>
                    <a:pt x="20574" y="914019"/>
                  </a:lnTo>
                  <a:lnTo>
                    <a:pt x="0" y="893445"/>
                  </a:lnTo>
                  <a:lnTo>
                    <a:pt x="25400" y="969645"/>
                  </a:lnTo>
                  <a:lnTo>
                    <a:pt x="42329" y="918845"/>
                  </a:lnTo>
                  <a:lnTo>
                    <a:pt x="50800" y="893445"/>
                  </a:lnTo>
                  <a:lnTo>
                    <a:pt x="30226" y="914019"/>
                  </a:lnTo>
                  <a:lnTo>
                    <a:pt x="30099" y="918845"/>
                  </a:lnTo>
                  <a:lnTo>
                    <a:pt x="30099" y="914146"/>
                  </a:lnTo>
                  <a:lnTo>
                    <a:pt x="30099" y="55499"/>
                  </a:lnTo>
                  <a:lnTo>
                    <a:pt x="30099" y="50800"/>
                  </a:lnTo>
                  <a:lnTo>
                    <a:pt x="30226" y="55626"/>
                  </a:lnTo>
                  <a:lnTo>
                    <a:pt x="50800" y="76200"/>
                  </a:lnTo>
                  <a:close/>
                </a:path>
                <a:path w="4450715" h="1357629">
                  <a:moveTo>
                    <a:pt x="4450715" y="1332103"/>
                  </a:moveTo>
                  <a:lnTo>
                    <a:pt x="4436237" y="1327277"/>
                  </a:lnTo>
                  <a:lnTo>
                    <a:pt x="4374515" y="1306703"/>
                  </a:lnTo>
                  <a:lnTo>
                    <a:pt x="4395089" y="1327277"/>
                  </a:lnTo>
                  <a:lnTo>
                    <a:pt x="138938" y="1327277"/>
                  </a:lnTo>
                  <a:lnTo>
                    <a:pt x="159512" y="1306703"/>
                  </a:lnTo>
                  <a:lnTo>
                    <a:pt x="83312" y="1332103"/>
                  </a:lnTo>
                  <a:lnTo>
                    <a:pt x="159512" y="1357503"/>
                  </a:lnTo>
                  <a:lnTo>
                    <a:pt x="138811" y="1336802"/>
                  </a:lnTo>
                  <a:lnTo>
                    <a:pt x="4395216" y="1336802"/>
                  </a:lnTo>
                  <a:lnTo>
                    <a:pt x="4374515" y="1357503"/>
                  </a:lnTo>
                  <a:lnTo>
                    <a:pt x="4436618" y="1336802"/>
                  </a:lnTo>
                  <a:lnTo>
                    <a:pt x="4450715" y="13321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156714" y="1714245"/>
              <a:ext cx="4924425" cy="1565910"/>
            </a:xfrm>
            <a:custGeom>
              <a:avLst/>
              <a:gdLst/>
              <a:ahLst/>
              <a:cxnLst/>
              <a:rect l="l" t="t" r="r" b="b"/>
              <a:pathLst>
                <a:path w="4924425" h="1565910">
                  <a:moveTo>
                    <a:pt x="4923917" y="1172210"/>
                  </a:moveTo>
                  <a:lnTo>
                    <a:pt x="0" y="1172210"/>
                  </a:lnTo>
                </a:path>
                <a:path w="4924425" h="1565910">
                  <a:moveTo>
                    <a:pt x="4469638" y="1565529"/>
                  </a:moveTo>
                  <a:lnTo>
                    <a:pt x="4469638" y="0"/>
                  </a:lnTo>
                </a:path>
                <a:path w="4924425" h="1565910">
                  <a:moveTo>
                    <a:pt x="4923917" y="344551"/>
                  </a:moveTo>
                  <a:lnTo>
                    <a:pt x="4469638" y="34455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024242" y="2058669"/>
              <a:ext cx="50800" cy="827405"/>
            </a:xfrm>
            <a:custGeom>
              <a:avLst/>
              <a:gdLst/>
              <a:ahLst/>
              <a:cxnLst/>
              <a:rect l="l" t="t" r="r" b="b"/>
              <a:pathLst>
                <a:path w="50800" h="827405">
                  <a:moveTo>
                    <a:pt x="0" y="751205"/>
                  </a:moveTo>
                  <a:lnTo>
                    <a:pt x="25400" y="827405"/>
                  </a:lnTo>
                  <a:lnTo>
                    <a:pt x="42333" y="776605"/>
                  </a:lnTo>
                  <a:lnTo>
                    <a:pt x="20574" y="776605"/>
                  </a:lnTo>
                  <a:lnTo>
                    <a:pt x="20574" y="771779"/>
                  </a:lnTo>
                  <a:lnTo>
                    <a:pt x="0" y="751205"/>
                  </a:lnTo>
                  <a:close/>
                </a:path>
                <a:path w="50800" h="827405">
                  <a:moveTo>
                    <a:pt x="20574" y="771779"/>
                  </a:moveTo>
                  <a:lnTo>
                    <a:pt x="20574" y="776605"/>
                  </a:lnTo>
                  <a:lnTo>
                    <a:pt x="25400" y="776605"/>
                  </a:lnTo>
                  <a:lnTo>
                    <a:pt x="20574" y="771779"/>
                  </a:lnTo>
                  <a:close/>
                </a:path>
                <a:path w="50800" h="827405">
                  <a:moveTo>
                    <a:pt x="25400" y="50800"/>
                  </a:moveTo>
                  <a:lnTo>
                    <a:pt x="20700" y="55499"/>
                  </a:lnTo>
                  <a:lnTo>
                    <a:pt x="20700" y="771906"/>
                  </a:lnTo>
                  <a:lnTo>
                    <a:pt x="25400" y="776605"/>
                  </a:lnTo>
                  <a:lnTo>
                    <a:pt x="30099" y="771906"/>
                  </a:lnTo>
                  <a:lnTo>
                    <a:pt x="30099" y="55499"/>
                  </a:lnTo>
                  <a:lnTo>
                    <a:pt x="25400" y="50800"/>
                  </a:lnTo>
                  <a:close/>
                </a:path>
                <a:path w="50800" h="827405">
                  <a:moveTo>
                    <a:pt x="30099" y="771906"/>
                  </a:moveTo>
                  <a:lnTo>
                    <a:pt x="25400" y="776605"/>
                  </a:lnTo>
                  <a:lnTo>
                    <a:pt x="30099" y="776605"/>
                  </a:lnTo>
                  <a:lnTo>
                    <a:pt x="30099" y="771906"/>
                  </a:lnTo>
                  <a:close/>
                </a:path>
                <a:path w="50800" h="827405">
                  <a:moveTo>
                    <a:pt x="50800" y="751205"/>
                  </a:moveTo>
                  <a:lnTo>
                    <a:pt x="30225" y="771779"/>
                  </a:lnTo>
                  <a:lnTo>
                    <a:pt x="30099" y="776605"/>
                  </a:lnTo>
                  <a:lnTo>
                    <a:pt x="42333" y="776605"/>
                  </a:lnTo>
                  <a:lnTo>
                    <a:pt x="50800" y="751205"/>
                  </a:lnTo>
                  <a:close/>
                </a:path>
                <a:path w="50800" h="827405">
                  <a:moveTo>
                    <a:pt x="25400" y="0"/>
                  </a:moveTo>
                  <a:lnTo>
                    <a:pt x="0" y="76200"/>
                  </a:lnTo>
                  <a:lnTo>
                    <a:pt x="20574" y="55625"/>
                  </a:lnTo>
                  <a:lnTo>
                    <a:pt x="20574" y="50800"/>
                  </a:lnTo>
                  <a:lnTo>
                    <a:pt x="42333" y="50800"/>
                  </a:lnTo>
                  <a:lnTo>
                    <a:pt x="25400" y="0"/>
                  </a:lnTo>
                  <a:close/>
                </a:path>
                <a:path w="50800" h="827405">
                  <a:moveTo>
                    <a:pt x="42333" y="50800"/>
                  </a:moveTo>
                  <a:lnTo>
                    <a:pt x="30099" y="50800"/>
                  </a:lnTo>
                  <a:lnTo>
                    <a:pt x="30225" y="55625"/>
                  </a:lnTo>
                  <a:lnTo>
                    <a:pt x="50800" y="76200"/>
                  </a:lnTo>
                  <a:lnTo>
                    <a:pt x="42333" y="50800"/>
                  </a:lnTo>
                  <a:close/>
                </a:path>
                <a:path w="50800" h="827405">
                  <a:moveTo>
                    <a:pt x="25400" y="50800"/>
                  </a:moveTo>
                  <a:lnTo>
                    <a:pt x="20574" y="50800"/>
                  </a:lnTo>
                  <a:lnTo>
                    <a:pt x="20574" y="55625"/>
                  </a:lnTo>
                  <a:lnTo>
                    <a:pt x="25400" y="50800"/>
                  </a:lnTo>
                  <a:close/>
                </a:path>
                <a:path w="50800" h="827405">
                  <a:moveTo>
                    <a:pt x="30099" y="50800"/>
                  </a:moveTo>
                  <a:lnTo>
                    <a:pt x="25400" y="50800"/>
                  </a:lnTo>
                  <a:lnTo>
                    <a:pt x="30099" y="55499"/>
                  </a:lnTo>
                  <a:lnTo>
                    <a:pt x="30099" y="50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/>
          <p:nvPr/>
        </p:nvSpPr>
        <p:spPr>
          <a:xfrm>
            <a:off x="5528817" y="1714245"/>
            <a:ext cx="0" cy="258445"/>
          </a:xfrm>
          <a:custGeom>
            <a:avLst/>
            <a:gdLst/>
            <a:ahLst/>
            <a:cxnLst/>
            <a:rect l="l" t="t" r="r" b="b"/>
            <a:pathLst>
              <a:path h="258444">
                <a:moveTo>
                  <a:pt x="0" y="258318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8817" y="1734692"/>
            <a:ext cx="1097915" cy="50800"/>
          </a:xfrm>
          <a:custGeom>
            <a:avLst/>
            <a:gdLst/>
            <a:ahLst/>
            <a:cxnLst/>
            <a:rect l="l" t="t" r="r" b="b"/>
            <a:pathLst>
              <a:path w="1097915" h="50800">
                <a:moveTo>
                  <a:pt x="76200" y="0"/>
                </a:moveTo>
                <a:lnTo>
                  <a:pt x="0" y="25400"/>
                </a:lnTo>
                <a:lnTo>
                  <a:pt x="76200" y="50800"/>
                </a:lnTo>
                <a:lnTo>
                  <a:pt x="55499" y="30099"/>
                </a:lnTo>
                <a:lnTo>
                  <a:pt x="50800" y="30099"/>
                </a:lnTo>
                <a:lnTo>
                  <a:pt x="50800" y="20574"/>
                </a:lnTo>
                <a:lnTo>
                  <a:pt x="55625" y="20574"/>
                </a:lnTo>
                <a:lnTo>
                  <a:pt x="76200" y="0"/>
                </a:lnTo>
                <a:close/>
              </a:path>
              <a:path w="1097915" h="50800">
                <a:moveTo>
                  <a:pt x="1046861" y="25400"/>
                </a:moveTo>
                <a:lnTo>
                  <a:pt x="1021461" y="50800"/>
                </a:lnTo>
                <a:lnTo>
                  <a:pt x="1083564" y="30099"/>
                </a:lnTo>
                <a:lnTo>
                  <a:pt x="1046861" y="30099"/>
                </a:lnTo>
                <a:lnTo>
                  <a:pt x="1046861" y="25400"/>
                </a:lnTo>
                <a:close/>
              </a:path>
              <a:path w="1097915" h="50800">
                <a:moveTo>
                  <a:pt x="50800" y="25400"/>
                </a:moveTo>
                <a:lnTo>
                  <a:pt x="50800" y="30099"/>
                </a:lnTo>
                <a:lnTo>
                  <a:pt x="55499" y="30099"/>
                </a:lnTo>
                <a:lnTo>
                  <a:pt x="50800" y="25400"/>
                </a:lnTo>
                <a:close/>
              </a:path>
              <a:path w="1097915" h="50800">
                <a:moveTo>
                  <a:pt x="1042035" y="20574"/>
                </a:moveTo>
                <a:lnTo>
                  <a:pt x="55625" y="20574"/>
                </a:lnTo>
                <a:lnTo>
                  <a:pt x="50800" y="25400"/>
                </a:lnTo>
                <a:lnTo>
                  <a:pt x="55499" y="30099"/>
                </a:lnTo>
                <a:lnTo>
                  <a:pt x="1042162" y="30099"/>
                </a:lnTo>
                <a:lnTo>
                  <a:pt x="1046861" y="25400"/>
                </a:lnTo>
                <a:lnTo>
                  <a:pt x="1042035" y="20574"/>
                </a:lnTo>
                <a:close/>
              </a:path>
              <a:path w="1097915" h="50800">
                <a:moveTo>
                  <a:pt x="1083183" y="20574"/>
                </a:moveTo>
                <a:lnTo>
                  <a:pt x="1046861" y="20574"/>
                </a:lnTo>
                <a:lnTo>
                  <a:pt x="1046861" y="30099"/>
                </a:lnTo>
                <a:lnTo>
                  <a:pt x="1083564" y="30099"/>
                </a:lnTo>
                <a:lnTo>
                  <a:pt x="1097661" y="25400"/>
                </a:lnTo>
                <a:lnTo>
                  <a:pt x="1083183" y="20574"/>
                </a:lnTo>
                <a:close/>
              </a:path>
              <a:path w="1097915" h="50800">
                <a:moveTo>
                  <a:pt x="55625" y="20574"/>
                </a:moveTo>
                <a:lnTo>
                  <a:pt x="50800" y="20574"/>
                </a:lnTo>
                <a:lnTo>
                  <a:pt x="50800" y="25400"/>
                </a:lnTo>
                <a:lnTo>
                  <a:pt x="55625" y="20574"/>
                </a:lnTo>
                <a:close/>
              </a:path>
              <a:path w="1097915" h="50800">
                <a:moveTo>
                  <a:pt x="1021461" y="0"/>
                </a:moveTo>
                <a:lnTo>
                  <a:pt x="1046861" y="25400"/>
                </a:lnTo>
                <a:lnTo>
                  <a:pt x="1046861" y="20574"/>
                </a:lnTo>
                <a:lnTo>
                  <a:pt x="1083183" y="20574"/>
                </a:lnTo>
                <a:lnTo>
                  <a:pt x="10214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58"/>
          <p:cNvGrpSpPr/>
          <p:nvPr/>
        </p:nvGrpSpPr>
        <p:grpSpPr>
          <a:xfrm>
            <a:off x="4879657" y="2875787"/>
            <a:ext cx="883919" cy="258445"/>
            <a:chOff x="4879657" y="2875787"/>
            <a:chExt cx="883919" cy="258445"/>
          </a:xfrm>
        </p:grpSpPr>
        <p:sp>
          <p:nvSpPr>
            <p:cNvPr id="59" name="object 59"/>
            <p:cNvSpPr/>
            <p:nvPr/>
          </p:nvSpPr>
          <p:spPr>
            <a:xfrm>
              <a:off x="4884420" y="2875787"/>
              <a:ext cx="0" cy="258445"/>
            </a:xfrm>
            <a:custGeom>
              <a:avLst/>
              <a:gdLst/>
              <a:ahLst/>
              <a:cxnLst/>
              <a:rect l="l" t="t" r="r" b="b"/>
              <a:pathLst>
                <a:path h="258444">
                  <a:moveTo>
                    <a:pt x="0" y="25831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884166" y="3045332"/>
              <a:ext cx="879475" cy="50800"/>
            </a:xfrm>
            <a:custGeom>
              <a:avLst/>
              <a:gdLst/>
              <a:ahLst/>
              <a:cxnLst/>
              <a:rect l="l" t="t" r="r" b="b"/>
              <a:pathLst>
                <a:path w="879475" h="50800">
                  <a:moveTo>
                    <a:pt x="76200" y="0"/>
                  </a:moveTo>
                  <a:lnTo>
                    <a:pt x="0" y="25400"/>
                  </a:lnTo>
                  <a:lnTo>
                    <a:pt x="76200" y="50800"/>
                  </a:lnTo>
                  <a:lnTo>
                    <a:pt x="55625" y="30225"/>
                  </a:lnTo>
                  <a:lnTo>
                    <a:pt x="50800" y="30225"/>
                  </a:lnTo>
                  <a:lnTo>
                    <a:pt x="50800" y="20700"/>
                  </a:lnTo>
                  <a:lnTo>
                    <a:pt x="55499" y="20700"/>
                  </a:lnTo>
                  <a:lnTo>
                    <a:pt x="76200" y="0"/>
                  </a:lnTo>
                  <a:close/>
                </a:path>
                <a:path w="879475" h="50800">
                  <a:moveTo>
                    <a:pt x="828294" y="25400"/>
                  </a:moveTo>
                  <a:lnTo>
                    <a:pt x="802894" y="50800"/>
                  </a:lnTo>
                  <a:lnTo>
                    <a:pt x="864616" y="30225"/>
                  </a:lnTo>
                  <a:lnTo>
                    <a:pt x="828294" y="30225"/>
                  </a:lnTo>
                  <a:lnTo>
                    <a:pt x="828294" y="25400"/>
                  </a:lnTo>
                  <a:close/>
                </a:path>
                <a:path w="879475" h="50800">
                  <a:moveTo>
                    <a:pt x="50800" y="25400"/>
                  </a:moveTo>
                  <a:lnTo>
                    <a:pt x="50800" y="30225"/>
                  </a:lnTo>
                  <a:lnTo>
                    <a:pt x="55625" y="30225"/>
                  </a:lnTo>
                  <a:lnTo>
                    <a:pt x="50800" y="25400"/>
                  </a:lnTo>
                  <a:close/>
                </a:path>
                <a:path w="879475" h="50800">
                  <a:moveTo>
                    <a:pt x="823595" y="20700"/>
                  </a:moveTo>
                  <a:lnTo>
                    <a:pt x="55499" y="20700"/>
                  </a:lnTo>
                  <a:lnTo>
                    <a:pt x="50800" y="25400"/>
                  </a:lnTo>
                  <a:lnTo>
                    <a:pt x="55625" y="30225"/>
                  </a:lnTo>
                  <a:lnTo>
                    <a:pt x="823468" y="30225"/>
                  </a:lnTo>
                  <a:lnTo>
                    <a:pt x="828294" y="25400"/>
                  </a:lnTo>
                  <a:lnTo>
                    <a:pt x="823595" y="20700"/>
                  </a:lnTo>
                  <a:close/>
                </a:path>
                <a:path w="879475" h="50800">
                  <a:moveTo>
                    <a:pt x="864997" y="20700"/>
                  </a:moveTo>
                  <a:lnTo>
                    <a:pt x="828294" y="20700"/>
                  </a:lnTo>
                  <a:lnTo>
                    <a:pt x="828294" y="30225"/>
                  </a:lnTo>
                  <a:lnTo>
                    <a:pt x="864616" y="30225"/>
                  </a:lnTo>
                  <a:lnTo>
                    <a:pt x="879094" y="25400"/>
                  </a:lnTo>
                  <a:lnTo>
                    <a:pt x="864997" y="20700"/>
                  </a:lnTo>
                  <a:close/>
                </a:path>
                <a:path w="879475" h="50800">
                  <a:moveTo>
                    <a:pt x="55499" y="20700"/>
                  </a:moveTo>
                  <a:lnTo>
                    <a:pt x="50800" y="20700"/>
                  </a:lnTo>
                  <a:lnTo>
                    <a:pt x="50800" y="25400"/>
                  </a:lnTo>
                  <a:lnTo>
                    <a:pt x="55499" y="20700"/>
                  </a:lnTo>
                  <a:close/>
                </a:path>
                <a:path w="879475" h="50800">
                  <a:moveTo>
                    <a:pt x="802894" y="0"/>
                  </a:moveTo>
                  <a:lnTo>
                    <a:pt x="828294" y="25400"/>
                  </a:lnTo>
                  <a:lnTo>
                    <a:pt x="828294" y="20700"/>
                  </a:lnTo>
                  <a:lnTo>
                    <a:pt x="864997" y="20700"/>
                  </a:lnTo>
                  <a:lnTo>
                    <a:pt x="8028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757164" y="2879089"/>
              <a:ext cx="0" cy="232410"/>
            </a:xfrm>
            <a:custGeom>
              <a:avLst/>
              <a:gdLst/>
              <a:ahLst/>
              <a:cxnLst/>
              <a:rect l="l" t="t" r="r" b="b"/>
              <a:pathLst>
                <a:path h="232410">
                  <a:moveTo>
                    <a:pt x="0" y="231901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6573393" y="2149538"/>
            <a:ext cx="281305" cy="735965"/>
            <a:chOff x="6573393" y="2149538"/>
            <a:chExt cx="281305" cy="735965"/>
          </a:xfrm>
        </p:grpSpPr>
        <p:sp>
          <p:nvSpPr>
            <p:cNvPr id="63" name="object 63"/>
            <p:cNvSpPr/>
            <p:nvPr/>
          </p:nvSpPr>
          <p:spPr>
            <a:xfrm>
              <a:off x="6573393" y="2154300"/>
              <a:ext cx="280035" cy="0"/>
            </a:xfrm>
            <a:custGeom>
              <a:avLst/>
              <a:gdLst/>
              <a:ahLst/>
              <a:cxnLst/>
              <a:rect l="l" t="t" r="r" b="b"/>
              <a:pathLst>
                <a:path w="280034">
                  <a:moveTo>
                    <a:pt x="280034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803517" y="2154173"/>
              <a:ext cx="50800" cy="731520"/>
            </a:xfrm>
            <a:custGeom>
              <a:avLst/>
              <a:gdLst/>
              <a:ahLst/>
              <a:cxnLst/>
              <a:rect l="l" t="t" r="r" b="b"/>
              <a:pathLst>
                <a:path w="50800" h="731519">
                  <a:moveTo>
                    <a:pt x="0" y="654938"/>
                  </a:moveTo>
                  <a:lnTo>
                    <a:pt x="25400" y="731138"/>
                  </a:lnTo>
                  <a:lnTo>
                    <a:pt x="42333" y="680338"/>
                  </a:lnTo>
                  <a:lnTo>
                    <a:pt x="20700" y="680338"/>
                  </a:lnTo>
                  <a:lnTo>
                    <a:pt x="20574" y="675512"/>
                  </a:lnTo>
                  <a:lnTo>
                    <a:pt x="0" y="654938"/>
                  </a:lnTo>
                  <a:close/>
                </a:path>
                <a:path w="50800" h="731519">
                  <a:moveTo>
                    <a:pt x="20700" y="675639"/>
                  </a:moveTo>
                  <a:lnTo>
                    <a:pt x="20700" y="680338"/>
                  </a:lnTo>
                  <a:lnTo>
                    <a:pt x="25400" y="680338"/>
                  </a:lnTo>
                  <a:lnTo>
                    <a:pt x="20700" y="675639"/>
                  </a:lnTo>
                  <a:close/>
                </a:path>
                <a:path w="50800" h="731519">
                  <a:moveTo>
                    <a:pt x="25400" y="50800"/>
                  </a:moveTo>
                  <a:lnTo>
                    <a:pt x="20700" y="55499"/>
                  </a:lnTo>
                  <a:lnTo>
                    <a:pt x="20700" y="675639"/>
                  </a:lnTo>
                  <a:lnTo>
                    <a:pt x="25400" y="680338"/>
                  </a:lnTo>
                  <a:lnTo>
                    <a:pt x="30099" y="675639"/>
                  </a:lnTo>
                  <a:lnTo>
                    <a:pt x="30099" y="55499"/>
                  </a:lnTo>
                  <a:lnTo>
                    <a:pt x="25400" y="50800"/>
                  </a:lnTo>
                  <a:close/>
                </a:path>
                <a:path w="50800" h="731519">
                  <a:moveTo>
                    <a:pt x="30225" y="675512"/>
                  </a:moveTo>
                  <a:lnTo>
                    <a:pt x="25400" y="680338"/>
                  </a:lnTo>
                  <a:lnTo>
                    <a:pt x="30225" y="680338"/>
                  </a:lnTo>
                  <a:lnTo>
                    <a:pt x="30225" y="675512"/>
                  </a:lnTo>
                  <a:close/>
                </a:path>
                <a:path w="50800" h="731519">
                  <a:moveTo>
                    <a:pt x="50800" y="654938"/>
                  </a:moveTo>
                  <a:lnTo>
                    <a:pt x="30225" y="675512"/>
                  </a:lnTo>
                  <a:lnTo>
                    <a:pt x="30225" y="680338"/>
                  </a:lnTo>
                  <a:lnTo>
                    <a:pt x="42333" y="680338"/>
                  </a:lnTo>
                  <a:lnTo>
                    <a:pt x="50800" y="654938"/>
                  </a:lnTo>
                  <a:close/>
                </a:path>
                <a:path w="50800" h="731519">
                  <a:moveTo>
                    <a:pt x="25400" y="0"/>
                  </a:moveTo>
                  <a:lnTo>
                    <a:pt x="0" y="76200"/>
                  </a:lnTo>
                  <a:lnTo>
                    <a:pt x="20574" y="55625"/>
                  </a:lnTo>
                  <a:lnTo>
                    <a:pt x="20700" y="50800"/>
                  </a:lnTo>
                  <a:lnTo>
                    <a:pt x="42333" y="50800"/>
                  </a:lnTo>
                  <a:lnTo>
                    <a:pt x="25400" y="0"/>
                  </a:lnTo>
                  <a:close/>
                </a:path>
                <a:path w="50800" h="731519">
                  <a:moveTo>
                    <a:pt x="42333" y="50800"/>
                  </a:moveTo>
                  <a:lnTo>
                    <a:pt x="30225" y="50800"/>
                  </a:lnTo>
                  <a:lnTo>
                    <a:pt x="30225" y="55625"/>
                  </a:lnTo>
                  <a:lnTo>
                    <a:pt x="50800" y="76200"/>
                  </a:lnTo>
                  <a:lnTo>
                    <a:pt x="42333" y="50800"/>
                  </a:lnTo>
                  <a:close/>
                </a:path>
                <a:path w="50800" h="731519">
                  <a:moveTo>
                    <a:pt x="30225" y="50800"/>
                  </a:moveTo>
                  <a:lnTo>
                    <a:pt x="25400" y="50800"/>
                  </a:lnTo>
                  <a:lnTo>
                    <a:pt x="30225" y="55625"/>
                  </a:lnTo>
                  <a:lnTo>
                    <a:pt x="30225" y="50800"/>
                  </a:lnTo>
                  <a:close/>
                </a:path>
                <a:path w="50800" h="731519">
                  <a:moveTo>
                    <a:pt x="25400" y="50800"/>
                  </a:moveTo>
                  <a:lnTo>
                    <a:pt x="20700" y="50800"/>
                  </a:lnTo>
                  <a:lnTo>
                    <a:pt x="20700" y="55499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5" name="object 6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322442" y="2582805"/>
            <a:ext cx="87623" cy="86353"/>
          </a:xfrm>
          <a:prstGeom prst="rect">
            <a:avLst/>
          </a:prstGeom>
        </p:spPr>
      </p:pic>
      <p:sp>
        <p:nvSpPr>
          <p:cNvPr id="66" name="object 66"/>
          <p:cNvSpPr txBox="1"/>
          <p:nvPr/>
        </p:nvSpPr>
        <p:spPr>
          <a:xfrm>
            <a:off x="6579869" y="0"/>
            <a:ext cx="566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250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72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3580510" y="10001250"/>
            <a:ext cx="221615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z="2000" spc="30" dirty="0">
                <a:solidFill>
                  <a:srgbClr val="FFFFFF"/>
                </a:solidFill>
                <a:latin typeface="Arial"/>
                <a:cs typeface="Arial"/>
              </a:rPr>
              <a:t>2</a:t>
            </a:fld>
            <a:endParaRPr sz="20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957821" y="10001250"/>
            <a:ext cx="16891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1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97" name="object 97"/>
          <p:cNvSpPr txBox="1">
            <a:spLocks noGrp="1"/>
          </p:cNvSpPr>
          <p:nvPr>
            <p:ph type="dt" sz="half" idx="6"/>
          </p:nvPr>
        </p:nvSpPr>
        <p:spPr>
          <a:xfrm>
            <a:off x="5342000" y="10014826"/>
            <a:ext cx="1045083" cy="321882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lang="ru-RU" spc="-50" dirty="0"/>
              <a:t>Г</a:t>
            </a:r>
            <a:r>
              <a:rPr spc="-50" dirty="0" smtClean="0"/>
              <a:t>Р</a:t>
            </a:r>
            <a:r>
              <a:rPr lang="ru-RU" spc="-50" dirty="0" smtClean="0"/>
              <a:t>ОХОТ</a:t>
            </a:r>
            <a:endParaRPr spc="-50" dirty="0"/>
          </a:p>
        </p:txBody>
      </p:sp>
      <p:sp>
        <p:nvSpPr>
          <p:cNvPr id="67" name="object 67"/>
          <p:cNvSpPr txBox="1"/>
          <p:nvPr/>
        </p:nvSpPr>
        <p:spPr>
          <a:xfrm>
            <a:off x="360045" y="1469449"/>
            <a:ext cx="3029712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35" dirty="0">
                <a:solidFill>
                  <a:srgbClr val="7F8484"/>
                </a:solidFill>
                <a:latin typeface="Arial"/>
                <a:cs typeface="Arial"/>
              </a:rPr>
              <a:t>ГАБАРИТНЫЕ</a:t>
            </a:r>
            <a:r>
              <a:rPr sz="1500" spc="-20" dirty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500" spc="-35" dirty="0">
                <a:solidFill>
                  <a:srgbClr val="7F8484"/>
                </a:solidFill>
                <a:latin typeface="Arial"/>
                <a:cs typeface="Arial"/>
              </a:rPr>
              <a:t>РАЗМЕРЫ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904737" y="1645411"/>
            <a:ext cx="629793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5" dirty="0">
                <a:latin typeface="Arial"/>
                <a:cs typeface="Arial"/>
              </a:rPr>
              <a:t>А: </a:t>
            </a:r>
            <a:r>
              <a:rPr sz="700" spc="10" dirty="0">
                <a:latin typeface="Arial"/>
                <a:cs typeface="Arial"/>
              </a:rPr>
              <a:t>4400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46963" y="2091181"/>
            <a:ext cx="160520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ЭКСПЛУАТАЦИЯ: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049902" y="2950336"/>
            <a:ext cx="435228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00" spc="5" dirty="0">
                <a:latin typeface="Arial"/>
                <a:cs typeface="Arial"/>
              </a:rPr>
              <a:t>С</a:t>
            </a:r>
            <a:r>
              <a:rPr sz="700" spc="5" dirty="0" smtClean="0">
                <a:latin typeface="Arial"/>
                <a:cs typeface="Arial"/>
              </a:rPr>
              <a:t>:</a:t>
            </a:r>
            <a:r>
              <a:rPr sz="700" spc="-15" dirty="0" smtClean="0">
                <a:latin typeface="Arial"/>
                <a:cs typeface="Arial"/>
              </a:rPr>
              <a:t> </a:t>
            </a:r>
            <a:r>
              <a:rPr sz="700" spc="10" dirty="0">
                <a:latin typeface="Arial"/>
                <a:cs typeface="Arial"/>
              </a:rPr>
              <a:t>3720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104716" y="3039050"/>
            <a:ext cx="524053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700" spc="5" dirty="0" smtClean="0">
                <a:latin typeface="Arial"/>
                <a:cs typeface="Arial"/>
              </a:rPr>
              <a:t>D</a:t>
            </a:r>
            <a:r>
              <a:rPr sz="700" spc="5" dirty="0" smtClean="0">
                <a:latin typeface="Arial"/>
                <a:cs typeface="Arial"/>
              </a:rPr>
              <a:t>:</a:t>
            </a:r>
            <a:r>
              <a:rPr sz="700" spc="-10" dirty="0" smtClean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17900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2217166" y="4582794"/>
            <a:ext cx="2889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latin typeface="Arial"/>
                <a:cs typeface="Arial"/>
              </a:rPr>
              <a:t>Я: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sz="600" spc="5" dirty="0">
                <a:latin typeface="Arial"/>
                <a:cs typeface="Arial"/>
              </a:rPr>
              <a:t>3000</a:t>
            </a:r>
            <a:endParaRPr sz="6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15544" y="5524118"/>
            <a:ext cx="3768598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20" dirty="0">
                <a:solidFill>
                  <a:srgbClr val="353334"/>
                </a:solidFill>
                <a:latin typeface="Arial"/>
                <a:cs typeface="Arial"/>
              </a:rPr>
              <a:t>Вес:</a:t>
            </a:r>
            <a:r>
              <a:rPr sz="1100" b="1" spc="-25" dirty="0">
                <a:solidFill>
                  <a:srgbClr val="353334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353334"/>
                </a:solidFill>
                <a:latin typeface="Arial"/>
                <a:cs typeface="Arial"/>
              </a:rPr>
              <a:t>около</a:t>
            </a:r>
            <a:r>
              <a:rPr sz="1100" b="1" spc="-25" dirty="0">
                <a:solidFill>
                  <a:srgbClr val="353334"/>
                </a:solidFill>
                <a:latin typeface="Arial"/>
                <a:cs typeface="Arial"/>
              </a:rPr>
              <a:t> </a:t>
            </a:r>
            <a:r>
              <a:rPr sz="1100" b="1" spc="10" dirty="0">
                <a:solidFill>
                  <a:srgbClr val="353334"/>
                </a:solidFill>
                <a:latin typeface="Arial"/>
                <a:cs typeface="Arial"/>
              </a:rPr>
              <a:t>37,5</a:t>
            </a:r>
            <a:r>
              <a:rPr sz="1100" b="1" spc="-20" dirty="0">
                <a:solidFill>
                  <a:srgbClr val="353334"/>
                </a:solidFill>
                <a:latin typeface="Arial"/>
                <a:cs typeface="Arial"/>
              </a:rPr>
              <a:t> </a:t>
            </a:r>
            <a:r>
              <a:rPr sz="1100" b="1" spc="45" dirty="0">
                <a:solidFill>
                  <a:srgbClr val="353334"/>
                </a:solidFill>
                <a:latin typeface="Arial"/>
                <a:cs typeface="Arial"/>
              </a:rPr>
              <a:t>т</a:t>
            </a:r>
            <a:r>
              <a:rPr sz="1100" b="1" spc="-25" dirty="0">
                <a:solidFill>
                  <a:srgbClr val="35333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353334"/>
                </a:solidFill>
                <a:latin typeface="Arial"/>
                <a:cs typeface="Arial"/>
              </a:rPr>
              <a:t>(без</a:t>
            </a:r>
            <a:r>
              <a:rPr sz="1100" b="1" spc="-20" dirty="0">
                <a:solidFill>
                  <a:srgbClr val="353334"/>
                </a:solidFill>
                <a:latin typeface="Arial"/>
                <a:cs typeface="Arial"/>
              </a:rPr>
              <a:t> </a:t>
            </a:r>
            <a:r>
              <a:rPr sz="1100" b="1" spc="40" dirty="0">
                <a:solidFill>
                  <a:srgbClr val="353334"/>
                </a:solidFill>
                <a:latin typeface="Arial"/>
                <a:cs typeface="Arial"/>
              </a:rPr>
              <a:t>опций)</a:t>
            </a:r>
            <a:endParaRPr sz="1100" dirty="0">
              <a:latin typeface="Arial"/>
              <a:cs typeface="Arial"/>
            </a:endParaRPr>
          </a:p>
          <a:p>
            <a:pPr marL="12700"/>
            <a:r>
              <a:rPr sz="700" spc="25" dirty="0" err="1" smtClean="0">
                <a:solidFill>
                  <a:srgbClr val="353334"/>
                </a:solidFill>
                <a:latin typeface="Arial"/>
                <a:cs typeface="Arial"/>
              </a:rPr>
              <a:t>Варианты</a:t>
            </a:r>
            <a:r>
              <a:rPr sz="700" spc="-40" dirty="0" smtClean="0">
                <a:solidFill>
                  <a:srgbClr val="353334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353334"/>
                </a:solidFill>
                <a:latin typeface="Arial"/>
                <a:cs typeface="Arial"/>
              </a:rPr>
              <a:t>веса:</a:t>
            </a:r>
            <a:endParaRPr sz="700" dirty="0">
              <a:latin typeface="Arial"/>
              <a:cs typeface="Arial"/>
            </a:endParaRPr>
          </a:p>
          <a:p>
            <a:pPr marL="12700">
              <a:spcBef>
                <a:spcPts val="165"/>
              </a:spcBef>
            </a:pPr>
            <a:r>
              <a:rPr sz="700" spc="35" dirty="0" err="1">
                <a:solidFill>
                  <a:srgbClr val="353334"/>
                </a:solidFill>
                <a:latin typeface="Arial"/>
                <a:cs typeface="Arial"/>
              </a:rPr>
              <a:t>Магнитный</a:t>
            </a:r>
            <a:r>
              <a:rPr sz="700" spc="-40" dirty="0">
                <a:solidFill>
                  <a:srgbClr val="353334"/>
                </a:solidFill>
                <a:latin typeface="Arial"/>
                <a:cs typeface="Arial"/>
              </a:rPr>
              <a:t> </a:t>
            </a:r>
            <a:r>
              <a:rPr sz="700" spc="15" dirty="0" err="1" smtClean="0">
                <a:solidFill>
                  <a:srgbClr val="353334"/>
                </a:solidFill>
                <a:latin typeface="Arial"/>
                <a:cs typeface="Arial"/>
              </a:rPr>
              <a:t>сепаратор</a:t>
            </a:r>
            <a:r>
              <a:rPr lang="ru-RU" sz="700" spc="15" dirty="0" smtClean="0">
                <a:solidFill>
                  <a:srgbClr val="353334"/>
                </a:solidFill>
                <a:latin typeface="Arial"/>
                <a:cs typeface="Arial"/>
              </a:rPr>
              <a:t>                                                           + </a:t>
            </a:r>
            <a:r>
              <a:rPr lang="ru-RU" sz="700" spc="15" dirty="0" err="1" smtClean="0">
                <a:solidFill>
                  <a:srgbClr val="353334"/>
                </a:solidFill>
                <a:latin typeface="Arial"/>
                <a:cs typeface="Arial"/>
              </a:rPr>
              <a:t>ок</a:t>
            </a:r>
            <a:r>
              <a:rPr lang="ru-RU" sz="700" spc="15" dirty="0" smtClean="0">
                <a:solidFill>
                  <a:srgbClr val="353334"/>
                </a:solidFill>
                <a:latin typeface="Arial"/>
                <a:cs typeface="Arial"/>
              </a:rPr>
              <a:t>.                        2650 кг</a:t>
            </a:r>
            <a:endParaRPr lang="ru-RU" sz="700" dirty="0">
              <a:latin typeface="Arial"/>
              <a:cs typeface="Arial"/>
            </a:endParaRPr>
          </a:p>
          <a:p>
            <a:pPr marL="12700">
              <a:spcBef>
                <a:spcPts val="165"/>
              </a:spcBef>
            </a:pPr>
            <a:r>
              <a:rPr lang="ru-RU" sz="700" spc="5" dirty="0" smtClean="0">
                <a:solidFill>
                  <a:srgbClr val="353334"/>
                </a:solidFill>
                <a:latin typeface="Arial"/>
                <a:cs typeface="Arial"/>
              </a:rPr>
              <a:t>Сита на верхней деке грохота                                                   + </a:t>
            </a:r>
            <a:r>
              <a:rPr lang="ru-RU" sz="700" spc="5" dirty="0" err="1" smtClean="0">
                <a:solidFill>
                  <a:srgbClr val="353334"/>
                </a:solidFill>
                <a:latin typeface="Arial"/>
                <a:cs typeface="Arial"/>
              </a:rPr>
              <a:t>ок</a:t>
            </a:r>
            <a:r>
              <a:rPr lang="ru-RU" sz="700" spc="5" dirty="0" smtClean="0">
                <a:solidFill>
                  <a:srgbClr val="353334"/>
                </a:solidFill>
                <a:latin typeface="Arial"/>
                <a:cs typeface="Arial"/>
              </a:rPr>
              <a:t>.                           900 кг</a:t>
            </a:r>
          </a:p>
          <a:p>
            <a:pPr marL="12700">
              <a:spcBef>
                <a:spcPts val="165"/>
              </a:spcBef>
            </a:pPr>
            <a:r>
              <a:rPr lang="ru-RU" sz="700" spc="5" dirty="0" smtClean="0">
                <a:solidFill>
                  <a:srgbClr val="353334"/>
                </a:solidFill>
                <a:latin typeface="Arial"/>
                <a:cs typeface="Arial"/>
              </a:rPr>
              <a:t>предварительного просеивания</a:t>
            </a:r>
          </a:p>
          <a:p>
            <a:pPr marL="12700">
              <a:spcBef>
                <a:spcPts val="165"/>
              </a:spcBef>
            </a:pPr>
            <a:r>
              <a:rPr lang="ru-RU" sz="700" spc="5" dirty="0" smtClean="0">
                <a:solidFill>
                  <a:srgbClr val="353334"/>
                </a:solidFill>
                <a:latin typeface="Arial"/>
                <a:cs typeface="Arial"/>
              </a:rPr>
              <a:t>Увеличение бункера                                                                  + </a:t>
            </a:r>
            <a:r>
              <a:rPr lang="ru-RU" sz="700" spc="5" dirty="0" err="1" smtClean="0">
                <a:solidFill>
                  <a:srgbClr val="353334"/>
                </a:solidFill>
                <a:latin typeface="Arial"/>
                <a:cs typeface="Arial"/>
              </a:rPr>
              <a:t>ок</a:t>
            </a:r>
            <a:r>
              <a:rPr lang="ru-RU" sz="700" spc="5" dirty="0" smtClean="0">
                <a:solidFill>
                  <a:srgbClr val="353334"/>
                </a:solidFill>
                <a:latin typeface="Arial"/>
                <a:cs typeface="Arial"/>
              </a:rPr>
              <a:t>.                           660 кг</a:t>
            </a:r>
          </a:p>
          <a:p>
            <a:pPr marL="12700">
              <a:spcBef>
                <a:spcPts val="165"/>
              </a:spcBef>
            </a:pPr>
            <a:r>
              <a:rPr sz="700" spc="15" dirty="0" err="1" smtClean="0">
                <a:solidFill>
                  <a:srgbClr val="353334"/>
                </a:solidFill>
                <a:latin typeface="Arial"/>
                <a:cs typeface="Arial"/>
              </a:rPr>
              <a:t>Износостойкая</a:t>
            </a:r>
            <a:r>
              <a:rPr sz="700" spc="-20" dirty="0" smtClean="0">
                <a:solidFill>
                  <a:srgbClr val="353334"/>
                </a:solidFill>
                <a:latin typeface="Arial"/>
                <a:cs typeface="Arial"/>
              </a:rPr>
              <a:t> </a:t>
            </a:r>
            <a:r>
              <a:rPr sz="700" spc="5" dirty="0">
                <a:solidFill>
                  <a:srgbClr val="353334"/>
                </a:solidFill>
                <a:latin typeface="Arial"/>
                <a:cs typeface="Arial"/>
              </a:rPr>
              <a:t>футеровка</a:t>
            </a:r>
            <a:r>
              <a:rPr sz="700" spc="-15" dirty="0">
                <a:solidFill>
                  <a:srgbClr val="353334"/>
                </a:solidFill>
                <a:latin typeface="Arial"/>
                <a:cs typeface="Arial"/>
              </a:rPr>
              <a:t> </a:t>
            </a:r>
            <a:r>
              <a:rPr sz="700" spc="15" dirty="0" err="1">
                <a:solidFill>
                  <a:srgbClr val="353334"/>
                </a:solidFill>
                <a:latin typeface="Arial"/>
                <a:cs typeface="Arial"/>
              </a:rPr>
              <a:t>бункера</a:t>
            </a:r>
            <a:r>
              <a:rPr sz="700" spc="15" dirty="0">
                <a:solidFill>
                  <a:srgbClr val="353334"/>
                </a:solidFill>
                <a:latin typeface="Arial"/>
                <a:cs typeface="Arial"/>
              </a:rPr>
              <a:t> </a:t>
            </a:r>
            <a:r>
              <a:rPr sz="700" spc="-110" dirty="0">
                <a:solidFill>
                  <a:srgbClr val="353334"/>
                </a:solidFill>
                <a:latin typeface="Arial"/>
                <a:cs typeface="Arial"/>
              </a:rPr>
              <a:t> </a:t>
            </a:r>
            <a:r>
              <a:rPr lang="ru-RU" sz="700" spc="-110" dirty="0" smtClean="0">
                <a:solidFill>
                  <a:srgbClr val="353334"/>
                </a:solidFill>
                <a:latin typeface="Arial"/>
                <a:cs typeface="Arial"/>
              </a:rPr>
              <a:t>                                                                                             </a:t>
            </a:r>
            <a:r>
              <a:rPr lang="ru-RU" sz="700" spc="15" dirty="0" smtClean="0">
                <a:solidFill>
                  <a:srgbClr val="353334"/>
                </a:solidFill>
                <a:latin typeface="Arial"/>
                <a:cs typeface="Arial"/>
              </a:rPr>
              <a:t>+ </a:t>
            </a:r>
            <a:r>
              <a:rPr lang="ru-RU" sz="700" spc="15" dirty="0" err="1">
                <a:solidFill>
                  <a:srgbClr val="353334"/>
                </a:solidFill>
                <a:latin typeface="Arial"/>
                <a:cs typeface="Arial"/>
              </a:rPr>
              <a:t>ок</a:t>
            </a:r>
            <a:r>
              <a:rPr lang="ru-RU" sz="700" spc="15" dirty="0">
                <a:solidFill>
                  <a:srgbClr val="353334"/>
                </a:solidFill>
                <a:latin typeface="Arial"/>
                <a:cs typeface="Arial"/>
              </a:rPr>
              <a:t>. </a:t>
            </a:r>
            <a:r>
              <a:rPr lang="ru-RU" sz="700" spc="15" dirty="0" smtClean="0">
                <a:solidFill>
                  <a:srgbClr val="353334"/>
                </a:solidFill>
                <a:latin typeface="Arial"/>
                <a:cs typeface="Arial"/>
              </a:rPr>
              <a:t>                         570 кг</a:t>
            </a:r>
            <a:endParaRPr lang="ru-RU" sz="700" spc="15" dirty="0">
              <a:solidFill>
                <a:srgbClr val="353334"/>
              </a:solidFill>
              <a:latin typeface="Arial"/>
              <a:cs typeface="Arial"/>
            </a:endParaRPr>
          </a:p>
          <a:p>
            <a:pPr marL="12700">
              <a:spcBef>
                <a:spcPts val="165"/>
              </a:spcBef>
            </a:pPr>
            <a:r>
              <a:rPr sz="700" spc="15" dirty="0" err="1" smtClean="0">
                <a:solidFill>
                  <a:srgbClr val="353334"/>
                </a:solidFill>
                <a:latin typeface="Arial"/>
                <a:cs typeface="Arial"/>
              </a:rPr>
              <a:t>Перфорированные</a:t>
            </a:r>
            <a:r>
              <a:rPr sz="700" spc="-15" dirty="0" smtClean="0">
                <a:solidFill>
                  <a:srgbClr val="353334"/>
                </a:solidFill>
                <a:latin typeface="Arial"/>
                <a:cs typeface="Arial"/>
              </a:rPr>
              <a:t> </a:t>
            </a:r>
            <a:r>
              <a:rPr sz="700" spc="15" dirty="0" err="1" smtClean="0">
                <a:solidFill>
                  <a:srgbClr val="353334"/>
                </a:solidFill>
                <a:latin typeface="Arial"/>
                <a:cs typeface="Arial"/>
              </a:rPr>
              <a:t>пластины</a:t>
            </a:r>
            <a:r>
              <a:rPr lang="ru-RU" sz="700" spc="15" dirty="0" smtClean="0">
                <a:solidFill>
                  <a:srgbClr val="353334"/>
                </a:solidFill>
                <a:latin typeface="Arial"/>
                <a:cs typeface="Arial"/>
              </a:rPr>
              <a:t>                                                 + </a:t>
            </a:r>
            <a:r>
              <a:rPr lang="ru-RU" sz="700" spc="15" dirty="0" err="1" smtClean="0">
                <a:solidFill>
                  <a:srgbClr val="353334"/>
                </a:solidFill>
                <a:latin typeface="Arial"/>
                <a:cs typeface="Arial"/>
              </a:rPr>
              <a:t>ок</a:t>
            </a:r>
            <a:r>
              <a:rPr lang="ru-RU" sz="700" spc="15" dirty="0" smtClean="0">
                <a:solidFill>
                  <a:srgbClr val="353334"/>
                </a:solidFill>
                <a:latin typeface="Arial"/>
                <a:cs typeface="Arial"/>
              </a:rPr>
              <a:t>.                         500 кг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415544" y="6706362"/>
            <a:ext cx="1457706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b="1" spc="15" dirty="0">
                <a:solidFill>
                  <a:srgbClr val="353334"/>
                </a:solidFill>
                <a:latin typeface="Arial"/>
                <a:cs typeface="Arial"/>
              </a:rPr>
              <a:t>Т</a:t>
            </a:r>
            <a:r>
              <a:rPr sz="900" b="1" spc="15" dirty="0" err="1" smtClean="0">
                <a:solidFill>
                  <a:srgbClr val="353334"/>
                </a:solidFill>
                <a:latin typeface="Arial"/>
                <a:cs typeface="Arial"/>
              </a:rPr>
              <a:t>ранспортная</a:t>
            </a:r>
            <a:r>
              <a:rPr sz="900" b="1" spc="-10" dirty="0" smtClean="0">
                <a:solidFill>
                  <a:srgbClr val="35333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353334"/>
                </a:solidFill>
                <a:latin typeface="Arial"/>
                <a:cs typeface="Arial"/>
              </a:rPr>
              <a:t>ширина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702050" y="6711315"/>
            <a:ext cx="538226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0" dirty="0">
                <a:solidFill>
                  <a:srgbClr val="353334"/>
                </a:solidFill>
                <a:latin typeface="Arial"/>
                <a:cs typeface="Arial"/>
              </a:rPr>
              <a:t>3000</a:t>
            </a:r>
            <a:r>
              <a:rPr sz="900" b="1" spc="-15" dirty="0">
                <a:solidFill>
                  <a:srgbClr val="353334"/>
                </a:solidFill>
                <a:latin typeface="Arial"/>
                <a:cs typeface="Arial"/>
              </a:rPr>
              <a:t> </a:t>
            </a:r>
            <a:r>
              <a:rPr sz="900" b="1" spc="75" dirty="0">
                <a:solidFill>
                  <a:srgbClr val="353334"/>
                </a:solidFill>
                <a:latin typeface="Arial"/>
                <a:cs typeface="Arial"/>
              </a:rPr>
              <a:t>мм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628769" y="7053198"/>
            <a:ext cx="693673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" dirty="0">
                <a:latin typeface="Arial"/>
                <a:cs typeface="Arial"/>
              </a:rPr>
              <a:t>К:</a:t>
            </a:r>
            <a:r>
              <a:rPr sz="700" spc="-15" dirty="0">
                <a:latin typeface="Arial"/>
                <a:cs typeface="Arial"/>
              </a:rPr>
              <a:t> </a:t>
            </a:r>
            <a:r>
              <a:rPr sz="700" spc="10" dirty="0">
                <a:latin typeface="Arial"/>
                <a:cs typeface="Arial"/>
              </a:rPr>
              <a:t>14850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46963" y="7169404"/>
            <a:ext cx="78994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25" dirty="0">
                <a:latin typeface="Arial"/>
                <a:cs typeface="Arial"/>
              </a:rPr>
              <a:t>ТРАНСПОРТ:</a:t>
            </a:r>
            <a:endParaRPr sz="95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944361" y="7193533"/>
            <a:ext cx="22923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0" dirty="0">
                <a:latin typeface="Arial"/>
                <a:cs typeface="Arial"/>
              </a:rPr>
              <a:t>2350</a:t>
            </a:r>
            <a:endParaRPr sz="7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359919" y="7344895"/>
            <a:ext cx="1366646" cy="234038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85"/>
              </a:spcBef>
            </a:pPr>
            <a:r>
              <a:rPr sz="600" spc="-10" dirty="0">
                <a:latin typeface="Arial"/>
                <a:cs typeface="Arial"/>
              </a:rPr>
              <a:t>C/G</a:t>
            </a:r>
            <a:r>
              <a:rPr sz="600" spc="-20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=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sz="600" spc="25" dirty="0">
                <a:latin typeface="Arial"/>
                <a:cs typeface="Arial"/>
              </a:rPr>
              <a:t>центр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sz="600" spc="10" dirty="0">
                <a:latin typeface="Arial"/>
                <a:cs typeface="Arial"/>
              </a:rPr>
              <a:t>тяжести: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sz="600" spc="25" dirty="0">
                <a:latin typeface="Arial"/>
                <a:cs typeface="Arial"/>
              </a:rPr>
              <a:t>около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sz="600" spc="5" dirty="0">
                <a:latin typeface="Arial"/>
                <a:cs typeface="Arial"/>
              </a:rPr>
              <a:t>2450</a:t>
            </a:r>
            <a:r>
              <a:rPr sz="600" spc="-20" dirty="0">
                <a:latin typeface="Arial"/>
                <a:cs typeface="Arial"/>
              </a:rPr>
              <a:t> </a:t>
            </a:r>
            <a:r>
              <a:rPr sz="600" spc="30" dirty="0" err="1" smtClean="0">
                <a:latin typeface="Arial"/>
                <a:cs typeface="Arial"/>
              </a:rPr>
              <a:t>мм</a:t>
            </a:r>
            <a:endParaRPr lang="en-US" sz="60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85"/>
              </a:spcBef>
            </a:pPr>
            <a:r>
              <a:rPr sz="600" spc="25" dirty="0" smtClean="0">
                <a:latin typeface="Arial"/>
                <a:cs typeface="Arial"/>
              </a:rPr>
              <a:t>в</a:t>
            </a:r>
            <a:r>
              <a:rPr sz="600" spc="-30" dirty="0" smtClean="0">
                <a:latin typeface="Arial"/>
                <a:cs typeface="Arial"/>
              </a:rPr>
              <a:t> </a:t>
            </a:r>
            <a:r>
              <a:rPr sz="600" spc="20" dirty="0">
                <a:latin typeface="Arial"/>
                <a:cs typeface="Arial"/>
              </a:rPr>
              <a:t>зависимости</a:t>
            </a:r>
            <a:r>
              <a:rPr sz="600" spc="-30" dirty="0">
                <a:latin typeface="Arial"/>
                <a:cs typeface="Arial"/>
              </a:rPr>
              <a:t> </a:t>
            </a:r>
            <a:r>
              <a:rPr sz="600" spc="20" dirty="0">
                <a:latin typeface="Arial"/>
                <a:cs typeface="Arial"/>
              </a:rPr>
              <a:t>от</a:t>
            </a:r>
            <a:r>
              <a:rPr sz="600" spc="-25" dirty="0">
                <a:latin typeface="Arial"/>
                <a:cs typeface="Arial"/>
              </a:rPr>
              <a:t> </a:t>
            </a:r>
            <a:r>
              <a:rPr sz="600" spc="25" dirty="0">
                <a:latin typeface="Arial"/>
                <a:cs typeface="Arial"/>
              </a:rPr>
              <a:t>вариантов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954907" y="8383778"/>
            <a:ext cx="22923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0" dirty="0">
                <a:latin typeface="Arial"/>
                <a:cs typeface="Arial"/>
              </a:rPr>
              <a:t>2120</a:t>
            </a:r>
            <a:endParaRPr sz="7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089016" y="8415528"/>
            <a:ext cx="852043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700" u="sng" spc="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</a:t>
            </a:r>
            <a:r>
              <a:rPr sz="700" u="sng" spc="2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/</a:t>
            </a:r>
            <a:r>
              <a:rPr lang="en-US" sz="700" u="sng" spc="2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</a:t>
            </a:r>
            <a:r>
              <a:rPr sz="700" u="sng" spc="-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r>
              <a:rPr sz="700" u="sng" spc="-1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700" u="sng" spc="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около</a:t>
            </a:r>
            <a:r>
              <a:rPr sz="70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700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0,2450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35508" y="8645778"/>
            <a:ext cx="6252591" cy="177613"/>
          </a:xfrm>
          <a:prstGeom prst="rect">
            <a:avLst/>
          </a:prstGeom>
          <a:solidFill>
            <a:srgbClr val="D9D9D9"/>
          </a:solidFill>
          <a:ln w="6350">
            <a:solidFill>
              <a:srgbClr val="A6A6A6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425"/>
              </a:spcBef>
            </a:pPr>
            <a:r>
              <a:rPr lang="ru-RU" sz="800" b="1" dirty="0" smtClean="0">
                <a:solidFill>
                  <a:srgbClr val="0C0C0C"/>
                </a:solidFill>
                <a:latin typeface="Arial"/>
                <a:cs typeface="Arial"/>
              </a:rPr>
              <a:t>ПРИМЕЧАНИЕ</a:t>
            </a:r>
            <a:r>
              <a:rPr sz="800" b="1" dirty="0" smtClean="0">
                <a:solidFill>
                  <a:srgbClr val="0C0C0C"/>
                </a:solidFill>
                <a:latin typeface="Arial"/>
                <a:cs typeface="Arial"/>
              </a:rPr>
              <a:t>:</a:t>
            </a:r>
            <a:r>
              <a:rPr lang="ru-RU" sz="800" b="1" dirty="0" smtClean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800" dirty="0" err="1" smtClean="0">
                <a:solidFill>
                  <a:srgbClr val="0C0C0C"/>
                </a:solidFill>
                <a:latin typeface="Arial"/>
                <a:cs typeface="Arial"/>
              </a:rPr>
              <a:t>На</a:t>
            </a:r>
            <a:r>
              <a:rPr sz="800" spc="-20" dirty="0" smtClean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800" spc="10" dirty="0">
                <a:solidFill>
                  <a:srgbClr val="0C0C0C"/>
                </a:solidFill>
                <a:latin typeface="Arial"/>
                <a:cs typeface="Arial"/>
              </a:rPr>
              <a:t>всех</a:t>
            </a:r>
            <a:r>
              <a:rPr sz="800" spc="-1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800" spc="30" dirty="0">
                <a:solidFill>
                  <a:srgbClr val="0C0C0C"/>
                </a:solidFill>
                <a:latin typeface="Arial"/>
                <a:cs typeface="Arial"/>
              </a:rPr>
              <a:t>изображениях</a:t>
            </a:r>
            <a:r>
              <a:rPr sz="800" spc="-1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800" spc="25" dirty="0">
                <a:solidFill>
                  <a:srgbClr val="0C0C0C"/>
                </a:solidFill>
                <a:latin typeface="Arial"/>
                <a:cs typeface="Arial"/>
              </a:rPr>
              <a:t>могут</a:t>
            </a:r>
            <a:r>
              <a:rPr sz="800" spc="-1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800" spc="25" dirty="0">
                <a:solidFill>
                  <a:srgbClr val="0C0C0C"/>
                </a:solidFill>
                <a:latin typeface="Arial"/>
                <a:cs typeface="Arial"/>
              </a:rPr>
              <a:t>быть</a:t>
            </a:r>
            <a:r>
              <a:rPr sz="800" spc="-1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800" spc="30" dirty="0">
                <a:solidFill>
                  <a:srgbClr val="0C0C0C"/>
                </a:solidFill>
                <a:latin typeface="Arial"/>
                <a:cs typeface="Arial"/>
              </a:rPr>
              <a:t>показаны</a:t>
            </a:r>
            <a:r>
              <a:rPr sz="800" spc="-1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800" spc="25" dirty="0">
                <a:solidFill>
                  <a:srgbClr val="0C0C0C"/>
                </a:solidFill>
                <a:latin typeface="Arial"/>
                <a:cs typeface="Arial"/>
              </a:rPr>
              <a:t>варианты,</a:t>
            </a:r>
            <a:r>
              <a:rPr sz="800" spc="-1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800" spc="30" dirty="0">
                <a:solidFill>
                  <a:srgbClr val="0C0C0C"/>
                </a:solidFill>
                <a:latin typeface="Arial"/>
                <a:cs typeface="Arial"/>
              </a:rPr>
              <a:t>которые</a:t>
            </a:r>
            <a:r>
              <a:rPr sz="800" spc="-2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800" spc="30" dirty="0" err="1">
                <a:solidFill>
                  <a:srgbClr val="0C0C0C"/>
                </a:solidFill>
                <a:latin typeface="Arial"/>
                <a:cs typeface="Arial"/>
              </a:rPr>
              <a:t>не</a:t>
            </a:r>
            <a:r>
              <a:rPr sz="800" spc="-1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800" spc="30" dirty="0" err="1" smtClean="0">
                <a:solidFill>
                  <a:srgbClr val="0C0C0C"/>
                </a:solidFill>
                <a:latin typeface="Arial"/>
                <a:cs typeface="Arial"/>
              </a:rPr>
              <a:t>включены</a:t>
            </a:r>
            <a:r>
              <a:rPr lang="ru-RU" sz="800" spc="30" dirty="0" smtClean="0">
                <a:solidFill>
                  <a:srgbClr val="0C0C0C"/>
                </a:solidFill>
                <a:latin typeface="Arial"/>
                <a:cs typeface="Arial"/>
              </a:rPr>
              <a:t> в комплект поставки</a:t>
            </a:r>
            <a:r>
              <a:rPr sz="800" spc="30" dirty="0" smtClean="0">
                <a:solidFill>
                  <a:srgbClr val="0C0C0C"/>
                </a:solidFill>
                <a:latin typeface="Arial"/>
                <a:cs typeface="Arial"/>
              </a:rPr>
              <a:t>.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19709" y="3745332"/>
            <a:ext cx="107722" cy="566317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z="700" dirty="0">
                <a:latin typeface="Arial"/>
                <a:cs typeface="Arial"/>
              </a:rPr>
              <a:t>F</a:t>
            </a:r>
            <a:r>
              <a:rPr sz="700" dirty="0" smtClean="0">
                <a:latin typeface="Arial"/>
                <a:cs typeface="Arial"/>
              </a:rPr>
              <a:t>:</a:t>
            </a:r>
            <a:r>
              <a:rPr sz="700" spc="-15" dirty="0" smtClean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3700</a:t>
            </a:r>
          </a:p>
        </p:txBody>
      </p:sp>
      <p:sp>
        <p:nvSpPr>
          <p:cNvPr id="86" name="object 86"/>
          <p:cNvSpPr txBox="1"/>
          <p:nvPr/>
        </p:nvSpPr>
        <p:spPr>
          <a:xfrm>
            <a:off x="2083634" y="2091181"/>
            <a:ext cx="107722" cy="52427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lang="ru-RU" sz="700" dirty="0">
                <a:latin typeface="Arial"/>
                <a:cs typeface="Arial"/>
              </a:rPr>
              <a:t>Е</a:t>
            </a:r>
            <a:r>
              <a:rPr sz="700" dirty="0" smtClean="0">
                <a:latin typeface="Arial"/>
                <a:cs typeface="Arial"/>
              </a:rPr>
              <a:t>:</a:t>
            </a:r>
            <a:r>
              <a:rPr sz="700" spc="-15" dirty="0" smtClean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4000</a:t>
            </a:r>
          </a:p>
        </p:txBody>
      </p:sp>
      <p:sp>
        <p:nvSpPr>
          <p:cNvPr id="87" name="object 87"/>
          <p:cNvSpPr txBox="1"/>
          <p:nvPr/>
        </p:nvSpPr>
        <p:spPr>
          <a:xfrm>
            <a:off x="3283165" y="8131551"/>
            <a:ext cx="107722" cy="265156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dirty="0">
                <a:latin typeface="Arial"/>
                <a:cs typeface="Arial"/>
              </a:rPr>
              <a:t>450</a:t>
            </a:r>
          </a:p>
        </p:txBody>
      </p:sp>
      <p:sp>
        <p:nvSpPr>
          <p:cNvPr id="88" name="object 88"/>
          <p:cNvSpPr txBox="1"/>
          <p:nvPr/>
        </p:nvSpPr>
        <p:spPr>
          <a:xfrm>
            <a:off x="4104716" y="3745332"/>
            <a:ext cx="348813" cy="673436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R="10160" algn="ctr">
              <a:lnSpc>
                <a:spcPct val="100000"/>
              </a:lnSpc>
              <a:spcBef>
                <a:spcPts val="140"/>
              </a:spcBef>
            </a:pPr>
            <a:r>
              <a:rPr lang="en-US" sz="700" dirty="0">
                <a:latin typeface="Arial"/>
                <a:cs typeface="Arial"/>
              </a:rPr>
              <a:t>J</a:t>
            </a:r>
            <a:r>
              <a:rPr sz="700" dirty="0" smtClean="0">
                <a:latin typeface="Arial"/>
                <a:cs typeface="Arial"/>
              </a:rPr>
              <a:t>:</a:t>
            </a:r>
            <a:r>
              <a:rPr sz="700" spc="-15" dirty="0" smtClean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3750</a:t>
            </a:r>
          </a:p>
          <a:p>
            <a:pPr algn="ctr">
              <a:lnSpc>
                <a:spcPct val="100000"/>
              </a:lnSpc>
              <a:spcBef>
                <a:spcPts val="235"/>
              </a:spcBef>
            </a:pPr>
            <a:r>
              <a:rPr sz="700" dirty="0">
                <a:latin typeface="Arial"/>
                <a:cs typeface="Arial"/>
              </a:rPr>
              <a:t>(минимум</a:t>
            </a:r>
            <a:r>
              <a:rPr sz="700" spc="-10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3250)</a:t>
            </a:r>
          </a:p>
        </p:txBody>
      </p:sp>
      <p:sp>
        <p:nvSpPr>
          <p:cNvPr id="89" name="object 89"/>
          <p:cNvSpPr txBox="1"/>
          <p:nvPr/>
        </p:nvSpPr>
        <p:spPr>
          <a:xfrm>
            <a:off x="6066624" y="8302015"/>
            <a:ext cx="107722" cy="31719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dirty="0">
                <a:latin typeface="Arial"/>
                <a:cs typeface="Arial"/>
              </a:rPr>
              <a:t>200</a:t>
            </a:r>
          </a:p>
        </p:txBody>
      </p:sp>
      <p:sp>
        <p:nvSpPr>
          <p:cNvPr id="90" name="object 90"/>
          <p:cNvSpPr txBox="1"/>
          <p:nvPr/>
        </p:nvSpPr>
        <p:spPr>
          <a:xfrm>
            <a:off x="6431496" y="8050809"/>
            <a:ext cx="107722" cy="322784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dirty="0">
                <a:latin typeface="Arial"/>
                <a:cs typeface="Arial"/>
              </a:rPr>
              <a:t>7</a:t>
            </a:r>
            <a:r>
              <a:rPr sz="7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</a:t>
            </a:r>
            <a:r>
              <a:rPr sz="700" dirty="0">
                <a:latin typeface="Arial"/>
                <a:cs typeface="Arial"/>
              </a:rPr>
              <a:t>0</a:t>
            </a:r>
          </a:p>
        </p:txBody>
      </p:sp>
      <p:sp>
        <p:nvSpPr>
          <p:cNvPr id="91" name="object 91"/>
          <p:cNvSpPr txBox="1"/>
          <p:nvPr/>
        </p:nvSpPr>
        <p:spPr>
          <a:xfrm>
            <a:off x="6710559" y="1794612"/>
            <a:ext cx="451406" cy="1316887"/>
          </a:xfrm>
          <a:prstGeom prst="rect">
            <a:avLst/>
          </a:prstGeom>
        </p:spPr>
        <p:txBody>
          <a:bodyPr vert="vert270" wrap="square" lIns="0" tIns="5715" rIns="0" bIns="0" rtlCol="0">
            <a:spAutoFit/>
          </a:bodyPr>
          <a:lstStyle/>
          <a:p>
            <a:pPr marL="73025" marR="83185" indent="217804">
              <a:lnSpc>
                <a:spcPts val="800"/>
              </a:lnSpc>
              <a:spcBef>
                <a:spcPts val="45"/>
              </a:spcBef>
            </a:pPr>
            <a:r>
              <a:rPr lang="en-US" sz="700" spc="-15" dirty="0">
                <a:latin typeface="Arial"/>
                <a:cs typeface="Arial"/>
              </a:rPr>
              <a:t>B</a:t>
            </a:r>
            <a:r>
              <a:rPr sz="700" spc="-15" dirty="0" smtClean="0">
                <a:latin typeface="Arial"/>
                <a:cs typeface="Arial"/>
              </a:rPr>
              <a:t>: </a:t>
            </a:r>
            <a:r>
              <a:rPr sz="650" spc="25" dirty="0" err="1" smtClean="0">
                <a:latin typeface="Arial"/>
                <a:cs typeface="Arial"/>
              </a:rPr>
              <a:t>откры</a:t>
            </a:r>
            <a:r>
              <a:rPr lang="ru-RU" sz="650" spc="25" dirty="0" smtClean="0">
                <a:latin typeface="Arial"/>
                <a:cs typeface="Arial"/>
              </a:rPr>
              <a:t>тая</a:t>
            </a:r>
            <a:r>
              <a:rPr sz="650" spc="25" dirty="0" smtClean="0">
                <a:latin typeface="Arial"/>
                <a:cs typeface="Arial"/>
              </a:rPr>
              <a:t> </a:t>
            </a:r>
            <a:r>
              <a:rPr sz="650" spc="30" dirty="0" smtClean="0">
                <a:latin typeface="Arial"/>
                <a:cs typeface="Arial"/>
              </a:rPr>
              <a:t> </a:t>
            </a:r>
            <a:endParaRPr lang="ru-RU" sz="650" spc="30" dirty="0">
              <a:latin typeface="Arial"/>
              <a:cs typeface="Arial"/>
            </a:endParaRPr>
          </a:p>
          <a:p>
            <a:pPr marL="73025" marR="83185" indent="217804">
              <a:lnSpc>
                <a:spcPts val="800"/>
              </a:lnSpc>
              <a:spcBef>
                <a:spcPts val="45"/>
              </a:spcBef>
            </a:pPr>
            <a:r>
              <a:rPr lang="ru-RU" sz="650" spc="30" dirty="0" smtClean="0">
                <a:latin typeface="Arial"/>
                <a:cs typeface="Arial"/>
              </a:rPr>
              <a:t>з</a:t>
            </a:r>
            <a:r>
              <a:rPr sz="650" spc="5" dirty="0" err="1" smtClean="0">
                <a:latin typeface="Arial"/>
                <a:cs typeface="Arial"/>
              </a:rPr>
              <a:t>адняя</a:t>
            </a:r>
            <a:r>
              <a:rPr sz="650" spc="-25" dirty="0" smtClean="0">
                <a:latin typeface="Arial"/>
                <a:cs typeface="Arial"/>
              </a:rPr>
              <a:t> </a:t>
            </a:r>
            <a:r>
              <a:rPr sz="650" spc="15" dirty="0">
                <a:latin typeface="Arial"/>
                <a:cs typeface="Arial"/>
              </a:rPr>
              <a:t>стенка</a:t>
            </a:r>
            <a:r>
              <a:rPr sz="650" spc="-25" dirty="0">
                <a:latin typeface="Arial"/>
                <a:cs typeface="Arial"/>
              </a:rPr>
              <a:t> </a:t>
            </a:r>
            <a:r>
              <a:rPr sz="650" spc="5" dirty="0">
                <a:latin typeface="Arial"/>
                <a:cs typeface="Arial"/>
              </a:rPr>
              <a:t>2620</a:t>
            </a:r>
            <a:r>
              <a:rPr sz="650" spc="-20" dirty="0">
                <a:latin typeface="Arial"/>
                <a:cs typeface="Arial"/>
              </a:rPr>
              <a:t> </a:t>
            </a:r>
            <a:r>
              <a:rPr sz="650" spc="30" dirty="0">
                <a:latin typeface="Arial"/>
                <a:cs typeface="Arial"/>
              </a:rPr>
              <a:t>мм</a:t>
            </a:r>
            <a:endParaRPr sz="6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lang="ru-RU" sz="650" dirty="0" smtClean="0">
                <a:latin typeface="Arial"/>
                <a:cs typeface="Arial"/>
              </a:rPr>
              <a:t>      </a:t>
            </a:r>
            <a:r>
              <a:rPr sz="650" dirty="0" smtClean="0">
                <a:latin typeface="Arial"/>
                <a:cs typeface="Arial"/>
              </a:rPr>
              <a:t>B:</a:t>
            </a:r>
            <a:r>
              <a:rPr sz="650" spc="-15" dirty="0" smtClean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3460</a:t>
            </a:r>
            <a:r>
              <a:rPr sz="650" spc="-1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(</a:t>
            </a:r>
            <a:r>
              <a:rPr sz="650" dirty="0" err="1" smtClean="0">
                <a:latin typeface="Arial"/>
                <a:cs typeface="Arial"/>
              </a:rPr>
              <a:t>полуоткрыт</a:t>
            </a:r>
            <a:r>
              <a:rPr lang="ru-RU" sz="650" dirty="0" err="1" smtClean="0">
                <a:latin typeface="Arial"/>
                <a:cs typeface="Arial"/>
              </a:rPr>
              <a:t>ая</a:t>
            </a:r>
            <a:endParaRPr sz="650" dirty="0">
              <a:latin typeface="Arial"/>
              <a:cs typeface="Arial"/>
            </a:endParaRPr>
          </a:p>
          <a:p>
            <a:pPr marL="70485">
              <a:lnSpc>
                <a:spcPct val="100000"/>
              </a:lnSpc>
              <a:spcBef>
                <a:spcPts val="130"/>
              </a:spcBef>
            </a:pPr>
            <a:r>
              <a:rPr lang="ru-RU" sz="650" spc="10" smtClean="0">
                <a:latin typeface="Arial"/>
                <a:cs typeface="Arial"/>
              </a:rPr>
              <a:t>    </a:t>
            </a:r>
            <a:r>
              <a:rPr sz="650" spc="10" smtClean="0">
                <a:latin typeface="Arial"/>
                <a:cs typeface="Arial"/>
              </a:rPr>
              <a:t>задняя</a:t>
            </a:r>
            <a:r>
              <a:rPr sz="650" spc="-25" dirty="0" smtClean="0">
                <a:latin typeface="Arial"/>
                <a:cs typeface="Arial"/>
              </a:rPr>
              <a:t> </a:t>
            </a:r>
            <a:r>
              <a:rPr sz="650" spc="15" dirty="0">
                <a:latin typeface="Arial"/>
                <a:cs typeface="Arial"/>
              </a:rPr>
              <a:t>стенка</a:t>
            </a:r>
            <a:r>
              <a:rPr sz="650" spc="-20" dirty="0">
                <a:latin typeface="Arial"/>
                <a:cs typeface="Arial"/>
              </a:rPr>
              <a:t> </a:t>
            </a:r>
            <a:r>
              <a:rPr sz="650" spc="5" dirty="0">
                <a:latin typeface="Arial"/>
                <a:cs typeface="Arial"/>
              </a:rPr>
              <a:t>3050</a:t>
            </a:r>
            <a:r>
              <a:rPr sz="650" spc="-20" dirty="0">
                <a:latin typeface="Arial"/>
                <a:cs typeface="Arial"/>
              </a:rPr>
              <a:t> </a:t>
            </a:r>
            <a:r>
              <a:rPr sz="650" spc="15" dirty="0">
                <a:latin typeface="Arial"/>
                <a:cs typeface="Arial"/>
              </a:rPr>
              <a:t>мм</a:t>
            </a:r>
            <a:r>
              <a:rPr sz="700" spc="15" dirty="0">
                <a:latin typeface="Arial"/>
                <a:cs typeface="Arial"/>
              </a:rPr>
              <a:t>)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6744861" y="4883912"/>
            <a:ext cx="292388" cy="541007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45"/>
              </a:spcBef>
            </a:pPr>
            <a:r>
              <a:rPr lang="en-US" sz="700" dirty="0">
                <a:latin typeface="Arial"/>
                <a:cs typeface="Arial"/>
              </a:rPr>
              <a:t>H</a:t>
            </a:r>
            <a:r>
              <a:rPr sz="700" spc="-15" dirty="0" smtClean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3100</a:t>
            </a:r>
          </a:p>
          <a:p>
            <a:pPr marR="42545" algn="r">
              <a:lnSpc>
                <a:spcPct val="100000"/>
              </a:lnSpc>
              <a:spcBef>
                <a:spcPts val="595"/>
              </a:spcBef>
            </a:pPr>
            <a:r>
              <a:rPr lang="en-US" sz="700" dirty="0">
                <a:latin typeface="Arial"/>
                <a:cs typeface="Arial"/>
              </a:rPr>
              <a:t>G</a:t>
            </a:r>
            <a:r>
              <a:rPr sz="700" dirty="0" smtClean="0">
                <a:latin typeface="Arial"/>
                <a:cs typeface="Arial"/>
              </a:rPr>
              <a:t>:</a:t>
            </a:r>
            <a:r>
              <a:rPr sz="700" spc="-15" dirty="0" smtClean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15400</a:t>
            </a:r>
          </a:p>
        </p:txBody>
      </p:sp>
      <p:sp>
        <p:nvSpPr>
          <p:cNvPr id="93" name="object 93"/>
          <p:cNvSpPr txBox="1"/>
          <p:nvPr/>
        </p:nvSpPr>
        <p:spPr>
          <a:xfrm>
            <a:off x="6815911" y="7503820"/>
            <a:ext cx="107722" cy="79819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50800" algn="ctr">
              <a:lnSpc>
                <a:spcPct val="100000"/>
              </a:lnSpc>
              <a:spcBef>
                <a:spcPts val="140"/>
              </a:spcBef>
            </a:pPr>
            <a:r>
              <a:rPr lang="en-US" sz="700" dirty="0">
                <a:latin typeface="Arial"/>
                <a:cs typeface="Arial"/>
              </a:rPr>
              <a:t>L</a:t>
            </a:r>
            <a:r>
              <a:rPr sz="700" dirty="0" smtClean="0">
                <a:latin typeface="Arial"/>
                <a:cs typeface="Arial"/>
              </a:rPr>
              <a:t>:</a:t>
            </a:r>
            <a:r>
              <a:rPr sz="700" spc="-15" dirty="0" smtClean="0">
                <a:latin typeface="Arial"/>
                <a:cs typeface="Arial"/>
              </a:rPr>
              <a:t> </a:t>
            </a:r>
            <a:r>
              <a:rPr sz="700" dirty="0" smtClean="0">
                <a:latin typeface="Arial"/>
                <a:cs typeface="Arial"/>
              </a:rPr>
              <a:t>3270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261924" y="241300"/>
            <a:ext cx="230832" cy="841629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50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8100" y="2185034"/>
            <a:ext cx="1788541" cy="1066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52797" y="8229727"/>
            <a:ext cx="1758669" cy="86486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10479" y="3595242"/>
            <a:ext cx="1795018" cy="10750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35245" y="5220080"/>
            <a:ext cx="1771650" cy="1062989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097145" y="6251193"/>
            <a:ext cx="1806575" cy="1077595"/>
            <a:chOff x="5097145" y="6251193"/>
            <a:chExt cx="1806575" cy="1077595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97145" y="6251193"/>
              <a:ext cx="1806575" cy="107759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05882" y="6962012"/>
              <a:ext cx="277621" cy="236474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5207634" y="6816343"/>
            <a:ext cx="252095" cy="500380"/>
            <a:chOff x="5207634" y="6816343"/>
            <a:chExt cx="252095" cy="500380"/>
          </a:xfrm>
        </p:grpSpPr>
        <p:sp>
          <p:nvSpPr>
            <p:cNvPr id="10" name="object 10"/>
            <p:cNvSpPr/>
            <p:nvPr/>
          </p:nvSpPr>
          <p:spPr>
            <a:xfrm>
              <a:off x="5207634" y="6816343"/>
              <a:ext cx="252095" cy="500380"/>
            </a:xfrm>
            <a:custGeom>
              <a:avLst/>
              <a:gdLst/>
              <a:ahLst/>
              <a:cxnLst/>
              <a:rect l="l" t="t" r="r" b="b"/>
              <a:pathLst>
                <a:path w="252095" h="500379">
                  <a:moveTo>
                    <a:pt x="127000" y="0"/>
                  </a:moveTo>
                  <a:lnTo>
                    <a:pt x="0" y="34036"/>
                  </a:lnTo>
                  <a:lnTo>
                    <a:pt x="124840" y="499872"/>
                  </a:lnTo>
                  <a:lnTo>
                    <a:pt x="251840" y="465836"/>
                  </a:lnTo>
                  <a:lnTo>
                    <a:pt x="12700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69558" y="6911339"/>
              <a:ext cx="118110" cy="312420"/>
            </a:xfrm>
            <a:custGeom>
              <a:avLst/>
              <a:gdLst/>
              <a:ahLst/>
              <a:cxnLst/>
              <a:rect l="l" t="t" r="r" b="b"/>
              <a:pathLst>
                <a:path w="118110" h="312420">
                  <a:moveTo>
                    <a:pt x="99239" y="265557"/>
                  </a:moveTo>
                  <a:lnTo>
                    <a:pt x="88825" y="268351"/>
                  </a:lnTo>
                  <a:lnTo>
                    <a:pt x="90476" y="274701"/>
                  </a:lnTo>
                  <a:lnTo>
                    <a:pt x="55043" y="284226"/>
                  </a:lnTo>
                  <a:lnTo>
                    <a:pt x="88444" y="308864"/>
                  </a:lnTo>
                  <a:lnTo>
                    <a:pt x="92127" y="310007"/>
                  </a:lnTo>
                  <a:lnTo>
                    <a:pt x="95683" y="311023"/>
                  </a:lnTo>
                  <a:lnTo>
                    <a:pt x="101779" y="312420"/>
                  </a:lnTo>
                  <a:lnTo>
                    <a:pt x="111177" y="309880"/>
                  </a:lnTo>
                  <a:lnTo>
                    <a:pt x="108686" y="300609"/>
                  </a:lnTo>
                  <a:lnTo>
                    <a:pt x="97461" y="300609"/>
                  </a:lnTo>
                  <a:lnTo>
                    <a:pt x="93397" y="299847"/>
                  </a:lnTo>
                  <a:lnTo>
                    <a:pt x="89333" y="298577"/>
                  </a:lnTo>
                  <a:lnTo>
                    <a:pt x="85269" y="297053"/>
                  </a:lnTo>
                  <a:lnTo>
                    <a:pt x="73839" y="292481"/>
                  </a:lnTo>
                  <a:lnTo>
                    <a:pt x="93905" y="287147"/>
                  </a:lnTo>
                  <a:lnTo>
                    <a:pt x="105070" y="287147"/>
                  </a:lnTo>
                  <a:lnTo>
                    <a:pt x="104319" y="284353"/>
                  </a:lnTo>
                  <a:lnTo>
                    <a:pt x="117527" y="280797"/>
                  </a:lnTo>
                  <a:lnTo>
                    <a:pt x="115169" y="271907"/>
                  </a:lnTo>
                  <a:lnTo>
                    <a:pt x="100890" y="271907"/>
                  </a:lnTo>
                  <a:lnTo>
                    <a:pt x="99239" y="265557"/>
                  </a:lnTo>
                  <a:close/>
                </a:path>
                <a:path w="118110" h="312420">
                  <a:moveTo>
                    <a:pt x="105070" y="287147"/>
                  </a:moveTo>
                  <a:lnTo>
                    <a:pt x="93905" y="287147"/>
                  </a:lnTo>
                  <a:lnTo>
                    <a:pt x="97461" y="300609"/>
                  </a:lnTo>
                  <a:lnTo>
                    <a:pt x="108686" y="300609"/>
                  </a:lnTo>
                  <a:lnTo>
                    <a:pt x="105070" y="287147"/>
                  </a:lnTo>
                  <a:close/>
                </a:path>
                <a:path w="118110" h="312420">
                  <a:moveTo>
                    <a:pt x="114225" y="268351"/>
                  </a:moveTo>
                  <a:lnTo>
                    <a:pt x="100890" y="271907"/>
                  </a:lnTo>
                  <a:lnTo>
                    <a:pt x="115169" y="271907"/>
                  </a:lnTo>
                  <a:lnTo>
                    <a:pt x="114225" y="268351"/>
                  </a:lnTo>
                  <a:close/>
                </a:path>
                <a:path w="118110" h="312420">
                  <a:moveTo>
                    <a:pt x="52249" y="231140"/>
                  </a:moveTo>
                  <a:lnTo>
                    <a:pt x="41581" y="233934"/>
                  </a:lnTo>
                  <a:lnTo>
                    <a:pt x="50090" y="266065"/>
                  </a:lnTo>
                  <a:lnTo>
                    <a:pt x="55043" y="264922"/>
                  </a:lnTo>
                  <a:lnTo>
                    <a:pt x="65711" y="262890"/>
                  </a:lnTo>
                  <a:lnTo>
                    <a:pt x="71299" y="261747"/>
                  </a:lnTo>
                  <a:lnTo>
                    <a:pt x="76887" y="260858"/>
                  </a:lnTo>
                  <a:lnTo>
                    <a:pt x="82348" y="260096"/>
                  </a:lnTo>
                  <a:lnTo>
                    <a:pt x="81078" y="255397"/>
                  </a:lnTo>
                  <a:lnTo>
                    <a:pt x="80419" y="252476"/>
                  </a:lnTo>
                  <a:lnTo>
                    <a:pt x="57964" y="252476"/>
                  </a:lnTo>
                  <a:lnTo>
                    <a:pt x="52249" y="231140"/>
                  </a:lnTo>
                  <a:close/>
                </a:path>
                <a:path w="118110" h="312420">
                  <a:moveTo>
                    <a:pt x="105638" y="232791"/>
                  </a:moveTo>
                  <a:lnTo>
                    <a:pt x="88317" y="232791"/>
                  </a:lnTo>
                  <a:lnTo>
                    <a:pt x="90349" y="233172"/>
                  </a:lnTo>
                  <a:lnTo>
                    <a:pt x="94413" y="235966"/>
                  </a:lnTo>
                  <a:lnTo>
                    <a:pt x="95937" y="238506"/>
                  </a:lnTo>
                  <a:lnTo>
                    <a:pt x="96953" y="242443"/>
                  </a:lnTo>
                  <a:lnTo>
                    <a:pt x="97842" y="245745"/>
                  </a:lnTo>
                  <a:lnTo>
                    <a:pt x="98304" y="248285"/>
                  </a:lnTo>
                  <a:lnTo>
                    <a:pt x="98271" y="254889"/>
                  </a:lnTo>
                  <a:lnTo>
                    <a:pt x="98181" y="255905"/>
                  </a:lnTo>
                  <a:lnTo>
                    <a:pt x="97969" y="257175"/>
                  </a:lnTo>
                  <a:lnTo>
                    <a:pt x="109145" y="256667"/>
                  </a:lnTo>
                  <a:lnTo>
                    <a:pt x="109336" y="255397"/>
                  </a:lnTo>
                  <a:lnTo>
                    <a:pt x="109380" y="250444"/>
                  </a:lnTo>
                  <a:lnTo>
                    <a:pt x="109145" y="247396"/>
                  </a:lnTo>
                  <a:lnTo>
                    <a:pt x="108891" y="245745"/>
                  </a:lnTo>
                  <a:lnTo>
                    <a:pt x="108764" y="243967"/>
                  </a:lnTo>
                  <a:lnTo>
                    <a:pt x="108546" y="242443"/>
                  </a:lnTo>
                  <a:lnTo>
                    <a:pt x="108452" y="241935"/>
                  </a:lnTo>
                  <a:lnTo>
                    <a:pt x="107748" y="239014"/>
                  </a:lnTo>
                  <a:lnTo>
                    <a:pt x="106605" y="235077"/>
                  </a:lnTo>
                  <a:lnTo>
                    <a:pt x="105638" y="232791"/>
                  </a:lnTo>
                  <a:close/>
                </a:path>
                <a:path w="118110" h="312420">
                  <a:moveTo>
                    <a:pt x="87682" y="219837"/>
                  </a:moveTo>
                  <a:lnTo>
                    <a:pt x="67588" y="242443"/>
                  </a:lnTo>
                  <a:lnTo>
                    <a:pt x="69140" y="250444"/>
                  </a:lnTo>
                  <a:lnTo>
                    <a:pt x="67616" y="250571"/>
                  </a:lnTo>
                  <a:lnTo>
                    <a:pt x="65965" y="250952"/>
                  </a:lnTo>
                  <a:lnTo>
                    <a:pt x="63933" y="251333"/>
                  </a:lnTo>
                  <a:lnTo>
                    <a:pt x="62028" y="251587"/>
                  </a:lnTo>
                  <a:lnTo>
                    <a:pt x="59996" y="252095"/>
                  </a:lnTo>
                  <a:lnTo>
                    <a:pt x="57964" y="252476"/>
                  </a:lnTo>
                  <a:lnTo>
                    <a:pt x="80419" y="252476"/>
                  </a:lnTo>
                  <a:lnTo>
                    <a:pt x="80218" y="251587"/>
                  </a:lnTo>
                  <a:lnTo>
                    <a:pt x="79955" y="248539"/>
                  </a:lnTo>
                  <a:lnTo>
                    <a:pt x="79630" y="245745"/>
                  </a:lnTo>
                  <a:lnTo>
                    <a:pt x="79649" y="241935"/>
                  </a:lnTo>
                  <a:lnTo>
                    <a:pt x="79935" y="240411"/>
                  </a:lnTo>
                  <a:lnTo>
                    <a:pt x="80189" y="238379"/>
                  </a:lnTo>
                  <a:lnTo>
                    <a:pt x="80951" y="236728"/>
                  </a:lnTo>
                  <a:lnTo>
                    <a:pt x="82094" y="235712"/>
                  </a:lnTo>
                  <a:lnTo>
                    <a:pt x="83110" y="234569"/>
                  </a:lnTo>
                  <a:lnTo>
                    <a:pt x="84507" y="233807"/>
                  </a:lnTo>
                  <a:lnTo>
                    <a:pt x="86158" y="233426"/>
                  </a:lnTo>
                  <a:lnTo>
                    <a:pt x="88317" y="232791"/>
                  </a:lnTo>
                  <a:lnTo>
                    <a:pt x="105638" y="232791"/>
                  </a:lnTo>
                  <a:lnTo>
                    <a:pt x="105208" y="231775"/>
                  </a:lnTo>
                  <a:lnTo>
                    <a:pt x="92889" y="220599"/>
                  </a:lnTo>
                  <a:lnTo>
                    <a:pt x="87682" y="219837"/>
                  </a:lnTo>
                  <a:close/>
                </a:path>
                <a:path w="118110" h="312420">
                  <a:moveTo>
                    <a:pt x="74982" y="170434"/>
                  </a:moveTo>
                  <a:lnTo>
                    <a:pt x="35485" y="185039"/>
                  </a:lnTo>
                  <a:lnTo>
                    <a:pt x="30024" y="196215"/>
                  </a:lnTo>
                  <a:lnTo>
                    <a:pt x="31802" y="202819"/>
                  </a:lnTo>
                  <a:lnTo>
                    <a:pt x="32564" y="206121"/>
                  </a:lnTo>
                  <a:lnTo>
                    <a:pt x="50725" y="218059"/>
                  </a:lnTo>
                  <a:lnTo>
                    <a:pt x="54789" y="217932"/>
                  </a:lnTo>
                  <a:lnTo>
                    <a:pt x="58853" y="217932"/>
                  </a:lnTo>
                  <a:lnTo>
                    <a:pt x="63298" y="217297"/>
                  </a:lnTo>
                  <a:lnTo>
                    <a:pt x="68251" y="215900"/>
                  </a:lnTo>
                  <a:lnTo>
                    <a:pt x="78284" y="213233"/>
                  </a:lnTo>
                  <a:lnTo>
                    <a:pt x="85396" y="209296"/>
                  </a:lnTo>
                  <a:lnTo>
                    <a:pt x="88872" y="205105"/>
                  </a:lnTo>
                  <a:lnTo>
                    <a:pt x="51868" y="205105"/>
                  </a:lnTo>
                  <a:lnTo>
                    <a:pt x="48058" y="204851"/>
                  </a:lnTo>
                  <a:lnTo>
                    <a:pt x="46407" y="204343"/>
                  </a:lnTo>
                  <a:lnTo>
                    <a:pt x="45137" y="203454"/>
                  </a:lnTo>
                  <a:lnTo>
                    <a:pt x="43994" y="202692"/>
                  </a:lnTo>
                  <a:lnTo>
                    <a:pt x="43105" y="201549"/>
                  </a:lnTo>
                  <a:lnTo>
                    <a:pt x="42724" y="199898"/>
                  </a:lnTo>
                  <a:lnTo>
                    <a:pt x="42216" y="198374"/>
                  </a:lnTo>
                  <a:lnTo>
                    <a:pt x="42343" y="196850"/>
                  </a:lnTo>
                  <a:lnTo>
                    <a:pt x="43105" y="195580"/>
                  </a:lnTo>
                  <a:lnTo>
                    <a:pt x="43740" y="194183"/>
                  </a:lnTo>
                  <a:lnTo>
                    <a:pt x="44883" y="192913"/>
                  </a:lnTo>
                  <a:lnTo>
                    <a:pt x="46534" y="191897"/>
                  </a:lnTo>
                  <a:lnTo>
                    <a:pt x="48058" y="190754"/>
                  </a:lnTo>
                  <a:lnTo>
                    <a:pt x="50090" y="189738"/>
                  </a:lnTo>
                  <a:lnTo>
                    <a:pt x="52376" y="188849"/>
                  </a:lnTo>
                  <a:lnTo>
                    <a:pt x="54662" y="187833"/>
                  </a:lnTo>
                  <a:lnTo>
                    <a:pt x="73331" y="184023"/>
                  </a:lnTo>
                  <a:lnTo>
                    <a:pt x="92909" y="184023"/>
                  </a:lnTo>
                  <a:lnTo>
                    <a:pt x="91746" y="179705"/>
                  </a:lnTo>
                  <a:lnTo>
                    <a:pt x="87682" y="175133"/>
                  </a:lnTo>
                  <a:lnTo>
                    <a:pt x="81332" y="172847"/>
                  </a:lnTo>
                  <a:lnTo>
                    <a:pt x="74982" y="170434"/>
                  </a:lnTo>
                  <a:close/>
                </a:path>
                <a:path w="118110" h="312420">
                  <a:moveTo>
                    <a:pt x="92909" y="184023"/>
                  </a:moveTo>
                  <a:lnTo>
                    <a:pt x="73331" y="184023"/>
                  </a:lnTo>
                  <a:lnTo>
                    <a:pt x="77141" y="184277"/>
                  </a:lnTo>
                  <a:lnTo>
                    <a:pt x="78792" y="184785"/>
                  </a:lnTo>
                  <a:lnTo>
                    <a:pt x="80062" y="185674"/>
                  </a:lnTo>
                  <a:lnTo>
                    <a:pt x="81332" y="186436"/>
                  </a:lnTo>
                  <a:lnTo>
                    <a:pt x="82094" y="187706"/>
                  </a:lnTo>
                  <a:lnTo>
                    <a:pt x="82602" y="189230"/>
                  </a:lnTo>
                  <a:lnTo>
                    <a:pt x="82837" y="190246"/>
                  </a:lnTo>
                  <a:lnTo>
                    <a:pt x="82856" y="192278"/>
                  </a:lnTo>
                  <a:lnTo>
                    <a:pt x="82221" y="193548"/>
                  </a:lnTo>
                  <a:lnTo>
                    <a:pt x="54154" y="205105"/>
                  </a:lnTo>
                  <a:lnTo>
                    <a:pt x="88872" y="205105"/>
                  </a:lnTo>
                  <a:lnTo>
                    <a:pt x="94032" y="198882"/>
                  </a:lnTo>
                  <a:lnTo>
                    <a:pt x="95302" y="192913"/>
                  </a:lnTo>
                  <a:lnTo>
                    <a:pt x="92909" y="184023"/>
                  </a:lnTo>
                  <a:close/>
                </a:path>
                <a:path w="118110" h="312420">
                  <a:moveTo>
                    <a:pt x="62028" y="73660"/>
                  </a:moveTo>
                  <a:lnTo>
                    <a:pt x="24182" y="86106"/>
                  </a:lnTo>
                  <a:lnTo>
                    <a:pt x="22785" y="88011"/>
                  </a:lnTo>
                  <a:lnTo>
                    <a:pt x="21261" y="89916"/>
                  </a:lnTo>
                  <a:lnTo>
                    <a:pt x="20372" y="92075"/>
                  </a:lnTo>
                  <a:lnTo>
                    <a:pt x="19610" y="97282"/>
                  </a:lnTo>
                  <a:lnTo>
                    <a:pt x="19864" y="100330"/>
                  </a:lnTo>
                  <a:lnTo>
                    <a:pt x="20880" y="103886"/>
                  </a:lnTo>
                  <a:lnTo>
                    <a:pt x="21388" y="105918"/>
                  </a:lnTo>
                  <a:lnTo>
                    <a:pt x="22404" y="107950"/>
                  </a:lnTo>
                  <a:lnTo>
                    <a:pt x="23801" y="110109"/>
                  </a:lnTo>
                  <a:lnTo>
                    <a:pt x="25071" y="112268"/>
                  </a:lnTo>
                  <a:lnTo>
                    <a:pt x="26722" y="114046"/>
                  </a:lnTo>
                  <a:lnTo>
                    <a:pt x="28500" y="115570"/>
                  </a:lnTo>
                  <a:lnTo>
                    <a:pt x="27738" y="117221"/>
                  </a:lnTo>
                  <a:lnTo>
                    <a:pt x="27230" y="119126"/>
                  </a:lnTo>
                  <a:lnTo>
                    <a:pt x="26849" y="121412"/>
                  </a:lnTo>
                  <a:lnTo>
                    <a:pt x="26685" y="122809"/>
                  </a:lnTo>
                  <a:lnTo>
                    <a:pt x="26711" y="124841"/>
                  </a:lnTo>
                  <a:lnTo>
                    <a:pt x="26849" y="126365"/>
                  </a:lnTo>
                  <a:lnTo>
                    <a:pt x="27855" y="129921"/>
                  </a:lnTo>
                  <a:lnTo>
                    <a:pt x="28754" y="132842"/>
                  </a:lnTo>
                  <a:lnTo>
                    <a:pt x="29389" y="134620"/>
                  </a:lnTo>
                  <a:lnTo>
                    <a:pt x="29897" y="136271"/>
                  </a:lnTo>
                  <a:lnTo>
                    <a:pt x="30532" y="137795"/>
                  </a:lnTo>
                  <a:lnTo>
                    <a:pt x="31294" y="139446"/>
                  </a:lnTo>
                  <a:lnTo>
                    <a:pt x="31929" y="140970"/>
                  </a:lnTo>
                  <a:lnTo>
                    <a:pt x="32691" y="142367"/>
                  </a:lnTo>
                  <a:lnTo>
                    <a:pt x="33326" y="143764"/>
                  </a:lnTo>
                  <a:lnTo>
                    <a:pt x="34723" y="146304"/>
                  </a:lnTo>
                  <a:lnTo>
                    <a:pt x="35231" y="147320"/>
                  </a:lnTo>
                  <a:lnTo>
                    <a:pt x="78665" y="135763"/>
                  </a:lnTo>
                  <a:lnTo>
                    <a:pt x="77748" y="132334"/>
                  </a:lnTo>
                  <a:lnTo>
                    <a:pt x="40565" y="132334"/>
                  </a:lnTo>
                  <a:lnTo>
                    <a:pt x="40184" y="131572"/>
                  </a:lnTo>
                  <a:lnTo>
                    <a:pt x="39930" y="130683"/>
                  </a:lnTo>
                  <a:lnTo>
                    <a:pt x="39549" y="129921"/>
                  </a:lnTo>
                  <a:lnTo>
                    <a:pt x="39295" y="129032"/>
                  </a:lnTo>
                  <a:lnTo>
                    <a:pt x="38787" y="127508"/>
                  </a:lnTo>
                  <a:lnTo>
                    <a:pt x="38152" y="124841"/>
                  </a:lnTo>
                  <a:lnTo>
                    <a:pt x="38533" y="122809"/>
                  </a:lnTo>
                  <a:lnTo>
                    <a:pt x="39930" y="121285"/>
                  </a:lnTo>
                  <a:lnTo>
                    <a:pt x="41327" y="119888"/>
                  </a:lnTo>
                  <a:lnTo>
                    <a:pt x="44121" y="118491"/>
                  </a:lnTo>
                  <a:lnTo>
                    <a:pt x="48185" y="117475"/>
                  </a:lnTo>
                  <a:lnTo>
                    <a:pt x="72061" y="110998"/>
                  </a:lnTo>
                  <a:lnTo>
                    <a:pt x="71307" y="108204"/>
                  </a:lnTo>
                  <a:lnTo>
                    <a:pt x="35612" y="108204"/>
                  </a:lnTo>
                  <a:lnTo>
                    <a:pt x="34850" y="107569"/>
                  </a:lnTo>
                  <a:lnTo>
                    <a:pt x="31548" y="100203"/>
                  </a:lnTo>
                  <a:lnTo>
                    <a:pt x="31929" y="98171"/>
                  </a:lnTo>
                  <a:lnTo>
                    <a:pt x="34723" y="95123"/>
                  </a:lnTo>
                  <a:lnTo>
                    <a:pt x="37517" y="93853"/>
                  </a:lnTo>
                  <a:lnTo>
                    <a:pt x="41581" y="92710"/>
                  </a:lnTo>
                  <a:lnTo>
                    <a:pt x="65457" y="86360"/>
                  </a:lnTo>
                  <a:lnTo>
                    <a:pt x="62028" y="73660"/>
                  </a:lnTo>
                  <a:close/>
                </a:path>
                <a:path w="118110" h="312420">
                  <a:moveTo>
                    <a:pt x="75236" y="122936"/>
                  </a:moveTo>
                  <a:lnTo>
                    <a:pt x="40565" y="132334"/>
                  </a:lnTo>
                  <a:lnTo>
                    <a:pt x="77748" y="132334"/>
                  </a:lnTo>
                  <a:lnTo>
                    <a:pt x="75236" y="122936"/>
                  </a:lnTo>
                  <a:close/>
                </a:path>
                <a:path w="118110" h="312420">
                  <a:moveTo>
                    <a:pt x="68632" y="98298"/>
                  </a:moveTo>
                  <a:lnTo>
                    <a:pt x="44121" y="104902"/>
                  </a:lnTo>
                  <a:lnTo>
                    <a:pt x="42470" y="105283"/>
                  </a:lnTo>
                  <a:lnTo>
                    <a:pt x="40946" y="105791"/>
                  </a:lnTo>
                  <a:lnTo>
                    <a:pt x="38152" y="106807"/>
                  </a:lnTo>
                  <a:lnTo>
                    <a:pt x="36755" y="107442"/>
                  </a:lnTo>
                  <a:lnTo>
                    <a:pt x="35612" y="108204"/>
                  </a:lnTo>
                  <a:lnTo>
                    <a:pt x="71307" y="108204"/>
                  </a:lnTo>
                  <a:lnTo>
                    <a:pt x="68632" y="98298"/>
                  </a:lnTo>
                  <a:close/>
                </a:path>
                <a:path w="118110" h="312420">
                  <a:moveTo>
                    <a:pt x="42343" y="0"/>
                  </a:moveTo>
                  <a:lnTo>
                    <a:pt x="16943" y="6858"/>
                  </a:lnTo>
                  <a:lnTo>
                    <a:pt x="13895" y="7620"/>
                  </a:lnTo>
                  <a:lnTo>
                    <a:pt x="11101" y="8636"/>
                  </a:lnTo>
                  <a:lnTo>
                    <a:pt x="8815" y="9906"/>
                  </a:lnTo>
                  <a:lnTo>
                    <a:pt x="6402" y="11049"/>
                  </a:lnTo>
                  <a:lnTo>
                    <a:pt x="4497" y="12573"/>
                  </a:lnTo>
                  <a:lnTo>
                    <a:pt x="1576" y="16256"/>
                  </a:lnTo>
                  <a:lnTo>
                    <a:pt x="687" y="18415"/>
                  </a:lnTo>
                  <a:lnTo>
                    <a:pt x="0" y="23114"/>
                  </a:lnTo>
                  <a:lnTo>
                    <a:pt x="20" y="24765"/>
                  </a:lnTo>
                  <a:lnTo>
                    <a:pt x="179" y="26670"/>
                  </a:lnTo>
                  <a:lnTo>
                    <a:pt x="1195" y="30226"/>
                  </a:lnTo>
                  <a:lnTo>
                    <a:pt x="1703" y="32258"/>
                  </a:lnTo>
                  <a:lnTo>
                    <a:pt x="8815" y="41910"/>
                  </a:lnTo>
                  <a:lnTo>
                    <a:pt x="7926" y="43561"/>
                  </a:lnTo>
                  <a:lnTo>
                    <a:pt x="7418" y="45466"/>
                  </a:lnTo>
                  <a:lnTo>
                    <a:pt x="6995" y="49276"/>
                  </a:lnTo>
                  <a:lnTo>
                    <a:pt x="7031" y="51308"/>
                  </a:lnTo>
                  <a:lnTo>
                    <a:pt x="7164" y="52705"/>
                  </a:lnTo>
                  <a:lnTo>
                    <a:pt x="8112" y="56261"/>
                  </a:lnTo>
                  <a:lnTo>
                    <a:pt x="8434" y="57658"/>
                  </a:lnTo>
                  <a:lnTo>
                    <a:pt x="9069" y="59309"/>
                  </a:lnTo>
                  <a:lnTo>
                    <a:pt x="9577" y="60960"/>
                  </a:lnTo>
                  <a:lnTo>
                    <a:pt x="10847" y="64262"/>
                  </a:lnTo>
                  <a:lnTo>
                    <a:pt x="11609" y="65786"/>
                  </a:lnTo>
                  <a:lnTo>
                    <a:pt x="12879" y="68834"/>
                  </a:lnTo>
                  <a:lnTo>
                    <a:pt x="13641" y="70231"/>
                  </a:lnTo>
                  <a:lnTo>
                    <a:pt x="14276" y="71501"/>
                  </a:lnTo>
                  <a:lnTo>
                    <a:pt x="15038" y="72771"/>
                  </a:lnTo>
                  <a:lnTo>
                    <a:pt x="15546" y="73787"/>
                  </a:lnTo>
                  <a:lnTo>
                    <a:pt x="58980" y="62103"/>
                  </a:lnTo>
                  <a:lnTo>
                    <a:pt x="58054" y="58674"/>
                  </a:lnTo>
                  <a:lnTo>
                    <a:pt x="20880" y="58674"/>
                  </a:lnTo>
                  <a:lnTo>
                    <a:pt x="20499" y="57912"/>
                  </a:lnTo>
                  <a:lnTo>
                    <a:pt x="20245" y="57150"/>
                  </a:lnTo>
                  <a:lnTo>
                    <a:pt x="19864" y="56261"/>
                  </a:lnTo>
                  <a:lnTo>
                    <a:pt x="19610" y="55499"/>
                  </a:lnTo>
                  <a:lnTo>
                    <a:pt x="19356" y="54610"/>
                  </a:lnTo>
                  <a:lnTo>
                    <a:pt x="19102" y="53848"/>
                  </a:lnTo>
                  <a:lnTo>
                    <a:pt x="18467" y="51308"/>
                  </a:lnTo>
                  <a:lnTo>
                    <a:pt x="18721" y="49276"/>
                  </a:lnTo>
                  <a:lnTo>
                    <a:pt x="20245" y="47752"/>
                  </a:lnTo>
                  <a:lnTo>
                    <a:pt x="21642" y="46228"/>
                  </a:lnTo>
                  <a:lnTo>
                    <a:pt x="24436" y="44958"/>
                  </a:lnTo>
                  <a:lnTo>
                    <a:pt x="28500" y="43815"/>
                  </a:lnTo>
                  <a:lnTo>
                    <a:pt x="52249" y="37465"/>
                  </a:lnTo>
                  <a:lnTo>
                    <a:pt x="51490" y="34544"/>
                  </a:lnTo>
                  <a:lnTo>
                    <a:pt x="15800" y="34544"/>
                  </a:lnTo>
                  <a:lnTo>
                    <a:pt x="15056" y="33782"/>
                  </a:lnTo>
                  <a:lnTo>
                    <a:pt x="14403" y="33020"/>
                  </a:lnTo>
                  <a:lnTo>
                    <a:pt x="12625" y="29845"/>
                  </a:lnTo>
                  <a:lnTo>
                    <a:pt x="12498" y="29210"/>
                  </a:lnTo>
                  <a:lnTo>
                    <a:pt x="11736" y="26670"/>
                  </a:lnTo>
                  <a:lnTo>
                    <a:pt x="12117" y="24511"/>
                  </a:lnTo>
                  <a:lnTo>
                    <a:pt x="13641" y="23114"/>
                  </a:lnTo>
                  <a:lnTo>
                    <a:pt x="15038" y="21590"/>
                  </a:lnTo>
                  <a:lnTo>
                    <a:pt x="17832" y="20193"/>
                  </a:lnTo>
                  <a:lnTo>
                    <a:pt x="21896" y="19177"/>
                  </a:lnTo>
                  <a:lnTo>
                    <a:pt x="45645" y="12827"/>
                  </a:lnTo>
                  <a:lnTo>
                    <a:pt x="42343" y="0"/>
                  </a:lnTo>
                  <a:close/>
                </a:path>
                <a:path w="118110" h="312420">
                  <a:moveTo>
                    <a:pt x="55551" y="49403"/>
                  </a:moveTo>
                  <a:lnTo>
                    <a:pt x="20880" y="58674"/>
                  </a:lnTo>
                  <a:lnTo>
                    <a:pt x="58054" y="58674"/>
                  </a:lnTo>
                  <a:lnTo>
                    <a:pt x="55551" y="49403"/>
                  </a:lnTo>
                  <a:close/>
                </a:path>
                <a:path w="118110" h="312420">
                  <a:moveTo>
                    <a:pt x="48947" y="24765"/>
                  </a:moveTo>
                  <a:lnTo>
                    <a:pt x="24436" y="31242"/>
                  </a:lnTo>
                  <a:lnTo>
                    <a:pt x="22785" y="31750"/>
                  </a:lnTo>
                  <a:lnTo>
                    <a:pt x="19737" y="32766"/>
                  </a:lnTo>
                  <a:lnTo>
                    <a:pt x="18340" y="33147"/>
                  </a:lnTo>
                  <a:lnTo>
                    <a:pt x="17070" y="33782"/>
                  </a:lnTo>
                  <a:lnTo>
                    <a:pt x="15800" y="34544"/>
                  </a:lnTo>
                  <a:lnTo>
                    <a:pt x="51490" y="34544"/>
                  </a:lnTo>
                  <a:lnTo>
                    <a:pt x="48947" y="2476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851016" y="6902577"/>
            <a:ext cx="177546" cy="175260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5936996" y="6683120"/>
            <a:ext cx="258445" cy="501650"/>
            <a:chOff x="5936996" y="6683120"/>
            <a:chExt cx="258445" cy="501650"/>
          </a:xfrm>
        </p:grpSpPr>
        <p:sp>
          <p:nvSpPr>
            <p:cNvPr id="14" name="object 14"/>
            <p:cNvSpPr/>
            <p:nvPr/>
          </p:nvSpPr>
          <p:spPr>
            <a:xfrm>
              <a:off x="5936996" y="6683120"/>
              <a:ext cx="258445" cy="501650"/>
            </a:xfrm>
            <a:custGeom>
              <a:avLst/>
              <a:gdLst/>
              <a:ahLst/>
              <a:cxnLst/>
              <a:rect l="l" t="t" r="r" b="b"/>
              <a:pathLst>
                <a:path w="258445" h="501650">
                  <a:moveTo>
                    <a:pt x="133223" y="0"/>
                  </a:moveTo>
                  <a:lnTo>
                    <a:pt x="0" y="35687"/>
                  </a:lnTo>
                  <a:lnTo>
                    <a:pt x="124840" y="501523"/>
                  </a:lnTo>
                  <a:lnTo>
                    <a:pt x="258063" y="465836"/>
                  </a:lnTo>
                  <a:lnTo>
                    <a:pt x="133223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00496" y="6780402"/>
              <a:ext cx="123825" cy="319405"/>
            </a:xfrm>
            <a:custGeom>
              <a:avLst/>
              <a:gdLst/>
              <a:ahLst/>
              <a:cxnLst/>
              <a:rect l="l" t="t" r="r" b="b"/>
              <a:pathLst>
                <a:path w="123825" h="319404">
                  <a:moveTo>
                    <a:pt x="74294" y="276605"/>
                  </a:moveTo>
                  <a:lnTo>
                    <a:pt x="72136" y="276732"/>
                  </a:lnTo>
                  <a:lnTo>
                    <a:pt x="69976" y="277367"/>
                  </a:lnTo>
                  <a:lnTo>
                    <a:pt x="67309" y="278002"/>
                  </a:lnTo>
                  <a:lnTo>
                    <a:pt x="65024" y="279018"/>
                  </a:lnTo>
                  <a:lnTo>
                    <a:pt x="63245" y="280415"/>
                  </a:lnTo>
                  <a:lnTo>
                    <a:pt x="61340" y="281685"/>
                  </a:lnTo>
                  <a:lnTo>
                    <a:pt x="57053" y="295401"/>
                  </a:lnTo>
                  <a:lnTo>
                    <a:pt x="57403" y="298322"/>
                  </a:lnTo>
                  <a:lnTo>
                    <a:pt x="58419" y="301751"/>
                  </a:lnTo>
                  <a:lnTo>
                    <a:pt x="59402" y="305434"/>
                  </a:lnTo>
                  <a:lnTo>
                    <a:pt x="71627" y="319023"/>
                  </a:lnTo>
                  <a:lnTo>
                    <a:pt x="78739" y="310388"/>
                  </a:lnTo>
                  <a:lnTo>
                    <a:pt x="78231" y="310133"/>
                  </a:lnTo>
                  <a:lnTo>
                    <a:pt x="77596" y="309625"/>
                  </a:lnTo>
                  <a:lnTo>
                    <a:pt x="69468" y="299338"/>
                  </a:lnTo>
                  <a:lnTo>
                    <a:pt x="68833" y="297306"/>
                  </a:lnTo>
                  <a:lnTo>
                    <a:pt x="76580" y="289686"/>
                  </a:lnTo>
                  <a:lnTo>
                    <a:pt x="102869" y="289686"/>
                  </a:lnTo>
                  <a:lnTo>
                    <a:pt x="101853" y="289178"/>
                  </a:lnTo>
                  <a:lnTo>
                    <a:pt x="100711" y="288416"/>
                  </a:lnTo>
                  <a:lnTo>
                    <a:pt x="99440" y="287654"/>
                  </a:lnTo>
                  <a:lnTo>
                    <a:pt x="98170" y="287019"/>
                  </a:lnTo>
                  <a:lnTo>
                    <a:pt x="97027" y="286257"/>
                  </a:lnTo>
                  <a:lnTo>
                    <a:pt x="96012" y="285622"/>
                  </a:lnTo>
                  <a:lnTo>
                    <a:pt x="93979" y="284479"/>
                  </a:lnTo>
                  <a:lnTo>
                    <a:pt x="91948" y="283209"/>
                  </a:lnTo>
                  <a:lnTo>
                    <a:pt x="76453" y="276986"/>
                  </a:lnTo>
                  <a:lnTo>
                    <a:pt x="74294" y="276605"/>
                  </a:lnTo>
                  <a:close/>
                </a:path>
                <a:path w="123825" h="319404">
                  <a:moveTo>
                    <a:pt x="102869" y="289686"/>
                  </a:moveTo>
                  <a:lnTo>
                    <a:pt x="76580" y="289686"/>
                  </a:lnTo>
                  <a:lnTo>
                    <a:pt x="79120" y="290194"/>
                  </a:lnTo>
                  <a:lnTo>
                    <a:pt x="80390" y="290575"/>
                  </a:lnTo>
                  <a:lnTo>
                    <a:pt x="81787" y="291210"/>
                  </a:lnTo>
                  <a:lnTo>
                    <a:pt x="84581" y="292607"/>
                  </a:lnTo>
                  <a:lnTo>
                    <a:pt x="85978" y="293496"/>
                  </a:lnTo>
                  <a:lnTo>
                    <a:pt x="92963" y="297560"/>
                  </a:lnTo>
                  <a:lnTo>
                    <a:pt x="95123" y="298957"/>
                  </a:lnTo>
                  <a:lnTo>
                    <a:pt x="97281" y="300227"/>
                  </a:lnTo>
                  <a:lnTo>
                    <a:pt x="99440" y="301625"/>
                  </a:lnTo>
                  <a:lnTo>
                    <a:pt x="101726" y="302767"/>
                  </a:lnTo>
                  <a:lnTo>
                    <a:pt x="104139" y="303656"/>
                  </a:lnTo>
                  <a:lnTo>
                    <a:pt x="106425" y="304545"/>
                  </a:lnTo>
                  <a:lnTo>
                    <a:pt x="108838" y="305053"/>
                  </a:lnTo>
                  <a:lnTo>
                    <a:pt x="111378" y="305307"/>
                  </a:lnTo>
                  <a:lnTo>
                    <a:pt x="113918" y="305688"/>
                  </a:lnTo>
                  <a:lnTo>
                    <a:pt x="116586" y="305434"/>
                  </a:lnTo>
                  <a:lnTo>
                    <a:pt x="119252" y="304672"/>
                  </a:lnTo>
                  <a:lnTo>
                    <a:pt x="119633" y="304545"/>
                  </a:lnTo>
                  <a:lnTo>
                    <a:pt x="120395" y="304418"/>
                  </a:lnTo>
                  <a:lnTo>
                    <a:pt x="121284" y="304164"/>
                  </a:lnTo>
                  <a:lnTo>
                    <a:pt x="122300" y="303910"/>
                  </a:lnTo>
                  <a:lnTo>
                    <a:pt x="123062" y="303529"/>
                  </a:lnTo>
                  <a:lnTo>
                    <a:pt x="123698" y="303275"/>
                  </a:lnTo>
                  <a:lnTo>
                    <a:pt x="120704" y="292226"/>
                  </a:lnTo>
                  <a:lnTo>
                    <a:pt x="109219" y="292226"/>
                  </a:lnTo>
                  <a:lnTo>
                    <a:pt x="108584" y="292100"/>
                  </a:lnTo>
                  <a:lnTo>
                    <a:pt x="106679" y="291464"/>
                  </a:lnTo>
                  <a:lnTo>
                    <a:pt x="105663" y="290956"/>
                  </a:lnTo>
                  <a:lnTo>
                    <a:pt x="104393" y="290448"/>
                  </a:lnTo>
                  <a:lnTo>
                    <a:pt x="102869" y="289686"/>
                  </a:lnTo>
                  <a:close/>
                </a:path>
                <a:path w="123825" h="319404">
                  <a:moveTo>
                    <a:pt x="113029" y="263905"/>
                  </a:moveTo>
                  <a:lnTo>
                    <a:pt x="102362" y="266700"/>
                  </a:lnTo>
                  <a:lnTo>
                    <a:pt x="109219" y="292226"/>
                  </a:lnTo>
                  <a:lnTo>
                    <a:pt x="120704" y="292226"/>
                  </a:lnTo>
                  <a:lnTo>
                    <a:pt x="113029" y="263905"/>
                  </a:lnTo>
                  <a:close/>
                </a:path>
                <a:path w="123825" h="319404">
                  <a:moveTo>
                    <a:pt x="86359" y="216915"/>
                  </a:moveTo>
                  <a:lnTo>
                    <a:pt x="75945" y="219709"/>
                  </a:lnTo>
                  <a:lnTo>
                    <a:pt x="77596" y="226059"/>
                  </a:lnTo>
                  <a:lnTo>
                    <a:pt x="42037" y="235584"/>
                  </a:lnTo>
                  <a:lnTo>
                    <a:pt x="45338" y="247650"/>
                  </a:lnTo>
                  <a:lnTo>
                    <a:pt x="48513" y="249554"/>
                  </a:lnTo>
                  <a:lnTo>
                    <a:pt x="52069" y="251332"/>
                  </a:lnTo>
                  <a:lnTo>
                    <a:pt x="56006" y="252983"/>
                  </a:lnTo>
                  <a:lnTo>
                    <a:pt x="59816" y="254634"/>
                  </a:lnTo>
                  <a:lnTo>
                    <a:pt x="88900" y="263778"/>
                  </a:lnTo>
                  <a:lnTo>
                    <a:pt x="98170" y="261238"/>
                  </a:lnTo>
                  <a:lnTo>
                    <a:pt x="95680" y="251967"/>
                  </a:lnTo>
                  <a:lnTo>
                    <a:pt x="84581" y="251967"/>
                  </a:lnTo>
                  <a:lnTo>
                    <a:pt x="80517" y="251205"/>
                  </a:lnTo>
                  <a:lnTo>
                    <a:pt x="76453" y="250062"/>
                  </a:lnTo>
                  <a:lnTo>
                    <a:pt x="72389" y="248411"/>
                  </a:lnTo>
                  <a:lnTo>
                    <a:pt x="68199" y="246887"/>
                  </a:lnTo>
                  <a:lnTo>
                    <a:pt x="64515" y="245363"/>
                  </a:lnTo>
                  <a:lnTo>
                    <a:pt x="60959" y="243839"/>
                  </a:lnTo>
                  <a:lnTo>
                    <a:pt x="80899" y="238505"/>
                  </a:lnTo>
                  <a:lnTo>
                    <a:pt x="92063" y="238505"/>
                  </a:lnTo>
                  <a:lnTo>
                    <a:pt x="91312" y="235711"/>
                  </a:lnTo>
                  <a:lnTo>
                    <a:pt x="104648" y="232155"/>
                  </a:lnTo>
                  <a:lnTo>
                    <a:pt x="102198" y="223265"/>
                  </a:lnTo>
                  <a:lnTo>
                    <a:pt x="88011" y="223265"/>
                  </a:lnTo>
                  <a:lnTo>
                    <a:pt x="86359" y="216915"/>
                  </a:lnTo>
                  <a:close/>
                </a:path>
                <a:path w="123825" h="319404">
                  <a:moveTo>
                    <a:pt x="92063" y="238505"/>
                  </a:moveTo>
                  <a:lnTo>
                    <a:pt x="80899" y="238505"/>
                  </a:lnTo>
                  <a:lnTo>
                    <a:pt x="84581" y="251967"/>
                  </a:lnTo>
                  <a:lnTo>
                    <a:pt x="95680" y="251967"/>
                  </a:lnTo>
                  <a:lnTo>
                    <a:pt x="92063" y="238505"/>
                  </a:lnTo>
                  <a:close/>
                </a:path>
                <a:path w="123825" h="319404">
                  <a:moveTo>
                    <a:pt x="101218" y="219709"/>
                  </a:moveTo>
                  <a:lnTo>
                    <a:pt x="88011" y="223265"/>
                  </a:lnTo>
                  <a:lnTo>
                    <a:pt x="102198" y="223265"/>
                  </a:lnTo>
                  <a:lnTo>
                    <a:pt x="101218" y="219709"/>
                  </a:lnTo>
                  <a:close/>
                </a:path>
                <a:path w="123825" h="319404">
                  <a:moveTo>
                    <a:pt x="75056" y="170433"/>
                  </a:moveTo>
                  <a:lnTo>
                    <a:pt x="66928" y="170560"/>
                  </a:lnTo>
                  <a:lnTo>
                    <a:pt x="46989" y="175894"/>
                  </a:lnTo>
                  <a:lnTo>
                    <a:pt x="39877" y="179831"/>
                  </a:lnTo>
                  <a:lnTo>
                    <a:pt x="34528" y="186435"/>
                  </a:lnTo>
                  <a:lnTo>
                    <a:pt x="31368" y="190245"/>
                  </a:lnTo>
                  <a:lnTo>
                    <a:pt x="44068" y="216153"/>
                  </a:lnTo>
                  <a:lnTo>
                    <a:pt x="47116" y="217423"/>
                  </a:lnTo>
                  <a:lnTo>
                    <a:pt x="50800" y="217931"/>
                  </a:lnTo>
                  <a:lnTo>
                    <a:pt x="58927" y="217931"/>
                  </a:lnTo>
                  <a:lnTo>
                    <a:pt x="63373" y="217169"/>
                  </a:lnTo>
                  <a:lnTo>
                    <a:pt x="78358" y="213232"/>
                  </a:lnTo>
                  <a:lnTo>
                    <a:pt x="85470" y="209295"/>
                  </a:lnTo>
                  <a:lnTo>
                    <a:pt x="88946" y="205104"/>
                  </a:lnTo>
                  <a:lnTo>
                    <a:pt x="52069" y="205104"/>
                  </a:lnTo>
                  <a:lnTo>
                    <a:pt x="50037" y="204977"/>
                  </a:lnTo>
                  <a:lnTo>
                    <a:pt x="48132" y="204723"/>
                  </a:lnTo>
                  <a:lnTo>
                    <a:pt x="46481" y="204215"/>
                  </a:lnTo>
                  <a:lnTo>
                    <a:pt x="45338" y="203453"/>
                  </a:lnTo>
                  <a:lnTo>
                    <a:pt x="44068" y="202691"/>
                  </a:lnTo>
                  <a:lnTo>
                    <a:pt x="43179" y="201421"/>
                  </a:lnTo>
                  <a:lnTo>
                    <a:pt x="42799" y="199897"/>
                  </a:lnTo>
                  <a:lnTo>
                    <a:pt x="42330" y="198373"/>
                  </a:lnTo>
                  <a:lnTo>
                    <a:pt x="42417" y="196850"/>
                  </a:lnTo>
                  <a:lnTo>
                    <a:pt x="43179" y="195452"/>
                  </a:lnTo>
                  <a:lnTo>
                    <a:pt x="43814" y="194182"/>
                  </a:lnTo>
                  <a:lnTo>
                    <a:pt x="60451" y="186181"/>
                  </a:lnTo>
                  <a:lnTo>
                    <a:pt x="63373" y="185419"/>
                  </a:lnTo>
                  <a:lnTo>
                    <a:pt x="66166" y="184784"/>
                  </a:lnTo>
                  <a:lnTo>
                    <a:pt x="71119" y="184022"/>
                  </a:lnTo>
                  <a:lnTo>
                    <a:pt x="92995" y="184022"/>
                  </a:lnTo>
                  <a:lnTo>
                    <a:pt x="91820" y="179577"/>
                  </a:lnTo>
                  <a:lnTo>
                    <a:pt x="87756" y="175132"/>
                  </a:lnTo>
                  <a:lnTo>
                    <a:pt x="81406" y="172719"/>
                  </a:lnTo>
                  <a:lnTo>
                    <a:pt x="75056" y="170433"/>
                  </a:lnTo>
                  <a:close/>
                </a:path>
                <a:path w="123825" h="319404">
                  <a:moveTo>
                    <a:pt x="92995" y="184022"/>
                  </a:moveTo>
                  <a:lnTo>
                    <a:pt x="73405" y="184022"/>
                  </a:lnTo>
                  <a:lnTo>
                    <a:pt x="77215" y="184276"/>
                  </a:lnTo>
                  <a:lnTo>
                    <a:pt x="78866" y="184784"/>
                  </a:lnTo>
                  <a:lnTo>
                    <a:pt x="82930" y="192277"/>
                  </a:lnTo>
                  <a:lnTo>
                    <a:pt x="82295" y="193547"/>
                  </a:lnTo>
                  <a:lnTo>
                    <a:pt x="72898" y="200278"/>
                  </a:lnTo>
                  <a:lnTo>
                    <a:pt x="70484" y="201294"/>
                  </a:lnTo>
                  <a:lnTo>
                    <a:pt x="52069" y="205104"/>
                  </a:lnTo>
                  <a:lnTo>
                    <a:pt x="88946" y="205104"/>
                  </a:lnTo>
                  <a:lnTo>
                    <a:pt x="94106" y="198881"/>
                  </a:lnTo>
                  <a:lnTo>
                    <a:pt x="95376" y="192912"/>
                  </a:lnTo>
                  <a:lnTo>
                    <a:pt x="92995" y="184022"/>
                  </a:lnTo>
                  <a:close/>
                </a:path>
                <a:path w="123825" h="319404">
                  <a:moveTo>
                    <a:pt x="62102" y="73659"/>
                  </a:moveTo>
                  <a:lnTo>
                    <a:pt x="24256" y="86105"/>
                  </a:lnTo>
                  <a:lnTo>
                    <a:pt x="22859" y="88010"/>
                  </a:lnTo>
                  <a:lnTo>
                    <a:pt x="21336" y="89788"/>
                  </a:lnTo>
                  <a:lnTo>
                    <a:pt x="20446" y="92075"/>
                  </a:lnTo>
                  <a:lnTo>
                    <a:pt x="19684" y="97154"/>
                  </a:lnTo>
                  <a:lnTo>
                    <a:pt x="20065" y="100202"/>
                  </a:lnTo>
                  <a:lnTo>
                    <a:pt x="21462" y="105790"/>
                  </a:lnTo>
                  <a:lnTo>
                    <a:pt x="22478" y="107950"/>
                  </a:lnTo>
                  <a:lnTo>
                    <a:pt x="23875" y="110108"/>
                  </a:lnTo>
                  <a:lnTo>
                    <a:pt x="25145" y="112267"/>
                  </a:lnTo>
                  <a:lnTo>
                    <a:pt x="26796" y="114045"/>
                  </a:lnTo>
                  <a:lnTo>
                    <a:pt x="28575" y="115569"/>
                  </a:lnTo>
                  <a:lnTo>
                    <a:pt x="27812" y="117093"/>
                  </a:lnTo>
                  <a:lnTo>
                    <a:pt x="27304" y="119125"/>
                  </a:lnTo>
                  <a:lnTo>
                    <a:pt x="26924" y="121284"/>
                  </a:lnTo>
                  <a:lnTo>
                    <a:pt x="26669" y="123570"/>
                  </a:lnTo>
                  <a:lnTo>
                    <a:pt x="27050" y="126364"/>
                  </a:lnTo>
                  <a:lnTo>
                    <a:pt x="27812" y="129539"/>
                  </a:lnTo>
                  <a:lnTo>
                    <a:pt x="28828" y="132841"/>
                  </a:lnTo>
                  <a:lnTo>
                    <a:pt x="29463" y="134492"/>
                  </a:lnTo>
                  <a:lnTo>
                    <a:pt x="29971" y="136143"/>
                  </a:lnTo>
                  <a:lnTo>
                    <a:pt x="30733" y="137794"/>
                  </a:lnTo>
                  <a:lnTo>
                    <a:pt x="31368" y="139318"/>
                  </a:lnTo>
                  <a:lnTo>
                    <a:pt x="32003" y="140969"/>
                  </a:lnTo>
                  <a:lnTo>
                    <a:pt x="32765" y="142366"/>
                  </a:lnTo>
                  <a:lnTo>
                    <a:pt x="33400" y="143763"/>
                  </a:lnTo>
                  <a:lnTo>
                    <a:pt x="34798" y="146303"/>
                  </a:lnTo>
                  <a:lnTo>
                    <a:pt x="35305" y="147319"/>
                  </a:lnTo>
                  <a:lnTo>
                    <a:pt x="78739" y="135635"/>
                  </a:lnTo>
                  <a:lnTo>
                    <a:pt x="77814" y="132206"/>
                  </a:lnTo>
                  <a:lnTo>
                    <a:pt x="40639" y="132206"/>
                  </a:lnTo>
                  <a:lnTo>
                    <a:pt x="40386" y="131444"/>
                  </a:lnTo>
                  <a:lnTo>
                    <a:pt x="40004" y="130682"/>
                  </a:lnTo>
                  <a:lnTo>
                    <a:pt x="39750" y="129793"/>
                  </a:lnTo>
                  <a:lnTo>
                    <a:pt x="39369" y="129031"/>
                  </a:lnTo>
                  <a:lnTo>
                    <a:pt x="39115" y="128269"/>
                  </a:lnTo>
                  <a:lnTo>
                    <a:pt x="38862" y="127380"/>
                  </a:lnTo>
                  <a:lnTo>
                    <a:pt x="38226" y="124840"/>
                  </a:lnTo>
                  <a:lnTo>
                    <a:pt x="38607" y="122808"/>
                  </a:lnTo>
                  <a:lnTo>
                    <a:pt x="41401" y="119760"/>
                  </a:lnTo>
                  <a:lnTo>
                    <a:pt x="44195" y="118490"/>
                  </a:lnTo>
                  <a:lnTo>
                    <a:pt x="48259" y="117347"/>
                  </a:lnTo>
                  <a:lnTo>
                    <a:pt x="72136" y="110997"/>
                  </a:lnTo>
                  <a:lnTo>
                    <a:pt x="71381" y="108203"/>
                  </a:lnTo>
                  <a:lnTo>
                    <a:pt x="35687" y="108203"/>
                  </a:lnTo>
                  <a:lnTo>
                    <a:pt x="34925" y="107441"/>
                  </a:lnTo>
                  <a:lnTo>
                    <a:pt x="31623" y="100202"/>
                  </a:lnTo>
                  <a:lnTo>
                    <a:pt x="32003" y="98170"/>
                  </a:lnTo>
                  <a:lnTo>
                    <a:pt x="34798" y="95122"/>
                  </a:lnTo>
                  <a:lnTo>
                    <a:pt x="37591" y="93852"/>
                  </a:lnTo>
                  <a:lnTo>
                    <a:pt x="41655" y="92709"/>
                  </a:lnTo>
                  <a:lnTo>
                    <a:pt x="65531" y="86359"/>
                  </a:lnTo>
                  <a:lnTo>
                    <a:pt x="62102" y="73659"/>
                  </a:lnTo>
                  <a:close/>
                </a:path>
                <a:path w="123825" h="319404">
                  <a:moveTo>
                    <a:pt x="75311" y="122935"/>
                  </a:moveTo>
                  <a:lnTo>
                    <a:pt x="40639" y="132206"/>
                  </a:lnTo>
                  <a:lnTo>
                    <a:pt x="77814" y="132206"/>
                  </a:lnTo>
                  <a:lnTo>
                    <a:pt x="75311" y="122935"/>
                  </a:lnTo>
                  <a:close/>
                </a:path>
                <a:path w="123825" h="319404">
                  <a:moveTo>
                    <a:pt x="68706" y="98297"/>
                  </a:moveTo>
                  <a:lnTo>
                    <a:pt x="44195" y="104901"/>
                  </a:lnTo>
                  <a:lnTo>
                    <a:pt x="42544" y="105282"/>
                  </a:lnTo>
                  <a:lnTo>
                    <a:pt x="41020" y="105790"/>
                  </a:lnTo>
                  <a:lnTo>
                    <a:pt x="38226" y="106806"/>
                  </a:lnTo>
                  <a:lnTo>
                    <a:pt x="36829" y="107441"/>
                  </a:lnTo>
                  <a:lnTo>
                    <a:pt x="35687" y="108203"/>
                  </a:lnTo>
                  <a:lnTo>
                    <a:pt x="71381" y="108203"/>
                  </a:lnTo>
                  <a:lnTo>
                    <a:pt x="68706" y="98297"/>
                  </a:lnTo>
                  <a:close/>
                </a:path>
                <a:path w="123825" h="319404">
                  <a:moveTo>
                    <a:pt x="42417" y="0"/>
                  </a:moveTo>
                  <a:lnTo>
                    <a:pt x="17017" y="6857"/>
                  </a:lnTo>
                  <a:lnTo>
                    <a:pt x="13969" y="7619"/>
                  </a:lnTo>
                  <a:lnTo>
                    <a:pt x="11175" y="8635"/>
                  </a:lnTo>
                  <a:lnTo>
                    <a:pt x="0" y="23621"/>
                  </a:lnTo>
                  <a:lnTo>
                    <a:pt x="253" y="26669"/>
                  </a:lnTo>
                  <a:lnTo>
                    <a:pt x="1269" y="30225"/>
                  </a:lnTo>
                  <a:lnTo>
                    <a:pt x="1777" y="32257"/>
                  </a:lnTo>
                  <a:lnTo>
                    <a:pt x="8889" y="41909"/>
                  </a:lnTo>
                  <a:lnTo>
                    <a:pt x="8127" y="43560"/>
                  </a:lnTo>
                  <a:lnTo>
                    <a:pt x="7492" y="45465"/>
                  </a:lnTo>
                  <a:lnTo>
                    <a:pt x="7231" y="47751"/>
                  </a:lnTo>
                  <a:lnTo>
                    <a:pt x="7111" y="51307"/>
                  </a:lnTo>
                  <a:lnTo>
                    <a:pt x="7238" y="52704"/>
                  </a:lnTo>
                  <a:lnTo>
                    <a:pt x="8206" y="56260"/>
                  </a:lnTo>
                  <a:lnTo>
                    <a:pt x="9651" y="60959"/>
                  </a:lnTo>
                  <a:lnTo>
                    <a:pt x="10921" y="64261"/>
                  </a:lnTo>
                  <a:lnTo>
                    <a:pt x="11683" y="65785"/>
                  </a:lnTo>
                  <a:lnTo>
                    <a:pt x="12318" y="67309"/>
                  </a:lnTo>
                  <a:lnTo>
                    <a:pt x="13715" y="70103"/>
                  </a:lnTo>
                  <a:lnTo>
                    <a:pt x="15112" y="72643"/>
                  </a:lnTo>
                  <a:lnTo>
                    <a:pt x="15620" y="73659"/>
                  </a:lnTo>
                  <a:lnTo>
                    <a:pt x="59054" y="62102"/>
                  </a:lnTo>
                  <a:lnTo>
                    <a:pt x="58129" y="58673"/>
                  </a:lnTo>
                  <a:lnTo>
                    <a:pt x="20954" y="58673"/>
                  </a:lnTo>
                  <a:lnTo>
                    <a:pt x="20574" y="57911"/>
                  </a:lnTo>
                  <a:lnTo>
                    <a:pt x="20319" y="57022"/>
                  </a:lnTo>
                  <a:lnTo>
                    <a:pt x="19938" y="56260"/>
                  </a:lnTo>
                  <a:lnTo>
                    <a:pt x="19684" y="55371"/>
                  </a:lnTo>
                  <a:lnTo>
                    <a:pt x="19176" y="53847"/>
                  </a:lnTo>
                  <a:lnTo>
                    <a:pt x="18541" y="51307"/>
                  </a:lnTo>
                  <a:lnTo>
                    <a:pt x="18923" y="49148"/>
                  </a:lnTo>
                  <a:lnTo>
                    <a:pt x="20319" y="47751"/>
                  </a:lnTo>
                  <a:lnTo>
                    <a:pt x="21716" y="46227"/>
                  </a:lnTo>
                  <a:lnTo>
                    <a:pt x="24511" y="44830"/>
                  </a:lnTo>
                  <a:lnTo>
                    <a:pt x="28575" y="43814"/>
                  </a:lnTo>
                  <a:lnTo>
                    <a:pt x="52450" y="37464"/>
                  </a:lnTo>
                  <a:lnTo>
                    <a:pt x="51670" y="34543"/>
                  </a:lnTo>
                  <a:lnTo>
                    <a:pt x="16001" y="34543"/>
                  </a:lnTo>
                  <a:lnTo>
                    <a:pt x="15239" y="33908"/>
                  </a:lnTo>
                  <a:lnTo>
                    <a:pt x="14477" y="33019"/>
                  </a:lnTo>
                  <a:lnTo>
                    <a:pt x="12700" y="29844"/>
                  </a:lnTo>
                  <a:lnTo>
                    <a:pt x="12573" y="29082"/>
                  </a:lnTo>
                  <a:lnTo>
                    <a:pt x="11937" y="26542"/>
                  </a:lnTo>
                  <a:lnTo>
                    <a:pt x="45846" y="12700"/>
                  </a:lnTo>
                  <a:lnTo>
                    <a:pt x="42417" y="0"/>
                  </a:lnTo>
                  <a:close/>
                </a:path>
                <a:path w="123825" h="319404">
                  <a:moveTo>
                    <a:pt x="55625" y="49402"/>
                  </a:moveTo>
                  <a:lnTo>
                    <a:pt x="20954" y="58673"/>
                  </a:lnTo>
                  <a:lnTo>
                    <a:pt x="58129" y="58673"/>
                  </a:lnTo>
                  <a:lnTo>
                    <a:pt x="55625" y="49402"/>
                  </a:lnTo>
                  <a:close/>
                </a:path>
                <a:path w="123825" h="319404">
                  <a:moveTo>
                    <a:pt x="49021" y="24637"/>
                  </a:moveTo>
                  <a:lnTo>
                    <a:pt x="24511" y="31241"/>
                  </a:lnTo>
                  <a:lnTo>
                    <a:pt x="22859" y="31750"/>
                  </a:lnTo>
                  <a:lnTo>
                    <a:pt x="21336" y="32130"/>
                  </a:lnTo>
                  <a:lnTo>
                    <a:pt x="19938" y="32638"/>
                  </a:lnTo>
                  <a:lnTo>
                    <a:pt x="18414" y="33146"/>
                  </a:lnTo>
                  <a:lnTo>
                    <a:pt x="17144" y="33781"/>
                  </a:lnTo>
                  <a:lnTo>
                    <a:pt x="16001" y="34543"/>
                  </a:lnTo>
                  <a:lnTo>
                    <a:pt x="51670" y="34543"/>
                  </a:lnTo>
                  <a:lnTo>
                    <a:pt x="49021" y="2463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579869" y="0"/>
            <a:ext cx="566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250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7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80510" y="10001250"/>
            <a:ext cx="221615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z="2000" spc="30" dirty="0">
                <a:solidFill>
                  <a:srgbClr val="FFFFFF"/>
                </a:solidFill>
                <a:latin typeface="Arial"/>
                <a:cs typeface="Arial"/>
              </a:rPr>
              <a:t>3</a:t>
            </a:fld>
            <a:endParaRPr sz="2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957821" y="10001250"/>
            <a:ext cx="16891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1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dt" sz="half" idx="6"/>
          </p:nvPr>
        </p:nvSpPr>
        <p:spPr>
          <a:xfrm>
            <a:off x="5342000" y="10014826"/>
            <a:ext cx="1103249" cy="321882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lang="ru-RU" spc="-50" dirty="0"/>
              <a:t>Г</a:t>
            </a:r>
            <a:r>
              <a:rPr spc="-50" dirty="0" smtClean="0"/>
              <a:t>Р</a:t>
            </a:r>
            <a:r>
              <a:rPr lang="ru-RU" spc="-50" dirty="0" smtClean="0"/>
              <a:t>ОХОТ</a:t>
            </a:r>
            <a:endParaRPr spc="-50" dirty="0"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25272" y="1633981"/>
            <a:ext cx="28092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0" spc="-55" dirty="0">
                <a:solidFill>
                  <a:srgbClr val="7F8484"/>
                </a:solidFill>
                <a:latin typeface="Arial"/>
                <a:cs typeface="Arial"/>
              </a:rPr>
              <a:t>ТЕХНИЧЕСКАЯ</a:t>
            </a:r>
            <a:r>
              <a:rPr sz="1400" b="0" spc="-25" dirty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400" b="0" spc="-10" dirty="0">
                <a:solidFill>
                  <a:srgbClr val="7F8484"/>
                </a:solidFill>
                <a:latin typeface="Arial"/>
                <a:cs typeface="Arial"/>
              </a:rPr>
              <a:t>СПЕЦИФИКАЦИЯ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5272" y="1942845"/>
            <a:ext cx="3055238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1)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lang="ru-RU" sz="900" b="1" spc="-30" dirty="0" smtClean="0">
                <a:latin typeface="Arial"/>
                <a:cs typeface="Arial"/>
              </a:rPr>
              <a:t>ПРИЁМНЫЙ </a:t>
            </a:r>
            <a:r>
              <a:rPr sz="900" b="1" spc="-15" dirty="0" smtClean="0">
                <a:latin typeface="Arial"/>
                <a:cs typeface="Arial"/>
              </a:rPr>
              <a:t>БУНКЕР</a:t>
            </a:r>
            <a:r>
              <a:rPr lang="ru-RU" sz="900" b="1" spc="-15" dirty="0" smtClean="0">
                <a:latin typeface="Arial"/>
                <a:cs typeface="Arial"/>
              </a:rPr>
              <a:t> ДЛЯ ВЫСОКИХ НАГРУЗОК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5271" y="2235200"/>
            <a:ext cx="1060761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latin typeface="Arial"/>
                <a:cs typeface="Arial"/>
              </a:rPr>
              <a:t>-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Объём бункера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47416" y="2143760"/>
            <a:ext cx="2809301" cy="1265346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711835">
              <a:spcBef>
                <a:spcPts val="150"/>
              </a:spcBef>
            </a:pPr>
            <a:r>
              <a:rPr sz="750" spc="10" dirty="0">
                <a:latin typeface="Arial"/>
                <a:cs typeface="Arial"/>
              </a:rPr>
              <a:t>8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м³;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-15" dirty="0">
                <a:latin typeface="Arial"/>
                <a:cs typeface="Arial"/>
              </a:rPr>
              <a:t>с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у</a:t>
            </a:r>
            <a:r>
              <a:rPr lang="ru-RU" sz="750" spc="20" dirty="0" err="1" smtClean="0">
                <a:latin typeface="Arial"/>
                <a:cs typeface="Arial"/>
              </a:rPr>
              <a:t>величением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5" dirty="0" err="1" smtClean="0">
                <a:latin typeface="Arial"/>
                <a:cs typeface="Arial"/>
              </a:rPr>
              <a:t>бункера</a:t>
            </a:r>
            <a:r>
              <a:rPr sz="750" dirty="0" smtClean="0">
                <a:latin typeface="Arial"/>
                <a:cs typeface="Arial"/>
              </a:rPr>
              <a:t> </a:t>
            </a:r>
            <a:endParaRPr lang="ru-RU" sz="750" dirty="0" smtClean="0">
              <a:latin typeface="Arial"/>
              <a:cs typeface="Arial"/>
            </a:endParaRPr>
          </a:p>
          <a:p>
            <a:pPr marL="12700" marR="711835">
              <a:spcBef>
                <a:spcPts val="150"/>
              </a:spcBef>
            </a:pPr>
            <a:r>
              <a:rPr sz="750" spc="10" dirty="0" err="1" smtClean="0">
                <a:latin typeface="Arial"/>
                <a:cs typeface="Arial"/>
              </a:rPr>
              <a:t>арт</a:t>
            </a:r>
            <a:r>
              <a:rPr lang="ru-RU" sz="750" spc="10" dirty="0" err="1" smtClean="0">
                <a:latin typeface="Arial"/>
                <a:cs typeface="Arial"/>
              </a:rPr>
              <a:t>икул</a:t>
            </a:r>
            <a:r>
              <a:rPr sz="750" spc="10" dirty="0" smtClean="0">
                <a:latin typeface="Arial"/>
                <a:cs typeface="Arial"/>
              </a:rPr>
              <a:t> 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613060: </a:t>
            </a:r>
            <a:r>
              <a:rPr sz="750" spc="10" dirty="0">
                <a:latin typeface="Arial"/>
                <a:cs typeface="Arial"/>
              </a:rPr>
              <a:t>10 </a:t>
            </a:r>
            <a:r>
              <a:rPr sz="750" spc="20" dirty="0">
                <a:latin typeface="Arial"/>
                <a:cs typeface="Arial"/>
              </a:rPr>
              <a:t>м³ </a:t>
            </a:r>
            <a:endParaRPr lang="ru-RU" sz="750" spc="20" dirty="0" smtClean="0">
              <a:latin typeface="Arial"/>
              <a:cs typeface="Arial"/>
            </a:endParaRPr>
          </a:p>
          <a:p>
            <a:pPr marL="12700" marR="711835">
              <a:lnSpc>
                <a:spcPct val="147400"/>
              </a:lnSpc>
              <a:spcBef>
                <a:spcPts val="150"/>
              </a:spcBef>
            </a:pPr>
            <a:r>
              <a:rPr sz="750" spc="25" dirty="0" err="1" smtClean="0">
                <a:latin typeface="Arial"/>
                <a:cs typeface="Arial"/>
              </a:rPr>
              <a:t>Износостойкая</a:t>
            </a:r>
            <a:r>
              <a:rPr sz="750" spc="25" dirty="0" smtClean="0">
                <a:latin typeface="Arial"/>
                <a:cs typeface="Arial"/>
              </a:rPr>
              <a:t> </a:t>
            </a:r>
            <a:r>
              <a:rPr sz="750" spc="30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сталь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НВ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450</a:t>
            </a:r>
            <a:endParaRPr sz="750" dirty="0">
              <a:latin typeface="Arial"/>
              <a:cs typeface="Arial"/>
            </a:endParaRPr>
          </a:p>
          <a:p>
            <a:pPr marL="12700" marR="45085">
              <a:lnSpc>
                <a:spcPct val="133300"/>
              </a:lnSpc>
            </a:pPr>
            <a:r>
              <a:rPr sz="750" spc="-20" dirty="0">
                <a:latin typeface="Arial"/>
                <a:cs typeface="Arial"/>
              </a:rPr>
              <a:t>s </a:t>
            </a:r>
            <a:r>
              <a:rPr sz="750" spc="-10" dirty="0">
                <a:latin typeface="Arial"/>
                <a:cs typeface="Arial"/>
              </a:rPr>
              <a:t>=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15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0" dirty="0" err="1">
                <a:latin typeface="Arial"/>
                <a:cs typeface="Arial"/>
              </a:rPr>
              <a:t>мм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 err="1" smtClean="0">
                <a:latin typeface="Arial"/>
                <a:cs typeface="Arial"/>
              </a:rPr>
              <a:t>для</a:t>
            </a:r>
            <a:r>
              <a:rPr lang="ru-RU" sz="750" dirty="0" smtClean="0">
                <a:latin typeface="Arial"/>
                <a:cs typeface="Arial"/>
              </a:rPr>
              <a:t> материала размером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до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1000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0" dirty="0" err="1">
                <a:latin typeface="Arial"/>
                <a:cs typeface="Arial"/>
              </a:rPr>
              <a:t>мм</a:t>
            </a:r>
            <a:r>
              <a:rPr sz="750" spc="-15" dirty="0">
                <a:latin typeface="Arial"/>
                <a:cs typeface="Arial"/>
              </a:rPr>
              <a:t> </a:t>
            </a:r>
            <a:endParaRPr lang="ru-RU" sz="750" spc="-15" dirty="0" smtClean="0">
              <a:latin typeface="Arial"/>
              <a:cs typeface="Arial"/>
            </a:endParaRPr>
          </a:p>
          <a:p>
            <a:pPr marL="12700" marR="45085">
              <a:lnSpc>
                <a:spcPct val="133300"/>
              </a:lnSpc>
            </a:pPr>
            <a:r>
              <a:rPr sz="750" spc="45" dirty="0" err="1" smtClean="0">
                <a:latin typeface="Arial"/>
                <a:cs typeface="Arial"/>
              </a:rPr>
              <a:t>минимум</a:t>
            </a:r>
            <a:r>
              <a:rPr sz="750" spc="45" dirty="0" smtClean="0">
                <a:latin typeface="Arial"/>
                <a:cs typeface="Arial"/>
              </a:rPr>
              <a:t> </a:t>
            </a:r>
            <a:r>
              <a:rPr sz="750" spc="-195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2620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10" dirty="0">
                <a:latin typeface="Arial"/>
                <a:cs typeface="Arial"/>
              </a:rPr>
              <a:t>3100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10" dirty="0">
                <a:latin typeface="Arial"/>
                <a:cs typeface="Arial"/>
              </a:rPr>
              <a:t>4400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750" spc="-10" dirty="0">
                <a:latin typeface="Arial"/>
                <a:cs typeface="Arial"/>
              </a:rPr>
              <a:t>Все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три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стенки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бункера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складываются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гидравлически.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5272" y="2501900"/>
            <a:ext cx="10344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ru-RU" sz="750" spc="-15" dirty="0" smtClean="0">
                <a:latin typeface="Arial"/>
                <a:cs typeface="Arial"/>
              </a:rPr>
              <a:t> Конструкция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5272" y="2725899"/>
            <a:ext cx="1271778" cy="682238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520"/>
              </a:spcBef>
              <a:tabLst>
                <a:tab pos="6096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- В</a:t>
            </a:r>
            <a:r>
              <a:rPr sz="750" spc="15" dirty="0" err="1" smtClean="0">
                <a:latin typeface="Arial"/>
                <a:cs typeface="Arial"/>
              </a:rPr>
              <a:t>ысота</a:t>
            </a:r>
            <a:r>
              <a:rPr sz="750" spc="-45" dirty="0" smtClean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подачи</a:t>
            </a:r>
            <a:endParaRPr sz="750" dirty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425"/>
              </a:spcBef>
              <a:tabLst>
                <a:tab pos="60960" algn="l"/>
              </a:tabLst>
            </a:pPr>
            <a:r>
              <a:rPr lang="ru-RU" sz="750" spc="40" dirty="0" smtClean="0">
                <a:latin typeface="Arial"/>
                <a:cs typeface="Arial"/>
              </a:rPr>
              <a:t>- Ш</a:t>
            </a:r>
            <a:r>
              <a:rPr sz="750" spc="40" dirty="0" err="1" smtClean="0">
                <a:latin typeface="Arial"/>
                <a:cs typeface="Arial"/>
              </a:rPr>
              <a:t>ирина</a:t>
            </a:r>
            <a:r>
              <a:rPr sz="750" spc="-40" dirty="0" smtClean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подачи</a:t>
            </a:r>
            <a:endParaRPr sz="750" dirty="0">
              <a:latin typeface="Arial"/>
              <a:cs typeface="Arial"/>
            </a:endParaRPr>
          </a:p>
          <a:p>
            <a:pPr marL="64135" indent="-52069">
              <a:lnSpc>
                <a:spcPct val="100000"/>
              </a:lnSpc>
              <a:spcBef>
                <a:spcPts val="370"/>
              </a:spcBef>
              <a:buChar char="-"/>
              <a:tabLst>
                <a:tab pos="64769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 Д</a:t>
            </a:r>
            <a:r>
              <a:rPr sz="750" spc="20" dirty="0" err="1" smtClean="0">
                <a:latin typeface="Arial"/>
                <a:cs typeface="Arial"/>
              </a:rPr>
              <a:t>лина</a:t>
            </a:r>
            <a:r>
              <a:rPr sz="750" spc="-35" dirty="0" smtClean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боковой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подачи</a:t>
            </a:r>
            <a:endParaRPr sz="750" dirty="0">
              <a:latin typeface="Arial"/>
              <a:cs typeface="Arial"/>
            </a:endParaRPr>
          </a:p>
          <a:p>
            <a:pPr marL="60325" indent="-48260">
              <a:lnSpc>
                <a:spcPct val="100000"/>
              </a:lnSpc>
              <a:spcBef>
                <a:spcPts val="409"/>
              </a:spcBef>
              <a:buChar char="-"/>
              <a:tabLst>
                <a:tab pos="60960" algn="l"/>
              </a:tabLst>
            </a:pPr>
            <a:r>
              <a:rPr lang="ru-RU" sz="750" spc="15" dirty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С</a:t>
            </a:r>
            <a:r>
              <a:rPr sz="750" spc="15" dirty="0" err="1" smtClean="0">
                <a:latin typeface="Arial"/>
                <a:cs typeface="Arial"/>
              </a:rPr>
              <a:t>тен</a:t>
            </a:r>
            <a:r>
              <a:rPr lang="ru-RU" sz="750" spc="15" dirty="0" err="1" smtClean="0">
                <a:latin typeface="Arial"/>
                <a:cs typeface="Arial"/>
              </a:rPr>
              <a:t>ки</a:t>
            </a:r>
            <a:r>
              <a:rPr lang="ru-RU" sz="750" spc="15" dirty="0" smtClean="0">
                <a:latin typeface="Arial"/>
                <a:cs typeface="Arial"/>
              </a:rPr>
              <a:t> </a:t>
            </a:r>
            <a:r>
              <a:rPr sz="750" spc="25" dirty="0" err="1" smtClean="0">
                <a:latin typeface="Arial"/>
                <a:cs typeface="Arial"/>
              </a:rPr>
              <a:t>бункера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5272" y="3486530"/>
            <a:ext cx="331127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 smtClean="0">
                <a:latin typeface="Arial"/>
                <a:cs typeface="Arial"/>
              </a:rPr>
              <a:t>2)</a:t>
            </a:r>
            <a:r>
              <a:rPr sz="900" b="1" spc="-20" dirty="0" smtClean="0">
                <a:latin typeface="Arial"/>
                <a:cs typeface="Arial"/>
              </a:rPr>
              <a:t> </a:t>
            </a:r>
            <a:r>
              <a:rPr sz="900" b="1" spc="30" dirty="0" smtClean="0">
                <a:latin typeface="Arial"/>
                <a:cs typeface="Arial"/>
              </a:rPr>
              <a:t>МОЩНЫЙ</a:t>
            </a:r>
            <a:r>
              <a:rPr sz="900" b="1" spc="-15" dirty="0" smtClean="0">
                <a:latin typeface="Arial"/>
                <a:cs typeface="Arial"/>
              </a:rPr>
              <a:t> </a:t>
            </a:r>
            <a:r>
              <a:rPr sz="900" b="1" dirty="0" smtClean="0">
                <a:latin typeface="Arial"/>
                <a:cs typeface="Arial"/>
              </a:rPr>
              <a:t>ПЛАСТИНЧАТЫЙ</a:t>
            </a:r>
            <a:r>
              <a:rPr sz="900" b="1" spc="-20" dirty="0" smtClean="0">
                <a:latin typeface="Arial"/>
                <a:cs typeface="Arial"/>
              </a:rPr>
              <a:t> </a:t>
            </a:r>
            <a:r>
              <a:rPr sz="900" b="1" spc="35" dirty="0" smtClean="0">
                <a:latin typeface="Arial"/>
                <a:cs typeface="Arial"/>
              </a:rPr>
              <a:t>П</a:t>
            </a:r>
            <a:r>
              <a:rPr lang="ru-RU" sz="900" b="1" spc="35" dirty="0" smtClean="0">
                <a:latin typeface="Arial"/>
                <a:cs typeface="Arial"/>
              </a:rPr>
              <a:t>ИТАТЕЛЬ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5272" y="3680163"/>
            <a:ext cx="1333819" cy="522579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375"/>
              </a:spcBef>
              <a:tabLst>
                <a:tab pos="6096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- М</a:t>
            </a:r>
            <a:r>
              <a:rPr sz="750" spc="15" dirty="0" err="1" smtClean="0">
                <a:latin typeface="Arial"/>
                <a:cs typeface="Arial"/>
              </a:rPr>
              <a:t>одель</a:t>
            </a:r>
            <a:endParaRPr sz="750" dirty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320"/>
              </a:spcBef>
              <a:tabLst>
                <a:tab pos="68580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- Р</a:t>
            </a:r>
            <a:r>
              <a:rPr sz="750" spc="20" dirty="0" err="1" smtClean="0">
                <a:latin typeface="Arial"/>
                <a:cs typeface="Arial"/>
              </a:rPr>
              <a:t>егулируемая</a:t>
            </a:r>
            <a:r>
              <a:rPr sz="750" spc="-35" dirty="0" smtClean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скорость</a:t>
            </a:r>
            <a:endParaRPr sz="750" dirty="0">
              <a:latin typeface="Arial"/>
              <a:cs typeface="Arial"/>
            </a:endParaRPr>
          </a:p>
          <a:p>
            <a:pPr marL="38100" indent="-26034">
              <a:lnSpc>
                <a:spcPct val="100000"/>
              </a:lnSpc>
              <a:spcBef>
                <a:spcPts val="700"/>
              </a:spcBef>
              <a:buChar char="-"/>
              <a:tabLst>
                <a:tab pos="38735" algn="l"/>
              </a:tabLst>
            </a:pPr>
            <a:r>
              <a:rPr lang="ru-RU" sz="750" spc="10" dirty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Расстояние между осями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5270" y="4202742"/>
            <a:ext cx="1060761" cy="307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 indent="-44450">
              <a:lnSpc>
                <a:spcPct val="100000"/>
              </a:lnSpc>
              <a:spcBef>
                <a:spcPts val="100"/>
              </a:spcBef>
              <a:buChar char="-"/>
              <a:tabLst>
                <a:tab pos="57150" algn="l"/>
              </a:tabLst>
            </a:pPr>
            <a:r>
              <a:rPr lang="ru-RU" sz="750" spc="40" dirty="0" smtClean="0">
                <a:latin typeface="Arial"/>
                <a:cs typeface="Arial"/>
              </a:rPr>
              <a:t> </a:t>
            </a:r>
            <a:r>
              <a:rPr sz="750" spc="40" dirty="0" err="1" smtClean="0">
                <a:latin typeface="Arial"/>
                <a:cs typeface="Arial"/>
              </a:rPr>
              <a:t>Ширина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плиты</a:t>
            </a:r>
            <a:endParaRPr sz="750" dirty="0">
              <a:latin typeface="Arial"/>
              <a:cs typeface="Arial"/>
            </a:endParaRPr>
          </a:p>
          <a:p>
            <a:pPr marL="53340" indent="-41275">
              <a:lnSpc>
                <a:spcPct val="100000"/>
              </a:lnSpc>
              <a:spcBef>
                <a:spcPts val="530"/>
              </a:spcBef>
              <a:buChar char="-"/>
              <a:tabLst>
                <a:tab pos="53975" algn="l"/>
              </a:tabLst>
            </a:pPr>
            <a:r>
              <a:rPr lang="ru-RU" sz="750" spc="25" dirty="0" smtClean="0">
                <a:latin typeface="Arial"/>
                <a:cs typeface="Arial"/>
              </a:rPr>
              <a:t> Привод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47417" y="3662044"/>
            <a:ext cx="2648265" cy="11784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750" spc="10" dirty="0">
                <a:latin typeface="Arial"/>
                <a:cs typeface="Arial"/>
              </a:rPr>
              <a:t>01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45" dirty="0">
                <a:latin typeface="Arial"/>
                <a:cs typeface="Arial"/>
              </a:rPr>
              <a:t>APR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300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K14</a:t>
            </a:r>
            <a:r>
              <a:rPr sz="750" spc="-5" dirty="0" smtClean="0">
                <a:latin typeface="Arial"/>
                <a:cs typeface="Arial"/>
              </a:rPr>
              <a:t>;</a:t>
            </a:r>
            <a:r>
              <a:rPr lang="en-US" sz="750" spc="-5" dirty="0" smtClean="0">
                <a:latin typeface="Arial"/>
                <a:cs typeface="Arial"/>
              </a:rPr>
              <a:t> </a:t>
            </a:r>
            <a:r>
              <a:rPr sz="750" spc="-5" dirty="0" smtClean="0">
                <a:latin typeface="Arial"/>
                <a:cs typeface="Arial"/>
              </a:rPr>
              <a:t>6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монтажных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реек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вместо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4</a:t>
            </a:r>
            <a:r>
              <a:rPr sz="750" spc="-15" dirty="0">
                <a:latin typeface="Arial"/>
                <a:cs typeface="Arial"/>
              </a:rPr>
              <a:t> </a:t>
            </a:r>
            <a:endParaRPr lang="en-US" sz="750" spc="-1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750" spc="10" dirty="0" smtClean="0">
                <a:latin typeface="Arial"/>
                <a:cs typeface="Arial"/>
              </a:rPr>
              <a:t>0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-10" dirty="0" smtClean="0">
                <a:latin typeface="Arial"/>
                <a:cs typeface="Arial"/>
              </a:rPr>
              <a:t>-</a:t>
            </a:r>
            <a:r>
              <a:rPr lang="en-US" sz="750" spc="-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8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м/мин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750" spc="10" dirty="0">
                <a:latin typeface="Arial"/>
                <a:cs typeface="Arial"/>
              </a:rPr>
              <a:t>3560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10" dirty="0">
                <a:latin typeface="Arial"/>
                <a:cs typeface="Arial"/>
              </a:rPr>
              <a:t>1300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 marR="292735">
              <a:lnSpc>
                <a:spcPct val="147400"/>
              </a:lnSpc>
              <a:spcBef>
                <a:spcPts val="30"/>
              </a:spcBef>
            </a:pPr>
            <a:r>
              <a:rPr lang="ru-RU" sz="750" spc="20" dirty="0">
                <a:latin typeface="Arial"/>
                <a:cs typeface="Arial"/>
              </a:rPr>
              <a:t>Э</a:t>
            </a:r>
            <a:r>
              <a:rPr sz="750" spc="20" dirty="0" err="1" smtClean="0">
                <a:latin typeface="Arial"/>
                <a:cs typeface="Arial"/>
              </a:rPr>
              <a:t>лектродвигатель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5,5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кВт/50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Гц;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11кВт/ </a:t>
            </a:r>
            <a:r>
              <a:rPr sz="750" spc="-16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100Гц; </a:t>
            </a:r>
            <a:endParaRPr lang="ru-RU" sz="750" spc="5" dirty="0" smtClean="0">
              <a:latin typeface="Arial"/>
              <a:cs typeface="Arial"/>
            </a:endParaRPr>
          </a:p>
          <a:p>
            <a:pPr marL="12700" marR="292735">
              <a:lnSpc>
                <a:spcPct val="147400"/>
              </a:lnSpc>
              <a:spcBef>
                <a:spcPts val="30"/>
              </a:spcBef>
            </a:pPr>
            <a:r>
              <a:rPr sz="750" spc="-15" dirty="0" smtClean="0">
                <a:latin typeface="Arial"/>
                <a:cs typeface="Arial"/>
              </a:rPr>
              <a:t>с </a:t>
            </a:r>
            <a:r>
              <a:rPr sz="750" spc="25" dirty="0">
                <a:latin typeface="Arial"/>
                <a:cs typeface="Arial"/>
              </a:rPr>
              <a:t>редуктором </a:t>
            </a:r>
            <a:r>
              <a:rPr sz="750" spc="10" dirty="0">
                <a:latin typeface="Arial"/>
                <a:cs typeface="Arial"/>
              </a:rPr>
              <a:t>8 </a:t>
            </a:r>
            <a:r>
              <a:rPr sz="750" spc="40" dirty="0">
                <a:latin typeface="Arial"/>
                <a:cs typeface="Arial"/>
              </a:rPr>
              <a:t>об/мин </a:t>
            </a:r>
            <a:r>
              <a:rPr sz="750" spc="60" dirty="0">
                <a:latin typeface="Arial"/>
                <a:cs typeface="Arial"/>
              </a:rPr>
              <a:t>/ </a:t>
            </a:r>
            <a:r>
              <a:rPr sz="750" spc="10" dirty="0">
                <a:latin typeface="Arial"/>
                <a:cs typeface="Arial"/>
              </a:rPr>
              <a:t>50 </a:t>
            </a:r>
            <a:r>
              <a:rPr sz="750" spc="10" dirty="0" err="1">
                <a:latin typeface="Arial"/>
                <a:cs typeface="Arial"/>
              </a:rPr>
              <a:t>Гц</a:t>
            </a:r>
            <a:r>
              <a:rPr sz="750" spc="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 </a:t>
            </a:r>
            <a:endParaRPr lang="ru-RU" sz="750" spc="15" dirty="0" smtClean="0">
              <a:latin typeface="Arial"/>
              <a:cs typeface="Arial"/>
            </a:endParaRPr>
          </a:p>
          <a:p>
            <a:pPr marL="12700" marR="292735">
              <a:lnSpc>
                <a:spcPct val="147400"/>
              </a:lnSpc>
              <a:spcBef>
                <a:spcPts val="30"/>
              </a:spcBef>
            </a:pPr>
            <a:r>
              <a:rPr sz="750" spc="10" dirty="0" smtClean="0">
                <a:latin typeface="Arial"/>
                <a:cs typeface="Arial"/>
              </a:rPr>
              <a:t>1000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50" dirty="0">
                <a:latin typeface="Arial"/>
                <a:cs typeface="Arial"/>
              </a:rPr>
              <a:t>т/ч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5272" y="4674234"/>
            <a:ext cx="118046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latin typeface="Arial"/>
                <a:cs typeface="Arial"/>
              </a:rPr>
              <a:t>-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Производительность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31368" y="5017134"/>
            <a:ext cx="1951482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3)</a:t>
            </a:r>
            <a:r>
              <a:rPr sz="900" b="1" spc="-45" dirty="0">
                <a:latin typeface="Arial"/>
                <a:cs typeface="Arial"/>
              </a:rPr>
              <a:t> </a:t>
            </a:r>
            <a:r>
              <a:rPr lang="ru-RU" sz="900" b="1" dirty="0" smtClean="0">
                <a:latin typeface="Arial"/>
                <a:cs typeface="Arial"/>
              </a:rPr>
              <a:t>ДВУХ</a:t>
            </a:r>
            <a:r>
              <a:rPr sz="900" b="1" dirty="0" smtClean="0">
                <a:latin typeface="Arial"/>
                <a:cs typeface="Arial"/>
              </a:rPr>
              <a:t>ДЕКОВЫЙ</a:t>
            </a:r>
            <a:r>
              <a:rPr sz="900" b="1" spc="-40" dirty="0" smtClean="0">
                <a:latin typeface="Arial"/>
                <a:cs typeface="Arial"/>
              </a:rPr>
              <a:t> </a:t>
            </a:r>
            <a:r>
              <a:rPr sz="900" b="1" dirty="0" smtClean="0">
                <a:latin typeface="Arial"/>
                <a:cs typeface="Arial"/>
              </a:rPr>
              <a:t>ГР</a:t>
            </a:r>
            <a:r>
              <a:rPr lang="ru-RU" sz="900" b="1" dirty="0" smtClean="0">
                <a:latin typeface="Arial"/>
                <a:cs typeface="Arial"/>
              </a:rPr>
              <a:t>ОХО</a:t>
            </a:r>
            <a:r>
              <a:rPr sz="900" b="1" dirty="0" smtClean="0">
                <a:latin typeface="Arial"/>
                <a:cs typeface="Arial"/>
              </a:rPr>
              <a:t>Т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5271" y="5210513"/>
            <a:ext cx="1034415" cy="31739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375"/>
              </a:spcBef>
              <a:tabLst>
                <a:tab pos="6096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- М</a:t>
            </a:r>
            <a:r>
              <a:rPr sz="750" spc="15" dirty="0" err="1" smtClean="0">
                <a:latin typeface="Arial"/>
                <a:cs typeface="Arial"/>
              </a:rPr>
              <a:t>одель</a:t>
            </a:r>
            <a:endParaRPr sz="750" dirty="0">
              <a:latin typeface="Arial"/>
              <a:cs typeface="Arial"/>
            </a:endParaRPr>
          </a:p>
          <a:p>
            <a:pPr marL="67945" indent="-55880">
              <a:lnSpc>
                <a:spcPct val="100000"/>
              </a:lnSpc>
              <a:spcBef>
                <a:spcPts val="320"/>
              </a:spcBef>
              <a:buChar char="-"/>
              <a:tabLst>
                <a:tab pos="6858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Применение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47417" y="5233034"/>
            <a:ext cx="2897633" cy="795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10" dirty="0">
                <a:latin typeface="Arial"/>
                <a:cs typeface="Arial"/>
              </a:rPr>
              <a:t>11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en-US" sz="750" spc="-15" dirty="0" smtClean="0">
                <a:latin typeface="Arial"/>
                <a:cs typeface="Arial"/>
              </a:rPr>
              <a:t>SCR </a:t>
            </a:r>
            <a:r>
              <a:rPr sz="750" spc="-5" dirty="0" smtClean="0">
                <a:latin typeface="Arial"/>
                <a:cs typeface="Arial"/>
              </a:rPr>
              <a:t>100-00</a:t>
            </a:r>
            <a:endParaRPr sz="750" dirty="0">
              <a:latin typeface="Arial"/>
              <a:cs typeface="Arial"/>
            </a:endParaRPr>
          </a:p>
          <a:p>
            <a:pPr marL="120650" marR="5080" indent="-108585">
              <a:lnSpc>
                <a:spcPts val="1200"/>
              </a:lnSpc>
              <a:spcBef>
                <a:spcPts val="60"/>
              </a:spcBef>
            </a:pPr>
            <a:r>
              <a:rPr sz="750" spc="-10" dirty="0">
                <a:latin typeface="Arial"/>
                <a:cs typeface="Arial"/>
              </a:rPr>
              <a:t>- </a:t>
            </a:r>
            <a:r>
              <a:rPr sz="750" dirty="0">
                <a:latin typeface="Arial"/>
                <a:cs typeface="Arial"/>
              </a:rPr>
              <a:t>Для </a:t>
            </a:r>
            <a:r>
              <a:rPr sz="750" spc="20" dirty="0">
                <a:latin typeface="Arial"/>
                <a:cs typeface="Arial"/>
              </a:rPr>
              <a:t>просеивания мелких фракций </a:t>
            </a:r>
            <a:r>
              <a:rPr sz="750" spc="-10" dirty="0">
                <a:latin typeface="Arial"/>
                <a:cs typeface="Arial"/>
              </a:rPr>
              <a:t>&gt; </a:t>
            </a:r>
            <a:r>
              <a:rPr sz="750" spc="5" dirty="0">
                <a:latin typeface="Arial"/>
                <a:cs typeface="Arial"/>
              </a:rPr>
              <a:t>100 </a:t>
            </a:r>
            <a:r>
              <a:rPr sz="750" spc="30" dirty="0" err="1">
                <a:latin typeface="Arial"/>
                <a:cs typeface="Arial"/>
              </a:rPr>
              <a:t>мм</a:t>
            </a:r>
            <a:r>
              <a:rPr sz="750" spc="30" dirty="0">
                <a:latin typeface="Arial"/>
                <a:cs typeface="Arial"/>
              </a:rPr>
              <a:t> </a:t>
            </a:r>
            <a:endParaRPr lang="ru-RU" sz="750" spc="30" dirty="0" smtClean="0">
              <a:latin typeface="Arial"/>
              <a:cs typeface="Arial"/>
            </a:endParaRPr>
          </a:p>
          <a:p>
            <a:pPr marL="120650" marR="5080" indent="-108585">
              <a:lnSpc>
                <a:spcPts val="1200"/>
              </a:lnSpc>
              <a:spcBef>
                <a:spcPts val="60"/>
              </a:spcBef>
            </a:pPr>
            <a:r>
              <a:rPr sz="750" spc="5" dirty="0" smtClean="0">
                <a:latin typeface="Arial"/>
                <a:cs typeface="Arial"/>
              </a:rPr>
              <a:t>(</a:t>
            </a:r>
            <a:r>
              <a:rPr sz="750" spc="5" dirty="0">
                <a:latin typeface="Arial"/>
                <a:cs typeface="Arial"/>
              </a:rPr>
              <a:t>макс. 180 </a:t>
            </a:r>
            <a:r>
              <a:rPr sz="750" spc="30" dirty="0">
                <a:latin typeface="Arial"/>
                <a:cs typeface="Arial"/>
              </a:rPr>
              <a:t>мм </a:t>
            </a:r>
            <a:r>
              <a:rPr sz="750" spc="35" dirty="0">
                <a:latin typeface="Arial"/>
                <a:cs typeface="Arial"/>
              </a:rPr>
              <a:t> </a:t>
            </a:r>
            <a:r>
              <a:rPr sz="750" spc="25" dirty="0" err="1">
                <a:latin typeface="Arial"/>
                <a:cs typeface="Arial"/>
              </a:rPr>
              <a:t>открытие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25" dirty="0" err="1" smtClean="0">
                <a:latin typeface="Arial"/>
                <a:cs typeface="Arial"/>
              </a:rPr>
              <a:t>колосниково</a:t>
            </a:r>
            <a:r>
              <a:rPr lang="ru-RU" sz="750" spc="25" dirty="0" smtClean="0">
                <a:latin typeface="Arial"/>
                <a:cs typeface="Arial"/>
              </a:rPr>
              <a:t>й решётки</a:t>
            </a:r>
            <a:r>
              <a:rPr sz="750" dirty="0" smtClean="0">
                <a:latin typeface="Arial"/>
                <a:cs typeface="Arial"/>
              </a:rPr>
              <a:t> </a:t>
            </a:r>
            <a:r>
              <a:rPr sz="750" spc="25" dirty="0" err="1">
                <a:latin typeface="Arial"/>
                <a:cs typeface="Arial"/>
              </a:rPr>
              <a:t>приводит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50" dirty="0" smtClean="0">
                <a:latin typeface="Arial"/>
                <a:cs typeface="Arial"/>
              </a:rPr>
              <a:t>к</a:t>
            </a:r>
            <a:endParaRPr lang="en-US" sz="750" dirty="0">
              <a:latin typeface="Arial"/>
              <a:cs typeface="Arial"/>
            </a:endParaRPr>
          </a:p>
          <a:p>
            <a:pPr marL="120650" marR="5080" indent="-108585">
              <a:lnSpc>
                <a:spcPts val="1200"/>
              </a:lnSpc>
              <a:spcBef>
                <a:spcPts val="60"/>
              </a:spcBef>
            </a:pPr>
            <a:r>
              <a:rPr sz="750" spc="30" dirty="0" err="1" smtClean="0">
                <a:latin typeface="Arial"/>
                <a:cs typeface="Arial"/>
              </a:rPr>
              <a:t>получению</a:t>
            </a:r>
            <a:r>
              <a:rPr sz="750" spc="30" dirty="0" smtClean="0">
                <a:latin typeface="Arial"/>
                <a:cs typeface="Arial"/>
              </a:rPr>
              <a:t> </a:t>
            </a:r>
            <a:r>
              <a:rPr sz="750" spc="-140" dirty="0" smtClean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конечного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продукта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примерно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300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мм)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на</a:t>
            </a:r>
            <a:endParaRPr lang="en-US" sz="750" spc="-5" dirty="0">
              <a:latin typeface="Arial"/>
              <a:cs typeface="Arial"/>
            </a:endParaRPr>
          </a:p>
          <a:p>
            <a:pPr marL="120650" marR="5080" indent="-108585">
              <a:lnSpc>
                <a:spcPts val="1200"/>
              </a:lnSpc>
              <a:spcBef>
                <a:spcPts val="60"/>
              </a:spcBef>
            </a:pPr>
            <a:r>
              <a:rPr sz="750" spc="20" dirty="0" err="1" smtClean="0">
                <a:latin typeface="Arial"/>
                <a:cs typeface="Arial"/>
              </a:rPr>
              <a:t>верхней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деке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50973" y="6028122"/>
            <a:ext cx="2779393" cy="18843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80" marR="113030" indent="-68580">
              <a:lnSpc>
                <a:spcPct val="133300"/>
              </a:lnSpc>
              <a:spcBef>
                <a:spcPts val="100"/>
              </a:spcBef>
              <a:buChar char="-"/>
              <a:tabLst>
                <a:tab pos="68580" algn="l"/>
              </a:tabLst>
            </a:pPr>
            <a:r>
              <a:rPr sz="750" spc="20" dirty="0">
                <a:latin typeface="Arial"/>
                <a:cs typeface="Arial"/>
              </a:rPr>
              <a:t>Больше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места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между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деками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60" dirty="0">
                <a:latin typeface="Arial"/>
                <a:cs typeface="Arial"/>
              </a:rPr>
              <a:t>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средней </a:t>
            </a:r>
            <a:r>
              <a:rPr sz="750" spc="-195" dirty="0">
                <a:latin typeface="Arial"/>
                <a:cs typeface="Arial"/>
              </a:rPr>
              <a:t> </a:t>
            </a:r>
            <a:r>
              <a:rPr sz="750" spc="25" dirty="0" err="1">
                <a:latin typeface="Arial"/>
                <a:cs typeface="Arial"/>
              </a:rPr>
              <a:t>фракцией</a:t>
            </a:r>
            <a:r>
              <a:rPr sz="750" spc="-20" dirty="0">
                <a:latin typeface="Arial"/>
                <a:cs typeface="Arial"/>
              </a:rPr>
              <a:t> </a:t>
            </a:r>
            <a:endParaRPr lang="ru-RU" sz="750" spc="-20" dirty="0" smtClean="0">
              <a:latin typeface="Arial"/>
              <a:cs typeface="Arial"/>
            </a:endParaRPr>
          </a:p>
          <a:p>
            <a:pPr marR="113030">
              <a:lnSpc>
                <a:spcPct val="133300"/>
              </a:lnSpc>
              <a:spcBef>
                <a:spcPts val="100"/>
              </a:spcBef>
              <a:tabLst>
                <a:tab pos="68580" algn="l"/>
              </a:tabLst>
            </a:pPr>
            <a:r>
              <a:rPr sz="750" dirty="0" smtClean="0">
                <a:latin typeface="Arial"/>
                <a:cs typeface="Arial"/>
              </a:rPr>
              <a:t>(</a:t>
            </a:r>
            <a:r>
              <a:rPr sz="750" dirty="0">
                <a:latin typeface="Arial"/>
                <a:cs typeface="Arial"/>
              </a:rPr>
              <a:t>450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вместо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390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мм)</a:t>
            </a:r>
            <a:endParaRPr sz="750" dirty="0">
              <a:latin typeface="Arial"/>
              <a:cs typeface="Arial"/>
            </a:endParaRPr>
          </a:p>
          <a:p>
            <a:pPr marL="67945" indent="-55880">
              <a:lnSpc>
                <a:spcPct val="100000"/>
              </a:lnSpc>
              <a:spcBef>
                <a:spcPts val="300"/>
              </a:spcBef>
              <a:buChar char="-"/>
              <a:tabLst>
                <a:tab pos="68580" algn="l"/>
              </a:tabLst>
            </a:pPr>
            <a:r>
              <a:rPr sz="750" spc="15" dirty="0">
                <a:latin typeface="Arial"/>
                <a:cs typeface="Arial"/>
              </a:rPr>
              <a:t>Зазор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под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валом: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240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(стандарт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180)</a:t>
            </a:r>
          </a:p>
          <a:p>
            <a:pPr marL="12700" marR="1136015">
              <a:lnSpc>
                <a:spcPts val="1200"/>
              </a:lnSpc>
              <a:spcBef>
                <a:spcPts val="90"/>
              </a:spcBef>
            </a:pPr>
            <a:r>
              <a:rPr sz="750" spc="10" dirty="0">
                <a:latin typeface="Arial"/>
                <a:cs typeface="Arial"/>
              </a:rPr>
              <a:t>4500 </a:t>
            </a:r>
            <a:r>
              <a:rPr sz="750" spc="35" dirty="0">
                <a:latin typeface="Arial"/>
                <a:cs typeface="Arial"/>
              </a:rPr>
              <a:t>мм </a:t>
            </a:r>
            <a:r>
              <a:rPr sz="750" spc="15" dirty="0">
                <a:latin typeface="Arial"/>
                <a:cs typeface="Arial"/>
              </a:rPr>
              <a:t>x </a:t>
            </a:r>
            <a:r>
              <a:rPr sz="750" spc="10" dirty="0">
                <a:latin typeface="Arial"/>
                <a:cs typeface="Arial"/>
              </a:rPr>
              <a:t>1800 </a:t>
            </a:r>
            <a:r>
              <a:rPr sz="750" spc="35" dirty="0" err="1">
                <a:latin typeface="Arial"/>
                <a:cs typeface="Arial"/>
              </a:rPr>
              <a:t>мм</a:t>
            </a:r>
            <a:r>
              <a:rPr sz="750" spc="3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 </a:t>
            </a:r>
            <a:endParaRPr lang="en-US" sz="750" spc="40" dirty="0" smtClean="0">
              <a:latin typeface="Arial"/>
              <a:cs typeface="Arial"/>
            </a:endParaRPr>
          </a:p>
          <a:p>
            <a:pPr marL="12700" marR="1136015">
              <a:lnSpc>
                <a:spcPts val="1200"/>
              </a:lnSpc>
              <a:spcBef>
                <a:spcPts val="90"/>
              </a:spcBef>
            </a:pPr>
            <a:r>
              <a:rPr lang="ru-RU" sz="750" spc="40" dirty="0" smtClean="0">
                <a:latin typeface="Arial"/>
                <a:cs typeface="Arial"/>
              </a:rPr>
              <a:t>В</a:t>
            </a:r>
            <a:r>
              <a:rPr sz="750" spc="20" dirty="0" err="1" smtClean="0">
                <a:latin typeface="Arial"/>
                <a:cs typeface="Arial"/>
              </a:rPr>
              <a:t>ерхняя</a:t>
            </a:r>
            <a:r>
              <a:rPr lang="ru-RU" sz="750" spc="20" dirty="0" smtClean="0">
                <a:latin typeface="Arial"/>
                <a:cs typeface="Arial"/>
              </a:rPr>
              <a:t> дека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8,1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м² </a:t>
            </a:r>
            <a:r>
              <a:rPr sz="750" spc="-165" dirty="0">
                <a:latin typeface="Arial"/>
                <a:cs typeface="Arial"/>
              </a:rPr>
              <a:t> </a:t>
            </a:r>
            <a:endParaRPr lang="ru-RU" sz="750" spc="-165" dirty="0" smtClean="0">
              <a:latin typeface="Arial"/>
              <a:cs typeface="Arial"/>
            </a:endParaRPr>
          </a:p>
          <a:p>
            <a:pPr marL="12700" marR="1136015">
              <a:lnSpc>
                <a:spcPts val="1200"/>
              </a:lnSpc>
              <a:spcBef>
                <a:spcPts val="90"/>
              </a:spcBef>
            </a:pPr>
            <a:r>
              <a:rPr sz="750" spc="25" dirty="0" err="1" smtClean="0">
                <a:latin typeface="Arial"/>
                <a:cs typeface="Arial"/>
              </a:rPr>
              <a:t>Нижняя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lang="ru-RU" sz="750" spc="-20" dirty="0" smtClean="0">
                <a:latin typeface="Arial"/>
                <a:cs typeface="Arial"/>
              </a:rPr>
              <a:t> дека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8,1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м²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750" spc="10" dirty="0">
                <a:latin typeface="Arial"/>
                <a:cs typeface="Arial"/>
              </a:rPr>
              <a:t>3</a:t>
            </a:r>
            <a:r>
              <a:rPr sz="750" spc="-40" dirty="0">
                <a:latin typeface="Arial"/>
                <a:cs typeface="Arial"/>
              </a:rPr>
              <a:t> </a:t>
            </a:r>
            <a:r>
              <a:rPr sz="750" spc="40" dirty="0" err="1" smtClean="0">
                <a:latin typeface="Arial"/>
                <a:cs typeface="Arial"/>
              </a:rPr>
              <a:t>штуки</a:t>
            </a:r>
            <a:r>
              <a:rPr lang="ru-RU" sz="750" spc="40" dirty="0" smtClean="0">
                <a:latin typeface="Arial"/>
                <a:cs typeface="Arial"/>
              </a:rPr>
              <a:t>,</a:t>
            </a:r>
            <a:r>
              <a:rPr sz="750" spc="-35" dirty="0" smtClean="0">
                <a:latin typeface="Arial"/>
                <a:cs typeface="Arial"/>
              </a:rPr>
              <a:t> </a:t>
            </a:r>
            <a:r>
              <a:rPr sz="750" spc="40" dirty="0" err="1" smtClean="0">
                <a:latin typeface="Arial"/>
                <a:cs typeface="Arial"/>
              </a:rPr>
              <a:t>попер</a:t>
            </a:r>
            <a:r>
              <a:rPr lang="ru-RU" sz="750" spc="40" dirty="0" err="1" smtClean="0">
                <a:latin typeface="Arial"/>
                <a:cs typeface="Arial"/>
              </a:rPr>
              <a:t>ечные</a:t>
            </a:r>
            <a:endParaRPr sz="750" dirty="0" smtClean="0">
              <a:latin typeface="Arial"/>
              <a:cs typeface="Arial"/>
            </a:endParaRPr>
          </a:p>
          <a:p>
            <a:pPr marL="12700">
              <a:lnSpc>
                <a:spcPct val="150000"/>
              </a:lnSpc>
              <a:spcBef>
                <a:spcPts val="500"/>
              </a:spcBef>
            </a:pPr>
            <a:r>
              <a:rPr sz="750" spc="5" dirty="0" smtClean="0">
                <a:latin typeface="Arial"/>
                <a:cs typeface="Arial"/>
              </a:rPr>
              <a:t>2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25" dirty="0" err="1" smtClean="0">
                <a:latin typeface="Arial"/>
                <a:cs typeface="Arial"/>
              </a:rPr>
              <a:t>штуки</a:t>
            </a:r>
            <a:r>
              <a:rPr sz="750" spc="25" dirty="0" smtClean="0">
                <a:latin typeface="Arial"/>
                <a:cs typeface="Arial"/>
              </a:rPr>
              <a:t>,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вытянутые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вдоль</a:t>
            </a:r>
            <a:endParaRPr sz="750" dirty="0" smtClean="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  <a:spcBef>
                <a:spcPts val="30"/>
              </a:spcBef>
            </a:pPr>
            <a:r>
              <a:rPr lang="ru-RU" sz="750" spc="20" dirty="0" smtClean="0">
                <a:latin typeface="Arial"/>
                <a:cs typeface="Arial"/>
              </a:rPr>
              <a:t>Э</a:t>
            </a:r>
            <a:r>
              <a:rPr sz="750" spc="20" dirty="0" err="1" smtClean="0">
                <a:latin typeface="Arial"/>
                <a:cs typeface="Arial"/>
              </a:rPr>
              <a:t>лектродвигатель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22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кВт;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диски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265/355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мм; </a:t>
            </a:r>
            <a:r>
              <a:rPr sz="750" spc="-180" dirty="0">
                <a:latin typeface="Arial"/>
                <a:cs typeface="Arial"/>
              </a:rPr>
              <a:t> </a:t>
            </a:r>
            <a:endParaRPr lang="ru-RU" sz="750" spc="-180" dirty="0" smtClean="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  <a:spcBef>
                <a:spcPts val="30"/>
              </a:spcBef>
            </a:pPr>
            <a:r>
              <a:rPr sz="750" spc="35" dirty="0" err="1" smtClean="0">
                <a:latin typeface="Arial"/>
                <a:cs typeface="Arial"/>
              </a:rPr>
              <a:t>Клиновой</a:t>
            </a:r>
            <a:r>
              <a:rPr sz="750" spc="35" dirty="0" smtClean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ремень на </a:t>
            </a:r>
            <a:r>
              <a:rPr sz="750" spc="10" dirty="0">
                <a:latin typeface="Arial"/>
                <a:cs typeface="Arial"/>
              </a:rPr>
              <a:t>1080 </a:t>
            </a:r>
            <a:r>
              <a:rPr sz="750" spc="45" dirty="0">
                <a:latin typeface="Arial"/>
                <a:cs typeface="Arial"/>
              </a:rPr>
              <a:t>об/мин </a:t>
            </a:r>
            <a:r>
              <a:rPr sz="750" spc="15" dirty="0">
                <a:latin typeface="Arial"/>
                <a:cs typeface="Arial"/>
              </a:rPr>
              <a:t>(</a:t>
            </a:r>
            <a:r>
              <a:rPr sz="750" spc="35" dirty="0" err="1">
                <a:latin typeface="Arial"/>
                <a:cs typeface="Arial"/>
              </a:rPr>
              <a:t>друг</a:t>
            </a:r>
            <a:r>
              <a:rPr lang="ru-RU" sz="750" spc="35" dirty="0" err="1">
                <a:latin typeface="Arial"/>
                <a:cs typeface="Arial"/>
              </a:rPr>
              <a:t>ие</a:t>
            </a:r>
            <a:r>
              <a:rPr lang="ru-RU" sz="750" spc="35" dirty="0">
                <a:latin typeface="Arial"/>
                <a:cs typeface="Arial"/>
              </a:rPr>
              <a:t> с</a:t>
            </a:r>
            <a:r>
              <a:rPr sz="750" spc="35" dirty="0" err="1">
                <a:latin typeface="Arial"/>
                <a:cs typeface="Arial"/>
              </a:rPr>
              <a:t>корости</a:t>
            </a:r>
            <a:r>
              <a:rPr sz="750" spc="35" dirty="0">
                <a:latin typeface="Arial"/>
                <a:cs typeface="Arial"/>
              </a:rPr>
              <a:t> </a:t>
            </a:r>
            <a:r>
              <a:rPr lang="ru-RU" sz="750" spc="35" dirty="0" err="1" smtClean="0">
                <a:latin typeface="Arial"/>
                <a:cs typeface="Arial"/>
              </a:rPr>
              <a:t>вращени</a:t>
            </a:r>
            <a:r>
              <a:rPr lang="en-US" sz="750" spc="35" dirty="0" smtClean="0">
                <a:latin typeface="Arial"/>
                <a:cs typeface="Arial"/>
              </a:rPr>
              <a:t>z</a:t>
            </a:r>
            <a:r>
              <a:rPr lang="ru-RU" sz="750" spc="35" dirty="0" smtClean="0">
                <a:latin typeface="Arial"/>
                <a:cs typeface="Arial"/>
              </a:rPr>
              <a:t> </a:t>
            </a:r>
            <a:r>
              <a:rPr lang="ru-RU" sz="750" spc="35" dirty="0">
                <a:latin typeface="Arial"/>
                <a:cs typeface="Arial"/>
              </a:rPr>
              <a:t>благодаря </a:t>
            </a:r>
            <a:r>
              <a:rPr sz="750" spc="35" dirty="0" err="1" smtClean="0">
                <a:latin typeface="Arial"/>
                <a:cs typeface="Arial"/>
              </a:rPr>
              <a:t>замен</a:t>
            </a:r>
            <a:r>
              <a:rPr lang="ru-RU" sz="750" spc="35" dirty="0" smtClean="0">
                <a:latin typeface="Arial"/>
                <a:cs typeface="Arial"/>
              </a:rPr>
              <a:t>е </a:t>
            </a:r>
            <a:r>
              <a:rPr sz="750" spc="35" dirty="0" err="1" smtClean="0">
                <a:latin typeface="Arial"/>
                <a:cs typeface="Arial"/>
              </a:rPr>
              <a:t>шкивов</a:t>
            </a:r>
            <a:r>
              <a:rPr sz="750" spc="35" dirty="0">
                <a:latin typeface="Arial"/>
                <a:cs typeface="Arial"/>
              </a:rPr>
              <a:t>)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525270" y="6547738"/>
            <a:ext cx="1329945" cy="3103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 indent="-44450">
              <a:lnSpc>
                <a:spcPct val="90000"/>
              </a:lnSpc>
              <a:spcBef>
                <a:spcPts val="100"/>
              </a:spcBef>
              <a:buChar char="-"/>
              <a:tabLst>
                <a:tab pos="57150" algn="l"/>
              </a:tabLst>
            </a:pPr>
            <a:r>
              <a:rPr lang="en-US" sz="750" spc="20" dirty="0" smtClean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Длина</a:t>
            </a:r>
            <a:r>
              <a:rPr sz="750" spc="-40" dirty="0" smtClean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х</a:t>
            </a:r>
            <a:r>
              <a:rPr sz="750" spc="-40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ширина</a:t>
            </a:r>
            <a:endParaRPr sz="750" dirty="0">
              <a:latin typeface="Arial"/>
              <a:cs typeface="Arial"/>
            </a:endParaRPr>
          </a:p>
          <a:p>
            <a:pPr marL="41910" indent="-29845">
              <a:lnSpc>
                <a:spcPct val="90000"/>
              </a:lnSpc>
              <a:spcBef>
                <a:spcPts val="680"/>
              </a:spcBef>
              <a:buChar char="-"/>
              <a:tabLst>
                <a:tab pos="42545" algn="l"/>
              </a:tabLst>
            </a:pPr>
            <a:r>
              <a:rPr lang="en-US" sz="750" spc="15" dirty="0" smtClean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П</a:t>
            </a:r>
            <a:r>
              <a:rPr sz="750" spc="15" dirty="0" err="1" smtClean="0">
                <a:latin typeface="Arial"/>
                <a:cs typeface="Arial"/>
              </a:rPr>
              <a:t>лощадь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lang="ru-RU" sz="750" spc="20" dirty="0" err="1" smtClean="0">
                <a:latin typeface="Arial"/>
                <a:cs typeface="Arial"/>
              </a:rPr>
              <a:t>грохочения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5270" y="7034399"/>
            <a:ext cx="1329945" cy="5001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30" indent="-37465">
              <a:lnSpc>
                <a:spcPct val="100000"/>
              </a:lnSpc>
              <a:spcBef>
                <a:spcPts val="100"/>
              </a:spcBef>
              <a:buChar char="-"/>
              <a:tabLst>
                <a:tab pos="50165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 Сита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20" dirty="0" err="1">
                <a:latin typeface="Arial"/>
                <a:cs typeface="Arial"/>
              </a:rPr>
              <a:t>верхней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деки</a:t>
            </a:r>
            <a:endParaRPr sz="750" dirty="0">
              <a:latin typeface="Arial"/>
              <a:cs typeface="Arial"/>
            </a:endParaRPr>
          </a:p>
          <a:p>
            <a:pPr marL="53340" indent="-41275">
              <a:lnSpc>
                <a:spcPct val="100000"/>
              </a:lnSpc>
              <a:spcBef>
                <a:spcPts val="550"/>
              </a:spcBef>
              <a:buChar char="-"/>
              <a:tabLst>
                <a:tab pos="53975" algn="l"/>
              </a:tabLst>
            </a:pPr>
            <a:r>
              <a:rPr lang="ru-RU" sz="750" spc="25" dirty="0" smtClean="0">
                <a:latin typeface="Arial"/>
                <a:cs typeface="Arial"/>
              </a:rPr>
              <a:t> Сита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35" dirty="0" err="1">
                <a:latin typeface="Arial"/>
                <a:cs typeface="Arial"/>
              </a:rPr>
              <a:t>нижней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деки</a:t>
            </a:r>
            <a:endParaRPr sz="750" dirty="0">
              <a:latin typeface="Arial"/>
              <a:cs typeface="Arial"/>
            </a:endParaRPr>
          </a:p>
          <a:p>
            <a:pPr marL="53340" indent="-41275">
              <a:lnSpc>
                <a:spcPct val="100000"/>
              </a:lnSpc>
              <a:spcBef>
                <a:spcPts val="540"/>
              </a:spcBef>
              <a:buChar char="-"/>
              <a:tabLst>
                <a:tab pos="53975" algn="l"/>
              </a:tabLst>
            </a:pPr>
            <a:r>
              <a:rPr lang="ru-RU" sz="750" spc="25" dirty="0" smtClean="0">
                <a:latin typeface="Arial"/>
                <a:cs typeface="Arial"/>
              </a:rPr>
              <a:t> Привод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5270" y="7937500"/>
            <a:ext cx="30243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" dirty="0">
                <a:latin typeface="Arial"/>
                <a:cs typeface="Arial"/>
              </a:rPr>
              <a:t>4</a:t>
            </a:r>
            <a:r>
              <a:rPr sz="900" b="1" spc="5" dirty="0">
                <a:latin typeface="Arial"/>
                <a:cs typeface="Arial"/>
              </a:rPr>
              <a:t>)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-10" dirty="0" smtClean="0">
                <a:latin typeface="Arial"/>
                <a:cs typeface="Arial"/>
              </a:rPr>
              <a:t>КОНВЕЙЕР</a:t>
            </a:r>
            <a:r>
              <a:rPr sz="900" b="1" spc="-30" dirty="0" smtClean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ПОД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20" dirty="0" smtClean="0">
                <a:latin typeface="Arial"/>
                <a:cs typeface="Arial"/>
              </a:rPr>
              <a:t>ГР</a:t>
            </a:r>
            <a:r>
              <a:rPr lang="ru-RU" sz="900" b="1" spc="20" dirty="0" smtClean="0">
                <a:latin typeface="Arial"/>
                <a:cs typeface="Arial"/>
              </a:rPr>
              <a:t>ОХОТОМ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5270" y="8253516"/>
            <a:ext cx="966980" cy="896399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60325" indent="-48260">
              <a:lnSpc>
                <a:spcPct val="100000"/>
              </a:lnSpc>
              <a:spcBef>
                <a:spcPts val="440"/>
              </a:spcBef>
              <a:buChar char="-"/>
              <a:tabLst>
                <a:tab pos="6096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 М</a:t>
            </a:r>
            <a:r>
              <a:rPr sz="750" spc="15" dirty="0" err="1" smtClean="0">
                <a:latin typeface="Arial"/>
                <a:cs typeface="Arial"/>
              </a:rPr>
              <a:t>одель</a:t>
            </a:r>
            <a:endParaRPr sz="750" dirty="0">
              <a:latin typeface="Arial"/>
              <a:cs typeface="Arial"/>
            </a:endParaRPr>
          </a:p>
          <a:p>
            <a:pPr marL="64135" indent="-52069">
              <a:lnSpc>
                <a:spcPct val="100000"/>
              </a:lnSpc>
              <a:spcBef>
                <a:spcPts val="370"/>
              </a:spcBef>
              <a:buChar char="-"/>
              <a:tabLst>
                <a:tab pos="64769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 Д</a:t>
            </a:r>
            <a:r>
              <a:rPr sz="750" spc="20" dirty="0" err="1" smtClean="0">
                <a:latin typeface="Arial"/>
                <a:cs typeface="Arial"/>
              </a:rPr>
              <a:t>лина</a:t>
            </a:r>
            <a:endParaRPr sz="750" dirty="0">
              <a:latin typeface="Arial"/>
              <a:cs typeface="Arial"/>
            </a:endParaRPr>
          </a:p>
          <a:p>
            <a:pPr marL="49530" indent="-37465">
              <a:lnSpc>
                <a:spcPct val="100000"/>
              </a:lnSpc>
              <a:spcBef>
                <a:spcPts val="560"/>
              </a:spcBef>
              <a:buChar char="-"/>
              <a:tabLst>
                <a:tab pos="50165" algn="l"/>
              </a:tabLst>
            </a:pPr>
            <a:r>
              <a:rPr lang="ru-RU" sz="750" spc="40" dirty="0" smtClean="0">
                <a:latin typeface="Arial"/>
                <a:cs typeface="Arial"/>
              </a:rPr>
              <a:t> </a:t>
            </a:r>
            <a:r>
              <a:rPr sz="750" spc="40" dirty="0" err="1" smtClean="0">
                <a:latin typeface="Arial"/>
                <a:cs typeface="Arial"/>
              </a:rPr>
              <a:t>Шир</a:t>
            </a:r>
            <a:r>
              <a:rPr lang="ru-RU" sz="750" spc="40" dirty="0" err="1" smtClean="0">
                <a:latin typeface="Arial"/>
                <a:cs typeface="Arial"/>
              </a:rPr>
              <a:t>ина</a:t>
            </a:r>
            <a:endParaRPr lang="ru-RU" sz="750" dirty="0">
              <a:latin typeface="Arial"/>
              <a:cs typeface="Arial"/>
            </a:endParaRPr>
          </a:p>
          <a:p>
            <a:pPr marL="49530" indent="-37465">
              <a:lnSpc>
                <a:spcPct val="100000"/>
              </a:lnSpc>
              <a:spcBef>
                <a:spcPts val="560"/>
              </a:spcBef>
              <a:buChar char="-"/>
              <a:tabLst>
                <a:tab pos="50165" algn="l"/>
              </a:tabLst>
            </a:pPr>
            <a:r>
              <a:rPr lang="ru-RU" sz="750" spc="25" dirty="0">
                <a:latin typeface="Arial"/>
                <a:cs typeface="Arial"/>
              </a:rPr>
              <a:t> </a:t>
            </a:r>
            <a:r>
              <a:rPr lang="ru-RU" sz="750" spc="25" dirty="0" smtClean="0">
                <a:latin typeface="Arial"/>
                <a:cs typeface="Arial"/>
              </a:rPr>
              <a:t>Привод</a:t>
            </a:r>
            <a:endParaRPr sz="750" dirty="0">
              <a:latin typeface="Arial"/>
              <a:cs typeface="Arial"/>
            </a:endParaRPr>
          </a:p>
          <a:p>
            <a:pPr marL="12065">
              <a:lnSpc>
                <a:spcPct val="150000"/>
              </a:lnSpc>
              <a:tabLst>
                <a:tab pos="46355" algn="l"/>
              </a:tabLst>
            </a:pPr>
            <a:r>
              <a:rPr lang="ru-RU" sz="750" dirty="0" smtClean="0">
                <a:latin typeface="Arial"/>
                <a:cs typeface="Arial"/>
              </a:rPr>
              <a:t>- К</a:t>
            </a:r>
            <a:r>
              <a:rPr sz="750" spc="10" dirty="0" err="1" smtClean="0">
                <a:latin typeface="Arial"/>
                <a:cs typeface="Arial"/>
              </a:rPr>
              <a:t>ачество</a:t>
            </a:r>
            <a:r>
              <a:rPr lang="ru-RU" sz="750" spc="10" dirty="0" smtClean="0">
                <a:latin typeface="Arial"/>
                <a:cs typeface="Arial"/>
              </a:rPr>
              <a:t> ленты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47416" y="8229727"/>
            <a:ext cx="1754634" cy="88146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10000"/>
              </a:lnSpc>
              <a:spcBef>
                <a:spcPts val="400"/>
              </a:spcBef>
            </a:pPr>
            <a:r>
              <a:rPr sz="750" spc="10" dirty="0">
                <a:latin typeface="Arial"/>
                <a:cs typeface="Arial"/>
              </a:rPr>
              <a:t>01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en-US" sz="750" spc="-15" dirty="0" smtClean="0">
                <a:latin typeface="Arial"/>
                <a:cs typeface="Arial"/>
              </a:rPr>
              <a:t>USC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400-00-</a:t>
            </a:r>
            <a:r>
              <a:rPr sz="750" spc="10" dirty="0">
                <a:latin typeface="Arial"/>
                <a:cs typeface="Arial"/>
              </a:rPr>
              <a:t>Н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10000"/>
              </a:lnSpc>
              <a:spcBef>
                <a:spcPts val="300"/>
              </a:spcBef>
            </a:pPr>
            <a:r>
              <a:rPr sz="750" spc="10" dirty="0">
                <a:latin typeface="Arial"/>
                <a:cs typeface="Arial"/>
              </a:rPr>
              <a:t>4200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10000"/>
              </a:lnSpc>
              <a:spcBef>
                <a:spcPts val="300"/>
              </a:spcBef>
            </a:pPr>
            <a:r>
              <a:rPr sz="750" spc="10" dirty="0">
                <a:latin typeface="Arial"/>
                <a:cs typeface="Arial"/>
              </a:rPr>
              <a:t>1200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10000"/>
              </a:lnSpc>
              <a:spcBef>
                <a:spcPts val="550"/>
              </a:spcBef>
            </a:pPr>
            <a:r>
              <a:rPr sz="750" spc="10" dirty="0">
                <a:latin typeface="Arial"/>
                <a:cs typeface="Arial"/>
              </a:rPr>
              <a:t>Электродвигатель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барабана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5,5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кВт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10000"/>
              </a:lnSpc>
              <a:spcBef>
                <a:spcPts val="350"/>
              </a:spcBef>
            </a:pPr>
            <a:r>
              <a:rPr lang="en-US" sz="750" spc="-30" dirty="0" smtClean="0">
                <a:latin typeface="Arial"/>
                <a:cs typeface="Arial"/>
              </a:rPr>
              <a:t>EP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400/3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4+2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сорт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N1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261924" y="88900"/>
            <a:ext cx="230832" cy="994029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50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500" dirty="0">
              <a:latin typeface="Arial"/>
              <a:cs typeface="Arial"/>
            </a:endParaRPr>
          </a:p>
        </p:txBody>
      </p: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5014528" y="2185034"/>
          <a:ext cx="1979295" cy="69095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9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385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16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19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21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53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68265" y="8724518"/>
            <a:ext cx="1746885" cy="117983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73979" y="5380100"/>
            <a:ext cx="1738629" cy="103695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69534" y="7240651"/>
            <a:ext cx="1743710" cy="104012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46675" y="1892299"/>
            <a:ext cx="1779904" cy="106172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46675" y="3028949"/>
            <a:ext cx="1765300" cy="105282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5172075" y="3428110"/>
            <a:ext cx="1617980" cy="1125220"/>
            <a:chOff x="5172075" y="3428110"/>
            <a:chExt cx="1617980" cy="1125220"/>
          </a:xfrm>
        </p:grpSpPr>
        <p:sp>
          <p:nvSpPr>
            <p:cNvPr id="8" name="object 8"/>
            <p:cNvSpPr/>
            <p:nvPr/>
          </p:nvSpPr>
          <p:spPr>
            <a:xfrm>
              <a:off x="5178425" y="4127499"/>
              <a:ext cx="760730" cy="419100"/>
            </a:xfrm>
            <a:custGeom>
              <a:avLst/>
              <a:gdLst/>
              <a:ahLst/>
              <a:cxnLst/>
              <a:rect l="l" t="t" r="r" b="b"/>
              <a:pathLst>
                <a:path w="760729" h="419100">
                  <a:moveTo>
                    <a:pt x="760729" y="0"/>
                  </a:moveTo>
                  <a:lnTo>
                    <a:pt x="0" y="0"/>
                  </a:lnTo>
                  <a:lnTo>
                    <a:pt x="0" y="419100"/>
                  </a:lnTo>
                  <a:lnTo>
                    <a:pt x="760729" y="419100"/>
                  </a:lnTo>
                  <a:lnTo>
                    <a:pt x="76072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78425" y="4127499"/>
              <a:ext cx="760730" cy="419100"/>
            </a:xfrm>
            <a:custGeom>
              <a:avLst/>
              <a:gdLst/>
              <a:ahLst/>
              <a:cxnLst/>
              <a:rect l="l" t="t" r="r" b="b"/>
              <a:pathLst>
                <a:path w="760729" h="419100">
                  <a:moveTo>
                    <a:pt x="0" y="419100"/>
                  </a:moveTo>
                  <a:lnTo>
                    <a:pt x="760729" y="419100"/>
                  </a:lnTo>
                  <a:lnTo>
                    <a:pt x="760729" y="0"/>
                  </a:lnTo>
                  <a:lnTo>
                    <a:pt x="0" y="0"/>
                  </a:lnTo>
                  <a:lnTo>
                    <a:pt x="0" y="419100"/>
                  </a:lnTo>
                  <a:close/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72506" y="3428110"/>
              <a:ext cx="431800" cy="693420"/>
            </a:xfrm>
            <a:custGeom>
              <a:avLst/>
              <a:gdLst/>
              <a:ahLst/>
              <a:cxnLst/>
              <a:rect l="l" t="t" r="r" b="b"/>
              <a:pathLst>
                <a:path w="431800" h="693420">
                  <a:moveTo>
                    <a:pt x="386207" y="61087"/>
                  </a:moveTo>
                  <a:lnTo>
                    <a:pt x="376044" y="64093"/>
                  </a:lnTo>
                  <a:lnTo>
                    <a:pt x="118745" y="409194"/>
                  </a:lnTo>
                  <a:lnTo>
                    <a:pt x="118491" y="409575"/>
                  </a:lnTo>
                  <a:lnTo>
                    <a:pt x="118237" y="410082"/>
                  </a:lnTo>
                  <a:lnTo>
                    <a:pt x="117983" y="410464"/>
                  </a:lnTo>
                  <a:lnTo>
                    <a:pt x="0" y="688340"/>
                  </a:lnTo>
                  <a:lnTo>
                    <a:pt x="11684" y="693420"/>
                  </a:lnTo>
                  <a:lnTo>
                    <a:pt x="129074" y="416814"/>
                  </a:lnTo>
                  <a:lnTo>
                    <a:pt x="129667" y="415417"/>
                  </a:lnTo>
                  <a:lnTo>
                    <a:pt x="130073" y="415417"/>
                  </a:lnTo>
                  <a:lnTo>
                    <a:pt x="386228" y="71685"/>
                  </a:lnTo>
                  <a:lnTo>
                    <a:pt x="386207" y="61087"/>
                  </a:lnTo>
                  <a:close/>
                </a:path>
                <a:path w="431800" h="693420">
                  <a:moveTo>
                    <a:pt x="129667" y="415417"/>
                  </a:moveTo>
                  <a:lnTo>
                    <a:pt x="129032" y="416814"/>
                  </a:lnTo>
                  <a:lnTo>
                    <a:pt x="129129" y="416682"/>
                  </a:lnTo>
                  <a:lnTo>
                    <a:pt x="129667" y="415417"/>
                  </a:lnTo>
                  <a:close/>
                </a:path>
                <a:path w="431800" h="693420">
                  <a:moveTo>
                    <a:pt x="129129" y="416682"/>
                  </a:moveTo>
                  <a:lnTo>
                    <a:pt x="129032" y="416814"/>
                  </a:lnTo>
                  <a:lnTo>
                    <a:pt x="129129" y="416682"/>
                  </a:lnTo>
                  <a:close/>
                </a:path>
                <a:path w="431800" h="693420">
                  <a:moveTo>
                    <a:pt x="130073" y="415417"/>
                  </a:moveTo>
                  <a:lnTo>
                    <a:pt x="129667" y="415417"/>
                  </a:lnTo>
                  <a:lnTo>
                    <a:pt x="129129" y="416682"/>
                  </a:lnTo>
                  <a:lnTo>
                    <a:pt x="130073" y="415417"/>
                  </a:lnTo>
                  <a:close/>
                </a:path>
                <a:path w="431800" h="693420">
                  <a:moveTo>
                    <a:pt x="410897" y="57276"/>
                  </a:moveTo>
                  <a:lnTo>
                    <a:pt x="381127" y="57276"/>
                  </a:lnTo>
                  <a:lnTo>
                    <a:pt x="391287" y="64897"/>
                  </a:lnTo>
                  <a:lnTo>
                    <a:pt x="386228" y="71685"/>
                  </a:lnTo>
                  <a:lnTo>
                    <a:pt x="386334" y="124587"/>
                  </a:lnTo>
                  <a:lnTo>
                    <a:pt x="410897" y="57276"/>
                  </a:lnTo>
                  <a:close/>
                </a:path>
                <a:path w="431800" h="693420">
                  <a:moveTo>
                    <a:pt x="431800" y="0"/>
                  </a:moveTo>
                  <a:lnTo>
                    <a:pt x="325247" y="79121"/>
                  </a:lnTo>
                  <a:lnTo>
                    <a:pt x="376044" y="64093"/>
                  </a:lnTo>
                  <a:lnTo>
                    <a:pt x="381127" y="57276"/>
                  </a:lnTo>
                  <a:lnTo>
                    <a:pt x="410897" y="57276"/>
                  </a:lnTo>
                  <a:lnTo>
                    <a:pt x="431800" y="0"/>
                  </a:lnTo>
                  <a:close/>
                </a:path>
                <a:path w="431800" h="693420">
                  <a:moveTo>
                    <a:pt x="386207" y="61087"/>
                  </a:moveTo>
                  <a:lnTo>
                    <a:pt x="386228" y="71685"/>
                  </a:lnTo>
                  <a:lnTo>
                    <a:pt x="391287" y="64897"/>
                  </a:lnTo>
                  <a:lnTo>
                    <a:pt x="386207" y="61087"/>
                  </a:lnTo>
                  <a:close/>
                </a:path>
                <a:path w="431800" h="693420">
                  <a:moveTo>
                    <a:pt x="381127" y="57276"/>
                  </a:moveTo>
                  <a:lnTo>
                    <a:pt x="376044" y="64093"/>
                  </a:lnTo>
                  <a:lnTo>
                    <a:pt x="386207" y="61087"/>
                  </a:lnTo>
                  <a:lnTo>
                    <a:pt x="381127" y="57276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22975" y="4127499"/>
              <a:ext cx="760730" cy="419100"/>
            </a:xfrm>
            <a:custGeom>
              <a:avLst/>
              <a:gdLst/>
              <a:ahLst/>
              <a:cxnLst/>
              <a:rect l="l" t="t" r="r" b="b"/>
              <a:pathLst>
                <a:path w="760729" h="419100">
                  <a:moveTo>
                    <a:pt x="760729" y="0"/>
                  </a:moveTo>
                  <a:lnTo>
                    <a:pt x="0" y="0"/>
                  </a:lnTo>
                  <a:lnTo>
                    <a:pt x="0" y="419100"/>
                  </a:lnTo>
                  <a:lnTo>
                    <a:pt x="760729" y="419100"/>
                  </a:lnTo>
                  <a:lnTo>
                    <a:pt x="76072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022975" y="4127499"/>
              <a:ext cx="760730" cy="419100"/>
            </a:xfrm>
            <a:custGeom>
              <a:avLst/>
              <a:gdLst/>
              <a:ahLst/>
              <a:cxnLst/>
              <a:rect l="l" t="t" r="r" b="b"/>
              <a:pathLst>
                <a:path w="760729" h="419100">
                  <a:moveTo>
                    <a:pt x="0" y="419100"/>
                  </a:moveTo>
                  <a:lnTo>
                    <a:pt x="760729" y="419100"/>
                  </a:lnTo>
                  <a:lnTo>
                    <a:pt x="760729" y="0"/>
                  </a:lnTo>
                  <a:lnTo>
                    <a:pt x="0" y="0"/>
                  </a:lnTo>
                  <a:lnTo>
                    <a:pt x="0" y="419100"/>
                  </a:lnTo>
                  <a:close/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84163" y="3909948"/>
              <a:ext cx="541655" cy="215265"/>
            </a:xfrm>
            <a:custGeom>
              <a:avLst/>
              <a:gdLst/>
              <a:ahLst/>
              <a:cxnLst/>
              <a:rect l="l" t="t" r="r" b="b"/>
              <a:pathLst>
                <a:path w="541654" h="215264">
                  <a:moveTo>
                    <a:pt x="81850" y="22521"/>
                  </a:moveTo>
                  <a:lnTo>
                    <a:pt x="71755" y="25653"/>
                  </a:lnTo>
                  <a:lnTo>
                    <a:pt x="77595" y="34477"/>
                  </a:lnTo>
                  <a:lnTo>
                    <a:pt x="218694" y="84835"/>
                  </a:lnTo>
                  <a:lnTo>
                    <a:pt x="536321" y="214883"/>
                  </a:lnTo>
                  <a:lnTo>
                    <a:pt x="541147" y="203200"/>
                  </a:lnTo>
                  <a:lnTo>
                    <a:pt x="223520" y="73151"/>
                  </a:lnTo>
                  <a:lnTo>
                    <a:pt x="81850" y="22521"/>
                  </a:lnTo>
                  <a:close/>
                </a:path>
                <a:path w="541654" h="215264">
                  <a:moveTo>
                    <a:pt x="0" y="0"/>
                  </a:moveTo>
                  <a:lnTo>
                    <a:pt x="106807" y="78612"/>
                  </a:lnTo>
                  <a:lnTo>
                    <a:pt x="77595" y="34477"/>
                  </a:lnTo>
                  <a:lnTo>
                    <a:pt x="69596" y="31623"/>
                  </a:lnTo>
                  <a:lnTo>
                    <a:pt x="73913" y="19684"/>
                  </a:lnTo>
                  <a:lnTo>
                    <a:pt x="90992" y="19684"/>
                  </a:lnTo>
                  <a:lnTo>
                    <a:pt x="132334" y="6857"/>
                  </a:lnTo>
                  <a:lnTo>
                    <a:pt x="0" y="0"/>
                  </a:lnTo>
                  <a:close/>
                </a:path>
                <a:path w="541654" h="215264">
                  <a:moveTo>
                    <a:pt x="71755" y="25653"/>
                  </a:moveTo>
                  <a:lnTo>
                    <a:pt x="69596" y="31623"/>
                  </a:lnTo>
                  <a:lnTo>
                    <a:pt x="77595" y="34477"/>
                  </a:lnTo>
                  <a:lnTo>
                    <a:pt x="71755" y="25653"/>
                  </a:lnTo>
                  <a:close/>
                </a:path>
                <a:path w="541654" h="215264">
                  <a:moveTo>
                    <a:pt x="73913" y="19684"/>
                  </a:moveTo>
                  <a:lnTo>
                    <a:pt x="71755" y="25653"/>
                  </a:lnTo>
                  <a:lnTo>
                    <a:pt x="81850" y="22521"/>
                  </a:lnTo>
                  <a:lnTo>
                    <a:pt x="73913" y="19684"/>
                  </a:lnTo>
                  <a:close/>
                </a:path>
                <a:path w="541654" h="215264">
                  <a:moveTo>
                    <a:pt x="90992" y="19684"/>
                  </a:moveTo>
                  <a:lnTo>
                    <a:pt x="73913" y="19684"/>
                  </a:lnTo>
                  <a:lnTo>
                    <a:pt x="81850" y="22521"/>
                  </a:lnTo>
                  <a:lnTo>
                    <a:pt x="90992" y="19684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697537" y="1897062"/>
            <a:ext cx="1208405" cy="863600"/>
            <a:chOff x="5697537" y="1897062"/>
            <a:chExt cx="1208405" cy="863600"/>
          </a:xfrm>
        </p:grpSpPr>
        <p:sp>
          <p:nvSpPr>
            <p:cNvPr id="15" name="object 15"/>
            <p:cNvSpPr/>
            <p:nvPr/>
          </p:nvSpPr>
          <p:spPr>
            <a:xfrm>
              <a:off x="5699125" y="1898649"/>
              <a:ext cx="462915" cy="379730"/>
            </a:xfrm>
            <a:custGeom>
              <a:avLst/>
              <a:gdLst/>
              <a:ahLst/>
              <a:cxnLst/>
              <a:rect l="l" t="t" r="r" b="b"/>
              <a:pathLst>
                <a:path w="462914" h="379730">
                  <a:moveTo>
                    <a:pt x="385825" y="140969"/>
                  </a:moveTo>
                  <a:lnTo>
                    <a:pt x="270001" y="140969"/>
                  </a:lnTo>
                  <a:lnTo>
                    <a:pt x="291084" y="379222"/>
                  </a:lnTo>
                  <a:lnTo>
                    <a:pt x="385825" y="140969"/>
                  </a:lnTo>
                  <a:close/>
                </a:path>
                <a:path w="462914" h="379730">
                  <a:moveTo>
                    <a:pt x="439420" y="0"/>
                  </a:moveTo>
                  <a:lnTo>
                    <a:pt x="23495" y="0"/>
                  </a:lnTo>
                  <a:lnTo>
                    <a:pt x="14358" y="1849"/>
                  </a:lnTo>
                  <a:lnTo>
                    <a:pt x="6889" y="6889"/>
                  </a:lnTo>
                  <a:lnTo>
                    <a:pt x="1849" y="14358"/>
                  </a:lnTo>
                  <a:lnTo>
                    <a:pt x="0" y="23494"/>
                  </a:lnTo>
                  <a:lnTo>
                    <a:pt x="0" y="117475"/>
                  </a:lnTo>
                  <a:lnTo>
                    <a:pt x="1849" y="126611"/>
                  </a:lnTo>
                  <a:lnTo>
                    <a:pt x="6889" y="134080"/>
                  </a:lnTo>
                  <a:lnTo>
                    <a:pt x="14358" y="139120"/>
                  </a:lnTo>
                  <a:lnTo>
                    <a:pt x="23495" y="140969"/>
                  </a:lnTo>
                  <a:lnTo>
                    <a:pt x="439420" y="140969"/>
                  </a:lnTo>
                  <a:lnTo>
                    <a:pt x="448556" y="139120"/>
                  </a:lnTo>
                  <a:lnTo>
                    <a:pt x="456025" y="134080"/>
                  </a:lnTo>
                  <a:lnTo>
                    <a:pt x="461065" y="126611"/>
                  </a:lnTo>
                  <a:lnTo>
                    <a:pt x="462914" y="117475"/>
                  </a:lnTo>
                  <a:lnTo>
                    <a:pt x="462914" y="23494"/>
                  </a:lnTo>
                  <a:lnTo>
                    <a:pt x="461065" y="14358"/>
                  </a:lnTo>
                  <a:lnTo>
                    <a:pt x="456025" y="6889"/>
                  </a:lnTo>
                  <a:lnTo>
                    <a:pt x="448556" y="1849"/>
                  </a:lnTo>
                  <a:lnTo>
                    <a:pt x="439420" y="0"/>
                  </a:lnTo>
                  <a:close/>
                </a:path>
              </a:pathLst>
            </a:custGeom>
            <a:solidFill>
              <a:srgbClr val="E4E4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99125" y="1898649"/>
              <a:ext cx="462915" cy="379730"/>
            </a:xfrm>
            <a:custGeom>
              <a:avLst/>
              <a:gdLst/>
              <a:ahLst/>
              <a:cxnLst/>
              <a:rect l="l" t="t" r="r" b="b"/>
              <a:pathLst>
                <a:path w="462914" h="379730">
                  <a:moveTo>
                    <a:pt x="0" y="23494"/>
                  </a:moveTo>
                  <a:lnTo>
                    <a:pt x="1849" y="14358"/>
                  </a:lnTo>
                  <a:lnTo>
                    <a:pt x="6889" y="6889"/>
                  </a:lnTo>
                  <a:lnTo>
                    <a:pt x="14358" y="1849"/>
                  </a:lnTo>
                  <a:lnTo>
                    <a:pt x="23495" y="0"/>
                  </a:lnTo>
                  <a:lnTo>
                    <a:pt x="270001" y="0"/>
                  </a:lnTo>
                  <a:lnTo>
                    <a:pt x="385825" y="0"/>
                  </a:lnTo>
                  <a:lnTo>
                    <a:pt x="439420" y="0"/>
                  </a:lnTo>
                  <a:lnTo>
                    <a:pt x="448556" y="1849"/>
                  </a:lnTo>
                  <a:lnTo>
                    <a:pt x="456025" y="6889"/>
                  </a:lnTo>
                  <a:lnTo>
                    <a:pt x="461065" y="14358"/>
                  </a:lnTo>
                  <a:lnTo>
                    <a:pt x="462914" y="23494"/>
                  </a:lnTo>
                  <a:lnTo>
                    <a:pt x="462914" y="82168"/>
                  </a:lnTo>
                  <a:lnTo>
                    <a:pt x="462914" y="117475"/>
                  </a:lnTo>
                  <a:lnTo>
                    <a:pt x="461065" y="126611"/>
                  </a:lnTo>
                  <a:lnTo>
                    <a:pt x="456025" y="134080"/>
                  </a:lnTo>
                  <a:lnTo>
                    <a:pt x="448556" y="139120"/>
                  </a:lnTo>
                  <a:lnTo>
                    <a:pt x="439420" y="140969"/>
                  </a:lnTo>
                  <a:lnTo>
                    <a:pt x="385825" y="140969"/>
                  </a:lnTo>
                  <a:lnTo>
                    <a:pt x="291084" y="379222"/>
                  </a:lnTo>
                  <a:lnTo>
                    <a:pt x="270001" y="140969"/>
                  </a:lnTo>
                  <a:lnTo>
                    <a:pt x="23495" y="140969"/>
                  </a:lnTo>
                  <a:lnTo>
                    <a:pt x="14358" y="139120"/>
                  </a:lnTo>
                  <a:lnTo>
                    <a:pt x="6889" y="134080"/>
                  </a:lnTo>
                  <a:lnTo>
                    <a:pt x="1849" y="126611"/>
                  </a:lnTo>
                  <a:lnTo>
                    <a:pt x="0" y="117475"/>
                  </a:lnTo>
                  <a:lnTo>
                    <a:pt x="0" y="82168"/>
                  </a:lnTo>
                  <a:lnTo>
                    <a:pt x="0" y="234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54725" y="2139949"/>
              <a:ext cx="458470" cy="375920"/>
            </a:xfrm>
            <a:custGeom>
              <a:avLst/>
              <a:gdLst/>
              <a:ahLst/>
              <a:cxnLst/>
              <a:rect l="l" t="t" r="r" b="b"/>
              <a:pathLst>
                <a:path w="458470" h="375919">
                  <a:moveTo>
                    <a:pt x="382015" y="140969"/>
                  </a:moveTo>
                  <a:lnTo>
                    <a:pt x="267462" y="140969"/>
                  </a:lnTo>
                  <a:lnTo>
                    <a:pt x="286638" y="375792"/>
                  </a:lnTo>
                  <a:lnTo>
                    <a:pt x="382015" y="140969"/>
                  </a:lnTo>
                  <a:close/>
                </a:path>
                <a:path w="458470" h="375919">
                  <a:moveTo>
                    <a:pt x="434975" y="0"/>
                  </a:moveTo>
                  <a:lnTo>
                    <a:pt x="23495" y="0"/>
                  </a:lnTo>
                  <a:lnTo>
                    <a:pt x="14358" y="1849"/>
                  </a:lnTo>
                  <a:lnTo>
                    <a:pt x="6889" y="6889"/>
                  </a:lnTo>
                  <a:lnTo>
                    <a:pt x="1849" y="14358"/>
                  </a:lnTo>
                  <a:lnTo>
                    <a:pt x="0" y="23494"/>
                  </a:lnTo>
                  <a:lnTo>
                    <a:pt x="0" y="117475"/>
                  </a:lnTo>
                  <a:lnTo>
                    <a:pt x="1849" y="126611"/>
                  </a:lnTo>
                  <a:lnTo>
                    <a:pt x="6889" y="134080"/>
                  </a:lnTo>
                  <a:lnTo>
                    <a:pt x="14358" y="139120"/>
                  </a:lnTo>
                  <a:lnTo>
                    <a:pt x="23495" y="140969"/>
                  </a:lnTo>
                  <a:lnTo>
                    <a:pt x="434975" y="140969"/>
                  </a:lnTo>
                  <a:lnTo>
                    <a:pt x="444111" y="139120"/>
                  </a:lnTo>
                  <a:lnTo>
                    <a:pt x="451580" y="134080"/>
                  </a:lnTo>
                  <a:lnTo>
                    <a:pt x="456620" y="126611"/>
                  </a:lnTo>
                  <a:lnTo>
                    <a:pt x="458470" y="117475"/>
                  </a:lnTo>
                  <a:lnTo>
                    <a:pt x="458470" y="23494"/>
                  </a:lnTo>
                  <a:lnTo>
                    <a:pt x="456620" y="14358"/>
                  </a:lnTo>
                  <a:lnTo>
                    <a:pt x="451580" y="6889"/>
                  </a:lnTo>
                  <a:lnTo>
                    <a:pt x="444111" y="1849"/>
                  </a:lnTo>
                  <a:lnTo>
                    <a:pt x="434975" y="0"/>
                  </a:lnTo>
                  <a:close/>
                </a:path>
              </a:pathLst>
            </a:custGeom>
            <a:solidFill>
              <a:srgbClr val="E4E4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54725" y="2139949"/>
              <a:ext cx="458470" cy="375920"/>
            </a:xfrm>
            <a:custGeom>
              <a:avLst/>
              <a:gdLst/>
              <a:ahLst/>
              <a:cxnLst/>
              <a:rect l="l" t="t" r="r" b="b"/>
              <a:pathLst>
                <a:path w="458470" h="375919">
                  <a:moveTo>
                    <a:pt x="0" y="23494"/>
                  </a:moveTo>
                  <a:lnTo>
                    <a:pt x="1849" y="14358"/>
                  </a:lnTo>
                  <a:lnTo>
                    <a:pt x="6889" y="6889"/>
                  </a:lnTo>
                  <a:lnTo>
                    <a:pt x="14358" y="1849"/>
                  </a:lnTo>
                  <a:lnTo>
                    <a:pt x="23495" y="0"/>
                  </a:lnTo>
                  <a:lnTo>
                    <a:pt x="267462" y="0"/>
                  </a:lnTo>
                  <a:lnTo>
                    <a:pt x="382015" y="0"/>
                  </a:lnTo>
                  <a:lnTo>
                    <a:pt x="434975" y="0"/>
                  </a:lnTo>
                  <a:lnTo>
                    <a:pt x="444111" y="1849"/>
                  </a:lnTo>
                  <a:lnTo>
                    <a:pt x="451580" y="6889"/>
                  </a:lnTo>
                  <a:lnTo>
                    <a:pt x="456620" y="14358"/>
                  </a:lnTo>
                  <a:lnTo>
                    <a:pt x="458470" y="23494"/>
                  </a:lnTo>
                  <a:lnTo>
                    <a:pt x="458470" y="82168"/>
                  </a:lnTo>
                  <a:lnTo>
                    <a:pt x="458470" y="117475"/>
                  </a:lnTo>
                  <a:lnTo>
                    <a:pt x="456620" y="126611"/>
                  </a:lnTo>
                  <a:lnTo>
                    <a:pt x="451580" y="134080"/>
                  </a:lnTo>
                  <a:lnTo>
                    <a:pt x="444111" y="139120"/>
                  </a:lnTo>
                  <a:lnTo>
                    <a:pt x="434975" y="140969"/>
                  </a:lnTo>
                  <a:lnTo>
                    <a:pt x="382015" y="140969"/>
                  </a:lnTo>
                  <a:lnTo>
                    <a:pt x="286638" y="375792"/>
                  </a:lnTo>
                  <a:lnTo>
                    <a:pt x="267462" y="140969"/>
                  </a:lnTo>
                  <a:lnTo>
                    <a:pt x="23495" y="140969"/>
                  </a:lnTo>
                  <a:lnTo>
                    <a:pt x="14358" y="139120"/>
                  </a:lnTo>
                  <a:lnTo>
                    <a:pt x="6889" y="134080"/>
                  </a:lnTo>
                  <a:lnTo>
                    <a:pt x="1849" y="126611"/>
                  </a:lnTo>
                  <a:lnTo>
                    <a:pt x="0" y="117475"/>
                  </a:lnTo>
                  <a:lnTo>
                    <a:pt x="0" y="82168"/>
                  </a:lnTo>
                  <a:lnTo>
                    <a:pt x="0" y="234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454775" y="2374899"/>
              <a:ext cx="449580" cy="384175"/>
            </a:xfrm>
            <a:custGeom>
              <a:avLst/>
              <a:gdLst/>
              <a:ahLst/>
              <a:cxnLst/>
              <a:rect l="l" t="t" r="r" b="b"/>
              <a:pathLst>
                <a:path w="449579" h="384175">
                  <a:moveTo>
                    <a:pt x="374650" y="137794"/>
                  </a:moveTo>
                  <a:lnTo>
                    <a:pt x="262254" y="137794"/>
                  </a:lnTo>
                  <a:lnTo>
                    <a:pt x="284352" y="383666"/>
                  </a:lnTo>
                  <a:lnTo>
                    <a:pt x="374650" y="137794"/>
                  </a:lnTo>
                  <a:close/>
                </a:path>
                <a:path w="449579" h="384175">
                  <a:moveTo>
                    <a:pt x="426593" y="0"/>
                  </a:moveTo>
                  <a:lnTo>
                    <a:pt x="22987" y="0"/>
                  </a:lnTo>
                  <a:lnTo>
                    <a:pt x="14037" y="1805"/>
                  </a:lnTo>
                  <a:lnTo>
                    <a:pt x="6730" y="6730"/>
                  </a:lnTo>
                  <a:lnTo>
                    <a:pt x="1805" y="14037"/>
                  </a:lnTo>
                  <a:lnTo>
                    <a:pt x="0" y="22986"/>
                  </a:lnTo>
                  <a:lnTo>
                    <a:pt x="0" y="114807"/>
                  </a:lnTo>
                  <a:lnTo>
                    <a:pt x="1805" y="123757"/>
                  </a:lnTo>
                  <a:lnTo>
                    <a:pt x="6731" y="131063"/>
                  </a:lnTo>
                  <a:lnTo>
                    <a:pt x="14037" y="135989"/>
                  </a:lnTo>
                  <a:lnTo>
                    <a:pt x="22987" y="137794"/>
                  </a:lnTo>
                  <a:lnTo>
                    <a:pt x="426593" y="137794"/>
                  </a:lnTo>
                  <a:lnTo>
                    <a:pt x="435542" y="135989"/>
                  </a:lnTo>
                  <a:lnTo>
                    <a:pt x="442849" y="131063"/>
                  </a:lnTo>
                  <a:lnTo>
                    <a:pt x="447774" y="123757"/>
                  </a:lnTo>
                  <a:lnTo>
                    <a:pt x="449579" y="114807"/>
                  </a:lnTo>
                  <a:lnTo>
                    <a:pt x="449579" y="22986"/>
                  </a:lnTo>
                  <a:lnTo>
                    <a:pt x="447774" y="14037"/>
                  </a:lnTo>
                  <a:lnTo>
                    <a:pt x="442849" y="6730"/>
                  </a:lnTo>
                  <a:lnTo>
                    <a:pt x="435542" y="1805"/>
                  </a:lnTo>
                  <a:lnTo>
                    <a:pt x="426593" y="0"/>
                  </a:lnTo>
                  <a:close/>
                </a:path>
              </a:pathLst>
            </a:custGeom>
            <a:solidFill>
              <a:srgbClr val="E4E4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54775" y="2374899"/>
              <a:ext cx="449580" cy="384175"/>
            </a:xfrm>
            <a:custGeom>
              <a:avLst/>
              <a:gdLst/>
              <a:ahLst/>
              <a:cxnLst/>
              <a:rect l="l" t="t" r="r" b="b"/>
              <a:pathLst>
                <a:path w="449579" h="384175">
                  <a:moveTo>
                    <a:pt x="0" y="22986"/>
                  </a:moveTo>
                  <a:lnTo>
                    <a:pt x="1805" y="14037"/>
                  </a:lnTo>
                  <a:lnTo>
                    <a:pt x="6730" y="6730"/>
                  </a:lnTo>
                  <a:lnTo>
                    <a:pt x="14037" y="1805"/>
                  </a:lnTo>
                  <a:lnTo>
                    <a:pt x="22987" y="0"/>
                  </a:lnTo>
                  <a:lnTo>
                    <a:pt x="262254" y="0"/>
                  </a:lnTo>
                  <a:lnTo>
                    <a:pt x="374650" y="0"/>
                  </a:lnTo>
                  <a:lnTo>
                    <a:pt x="426593" y="0"/>
                  </a:lnTo>
                  <a:lnTo>
                    <a:pt x="435542" y="1805"/>
                  </a:lnTo>
                  <a:lnTo>
                    <a:pt x="442849" y="6730"/>
                  </a:lnTo>
                  <a:lnTo>
                    <a:pt x="447774" y="14037"/>
                  </a:lnTo>
                  <a:lnTo>
                    <a:pt x="449579" y="22986"/>
                  </a:lnTo>
                  <a:lnTo>
                    <a:pt x="449579" y="80390"/>
                  </a:lnTo>
                  <a:lnTo>
                    <a:pt x="449579" y="114807"/>
                  </a:lnTo>
                  <a:lnTo>
                    <a:pt x="447774" y="123757"/>
                  </a:lnTo>
                  <a:lnTo>
                    <a:pt x="442849" y="131063"/>
                  </a:lnTo>
                  <a:lnTo>
                    <a:pt x="435542" y="135989"/>
                  </a:lnTo>
                  <a:lnTo>
                    <a:pt x="426593" y="137794"/>
                  </a:lnTo>
                  <a:lnTo>
                    <a:pt x="374650" y="137794"/>
                  </a:lnTo>
                  <a:lnTo>
                    <a:pt x="284352" y="383666"/>
                  </a:lnTo>
                  <a:lnTo>
                    <a:pt x="262254" y="137794"/>
                  </a:lnTo>
                  <a:lnTo>
                    <a:pt x="22987" y="137794"/>
                  </a:lnTo>
                  <a:lnTo>
                    <a:pt x="14037" y="135989"/>
                  </a:lnTo>
                  <a:lnTo>
                    <a:pt x="6731" y="131063"/>
                  </a:lnTo>
                  <a:lnTo>
                    <a:pt x="1805" y="123757"/>
                  </a:lnTo>
                  <a:lnTo>
                    <a:pt x="0" y="114807"/>
                  </a:lnTo>
                  <a:lnTo>
                    <a:pt x="0" y="80390"/>
                  </a:lnTo>
                  <a:lnTo>
                    <a:pt x="0" y="2298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579869" y="0"/>
            <a:ext cx="566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250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72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580510" y="10001250"/>
            <a:ext cx="221615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z="2000" spc="30" dirty="0">
                <a:solidFill>
                  <a:srgbClr val="FFFFFF"/>
                </a:solidFill>
                <a:latin typeface="Arial"/>
                <a:cs typeface="Arial"/>
              </a:rPr>
              <a:t>4</a:t>
            </a:fld>
            <a:endParaRPr sz="2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957821" y="10001250"/>
            <a:ext cx="16891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1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dt" sz="half" idx="6"/>
          </p:nvPr>
        </p:nvSpPr>
        <p:spPr>
          <a:xfrm>
            <a:off x="5342000" y="10014826"/>
            <a:ext cx="1255649" cy="321882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lang="ru-RU" spc="-50" dirty="0"/>
              <a:t>Г</a:t>
            </a:r>
            <a:r>
              <a:rPr spc="-50" dirty="0" smtClean="0"/>
              <a:t>Р</a:t>
            </a:r>
            <a:r>
              <a:rPr lang="ru-RU" spc="-50" dirty="0" smtClean="0"/>
              <a:t>ОХОТ</a:t>
            </a:r>
            <a:endParaRPr spc="-50" dirty="0"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525272" y="1633981"/>
            <a:ext cx="28092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0" spc="-55" dirty="0">
                <a:solidFill>
                  <a:srgbClr val="7F8484"/>
                </a:solidFill>
                <a:latin typeface="Arial"/>
                <a:cs typeface="Arial"/>
              </a:rPr>
              <a:t>ТЕХНИЧЕСКАЯ</a:t>
            </a:r>
            <a:r>
              <a:rPr sz="1400" b="0" spc="-25" dirty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400" b="0" spc="-10" dirty="0">
                <a:solidFill>
                  <a:srgbClr val="7F8484"/>
                </a:solidFill>
                <a:latin typeface="Arial"/>
                <a:cs typeface="Arial"/>
              </a:rPr>
              <a:t>СПЕЦИФИКАЦИЯ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5272" y="1968245"/>
            <a:ext cx="2567178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5)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-10" dirty="0" smtClean="0">
                <a:latin typeface="Arial"/>
                <a:cs typeface="Arial"/>
              </a:rPr>
              <a:t>КОНВЕЙЕР</a:t>
            </a:r>
            <a:r>
              <a:rPr lang="ru-RU" sz="900" b="1" spc="-10" dirty="0" smtClean="0">
                <a:latin typeface="Arial"/>
                <a:cs typeface="Arial"/>
              </a:rPr>
              <a:t> НАДРЕШЁТНОГО ПРОДУКТА</a:t>
            </a:r>
            <a:endParaRPr sz="900" dirty="0">
              <a:latin typeface="Arial"/>
              <a:cs typeface="Arial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505615"/>
              </p:ext>
            </p:extLst>
          </p:nvPr>
        </p:nvGraphicFramePr>
        <p:xfrm>
          <a:off x="5178425" y="1892299"/>
          <a:ext cx="1826895" cy="80120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6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35200">
                <a:tc>
                  <a:txBody>
                    <a:bodyPr/>
                    <a:lstStyle/>
                    <a:p>
                      <a:pPr marR="33020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550" b="1" spc="10" dirty="0" smtClean="0">
                          <a:latin typeface="Arial"/>
                          <a:cs typeface="Arial"/>
                        </a:rPr>
                        <a:t>р</a:t>
                      </a:r>
                      <a:r>
                        <a:rPr lang="ru-RU" sz="550" b="1" spc="10" dirty="0" err="1" smtClean="0">
                          <a:latin typeface="Arial"/>
                          <a:cs typeface="Arial"/>
                        </a:rPr>
                        <a:t>олики</a:t>
                      </a:r>
                      <a:endParaRPr sz="55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89090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lang="ru-RU" sz="500" b="1" dirty="0" smtClean="0">
                          <a:latin typeface="Arial"/>
                          <a:cs typeface="Arial"/>
                        </a:rPr>
                        <a:t>Гладкая лента</a:t>
                      </a:r>
                      <a:endParaRPr sz="5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550" dirty="0">
                        <a:latin typeface="Times New Roman"/>
                        <a:cs typeface="Times New Roman"/>
                      </a:endParaRPr>
                    </a:p>
                    <a:p>
                      <a:pPr marR="29972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550" b="1" spc="20" dirty="0" smtClean="0">
                          <a:latin typeface="Arial"/>
                          <a:cs typeface="Arial"/>
                        </a:rPr>
                        <a:t>  пандус</a:t>
                      </a:r>
                      <a:endParaRPr sz="550" dirty="0">
                        <a:latin typeface="Arial"/>
                        <a:cs typeface="Arial"/>
                      </a:endParaRPr>
                    </a:p>
                  </a:txBody>
                  <a:tcPr marL="0" marR="0" marT="3111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395"/>
                        </a:spcBef>
                        <a:tabLst>
                          <a:tab pos="909319" algn="l"/>
                        </a:tabLst>
                      </a:pPr>
                      <a:r>
                        <a:rPr sz="700" dirty="0" err="1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Позиция</a:t>
                      </a:r>
                      <a:r>
                        <a:rPr sz="700" spc="-15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М</a:t>
                      </a:r>
                      <a:r>
                        <a:rPr lang="ru-RU" sz="700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lang="en-US" sz="700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700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700" dirty="0" err="1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Позиция</a:t>
                      </a:r>
                      <a:r>
                        <a:rPr sz="700" spc="-15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М</a:t>
                      </a:r>
                      <a:r>
                        <a:rPr lang="en-US" sz="700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CL</a:t>
                      </a:r>
                      <a:r>
                        <a:rPr sz="700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700" dirty="0">
                        <a:latin typeface="Arial"/>
                        <a:cs typeface="Arial"/>
                      </a:endParaRPr>
                    </a:p>
                    <a:p>
                      <a:pPr marL="104139">
                        <a:lnSpc>
                          <a:spcPct val="100000"/>
                        </a:lnSpc>
                        <a:spcBef>
                          <a:spcPts val="180"/>
                        </a:spcBef>
                        <a:tabLst>
                          <a:tab pos="948690" algn="l"/>
                        </a:tabLst>
                      </a:pPr>
                      <a:r>
                        <a:rPr sz="700" dirty="0" err="1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разделение</a:t>
                      </a:r>
                      <a:r>
                        <a:rPr sz="700" spc="-15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00" spc="-15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sz="700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700" dirty="0" err="1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разделение</a:t>
                      </a:r>
                      <a:r>
                        <a:rPr sz="700" spc="-15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00" spc="-15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на</a:t>
                      </a:r>
                      <a:endParaRPr sz="700" dirty="0">
                        <a:latin typeface="Arial"/>
                        <a:cs typeface="Arial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55"/>
                        </a:spcBef>
                        <a:tabLst>
                          <a:tab pos="935355" algn="l"/>
                        </a:tabLst>
                      </a:pPr>
                      <a:r>
                        <a:rPr sz="700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700" spc="-15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фракции	3</a:t>
                      </a:r>
                      <a:r>
                        <a:rPr sz="700" spc="-15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фракции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5016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2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37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16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525271" y="2153466"/>
            <a:ext cx="1030985" cy="630942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60325" indent="-48260">
              <a:lnSpc>
                <a:spcPct val="80000"/>
              </a:lnSpc>
              <a:spcBef>
                <a:spcPts val="440"/>
              </a:spcBef>
              <a:buChar char="-"/>
              <a:tabLst>
                <a:tab pos="6096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 М</a:t>
            </a:r>
            <a:r>
              <a:rPr sz="750" spc="15" dirty="0" err="1" smtClean="0">
                <a:latin typeface="Arial"/>
                <a:cs typeface="Arial"/>
              </a:rPr>
              <a:t>одель</a:t>
            </a:r>
            <a:endParaRPr sz="750" dirty="0">
              <a:latin typeface="Arial"/>
              <a:cs typeface="Arial"/>
            </a:endParaRPr>
          </a:p>
          <a:p>
            <a:pPr marL="64135" indent="-52069">
              <a:lnSpc>
                <a:spcPct val="80000"/>
              </a:lnSpc>
              <a:spcBef>
                <a:spcPts val="370"/>
              </a:spcBef>
              <a:buChar char="-"/>
              <a:tabLst>
                <a:tab pos="64769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 Д</a:t>
            </a:r>
            <a:r>
              <a:rPr sz="750" spc="20" dirty="0" err="1" smtClean="0">
                <a:latin typeface="Arial"/>
                <a:cs typeface="Arial"/>
              </a:rPr>
              <a:t>лина</a:t>
            </a:r>
            <a:endParaRPr sz="750" dirty="0">
              <a:latin typeface="Arial"/>
              <a:cs typeface="Arial"/>
            </a:endParaRPr>
          </a:p>
          <a:p>
            <a:pPr marL="49530" indent="-37465">
              <a:lnSpc>
                <a:spcPct val="80000"/>
              </a:lnSpc>
              <a:spcBef>
                <a:spcPts val="560"/>
              </a:spcBef>
              <a:buChar char="-"/>
              <a:tabLst>
                <a:tab pos="50165" algn="l"/>
              </a:tabLst>
            </a:pPr>
            <a:r>
              <a:rPr lang="ru-RU" sz="750" spc="40" dirty="0" smtClean="0">
                <a:latin typeface="Arial"/>
                <a:cs typeface="Arial"/>
              </a:rPr>
              <a:t> Ш</a:t>
            </a:r>
            <a:r>
              <a:rPr sz="750" spc="40" dirty="0" err="1" smtClean="0">
                <a:latin typeface="Arial"/>
                <a:cs typeface="Arial"/>
              </a:rPr>
              <a:t>ир</a:t>
            </a:r>
            <a:r>
              <a:rPr lang="ru-RU" sz="750" spc="40" dirty="0" err="1" smtClean="0">
                <a:latin typeface="Arial"/>
                <a:cs typeface="Arial"/>
              </a:rPr>
              <a:t>ина</a:t>
            </a:r>
            <a:endParaRPr sz="750" dirty="0">
              <a:latin typeface="Arial"/>
              <a:cs typeface="Arial"/>
            </a:endParaRPr>
          </a:p>
          <a:p>
            <a:pPr marL="53340" indent="-41275">
              <a:lnSpc>
                <a:spcPct val="80000"/>
              </a:lnSpc>
              <a:spcBef>
                <a:spcPts val="550"/>
              </a:spcBef>
              <a:buChar char="-"/>
              <a:tabLst>
                <a:tab pos="53975" algn="l"/>
              </a:tabLst>
            </a:pPr>
            <a:r>
              <a:rPr lang="ru-RU" sz="750" spc="25" dirty="0" smtClean="0">
                <a:latin typeface="Arial"/>
                <a:cs typeface="Arial"/>
              </a:rPr>
              <a:t> Привод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47417" y="2146300"/>
            <a:ext cx="2434719" cy="131792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750" spc="10" dirty="0">
                <a:latin typeface="Arial"/>
                <a:cs typeface="Arial"/>
              </a:rPr>
              <a:t>11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-10" dirty="0" smtClean="0">
                <a:latin typeface="Arial"/>
                <a:cs typeface="Arial"/>
              </a:rPr>
              <a:t>М</a:t>
            </a:r>
            <a:r>
              <a:rPr lang="en-US" sz="750" spc="-10" dirty="0" smtClean="0">
                <a:latin typeface="Arial"/>
                <a:cs typeface="Arial"/>
              </a:rPr>
              <a:t>CL</a:t>
            </a:r>
            <a:r>
              <a:rPr sz="750" spc="-10" dirty="0" smtClean="0">
                <a:latin typeface="Arial"/>
                <a:cs typeface="Arial"/>
              </a:rPr>
              <a:t>-100-00-SXL-Е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10" dirty="0">
                <a:latin typeface="Arial"/>
                <a:cs typeface="Arial"/>
              </a:rPr>
              <a:t>9063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10" dirty="0">
                <a:latin typeface="Arial"/>
                <a:cs typeface="Arial"/>
              </a:rPr>
              <a:t>1500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 err="1" smtClean="0">
                <a:latin typeface="Arial"/>
                <a:cs typeface="Arial"/>
              </a:rPr>
              <a:t>мм</a:t>
            </a:r>
            <a:endParaRPr lang="ru-RU"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10" dirty="0" err="1" smtClean="0">
                <a:latin typeface="Arial"/>
                <a:cs typeface="Arial"/>
              </a:rPr>
              <a:t>Электродвигатель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с </a:t>
            </a:r>
            <a:r>
              <a:rPr sz="750" spc="15" dirty="0">
                <a:latin typeface="Arial"/>
                <a:cs typeface="Arial"/>
              </a:rPr>
              <a:t>редуктором: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7,5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кВт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при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50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Гц</a:t>
            </a:r>
            <a:endParaRPr sz="750" dirty="0">
              <a:latin typeface="Arial"/>
              <a:cs typeface="Arial"/>
            </a:endParaRPr>
          </a:p>
          <a:p>
            <a:pPr marL="840105">
              <a:lnSpc>
                <a:spcPct val="100000"/>
              </a:lnSpc>
              <a:spcBef>
                <a:spcPts val="350"/>
              </a:spcBef>
            </a:pPr>
            <a:r>
              <a:rPr lang="ru-RU" sz="750" spc="15" dirty="0" smtClean="0">
                <a:latin typeface="Arial"/>
                <a:cs typeface="Arial"/>
              </a:rPr>
              <a:t>                       </a:t>
            </a:r>
            <a:r>
              <a:rPr sz="750" spc="15" dirty="0" smtClean="0">
                <a:latin typeface="Arial"/>
                <a:cs typeface="Arial"/>
              </a:rPr>
              <a:t>15</a:t>
            </a:r>
            <a:r>
              <a:rPr lang="ru-RU" sz="750" spc="15" dirty="0" smtClean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кВт</a:t>
            </a:r>
            <a:r>
              <a:rPr sz="750" spc="-40" dirty="0" smtClean="0">
                <a:latin typeface="Arial"/>
                <a:cs typeface="Arial"/>
              </a:rPr>
              <a:t> </a:t>
            </a:r>
            <a:r>
              <a:rPr sz="750" spc="55" dirty="0" err="1">
                <a:latin typeface="Arial"/>
                <a:cs typeface="Arial"/>
              </a:rPr>
              <a:t>при</a:t>
            </a:r>
            <a:r>
              <a:rPr sz="750" spc="-40" dirty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100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Гц</a:t>
            </a:r>
            <a:endParaRPr sz="750" dirty="0">
              <a:latin typeface="Arial"/>
              <a:cs typeface="Arial"/>
            </a:endParaRPr>
          </a:p>
          <a:p>
            <a:pPr marL="12700" marR="57150">
              <a:lnSpc>
                <a:spcPct val="150600"/>
              </a:lnSpc>
              <a:spcBef>
                <a:spcPts val="5"/>
              </a:spcBef>
            </a:pPr>
            <a:r>
              <a:rPr sz="750" spc="5" dirty="0">
                <a:latin typeface="Arial"/>
                <a:cs typeface="Arial"/>
              </a:rPr>
              <a:t>0,51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м/с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при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50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Гц;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1,03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м/с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при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 err="1">
                <a:latin typeface="Arial"/>
                <a:cs typeface="Arial"/>
              </a:rPr>
              <a:t>Гц</a:t>
            </a:r>
            <a:r>
              <a:rPr sz="750" spc="10" dirty="0">
                <a:latin typeface="Arial"/>
                <a:cs typeface="Arial"/>
              </a:rPr>
              <a:t> </a:t>
            </a:r>
            <a:r>
              <a:rPr sz="750" spc="-170" dirty="0">
                <a:latin typeface="Arial"/>
                <a:cs typeface="Arial"/>
              </a:rPr>
              <a:t> </a:t>
            </a:r>
            <a:endParaRPr lang="ru-RU" sz="750" spc="-170" dirty="0" smtClean="0">
              <a:latin typeface="Arial"/>
              <a:cs typeface="Arial"/>
            </a:endParaRPr>
          </a:p>
          <a:p>
            <a:pPr marL="12700" marR="57150">
              <a:lnSpc>
                <a:spcPct val="150600"/>
              </a:lnSpc>
              <a:spcBef>
                <a:spcPts val="5"/>
              </a:spcBef>
            </a:pPr>
            <a:r>
              <a:rPr sz="750" spc="5" dirty="0" smtClean="0">
                <a:latin typeface="Arial"/>
                <a:cs typeface="Arial"/>
              </a:rPr>
              <a:t>(</a:t>
            </a:r>
            <a:r>
              <a:rPr sz="750" spc="5" dirty="0">
                <a:latin typeface="Arial"/>
                <a:cs typeface="Arial"/>
              </a:rPr>
              <a:t>стандарт: </a:t>
            </a:r>
            <a:r>
              <a:rPr sz="750" spc="20" dirty="0">
                <a:latin typeface="Arial"/>
                <a:cs typeface="Arial"/>
              </a:rPr>
              <a:t>преобразователь </a:t>
            </a:r>
            <a:r>
              <a:rPr sz="750" spc="15" dirty="0">
                <a:latin typeface="Arial"/>
                <a:cs typeface="Arial"/>
              </a:rPr>
              <a:t>частоты) </a:t>
            </a:r>
            <a:r>
              <a:rPr sz="750" spc="-170" dirty="0">
                <a:latin typeface="Arial"/>
                <a:cs typeface="Arial"/>
              </a:rPr>
              <a:t> </a:t>
            </a:r>
            <a:endParaRPr lang="ru-RU" sz="750" spc="-170" dirty="0" smtClean="0">
              <a:latin typeface="Arial"/>
              <a:cs typeface="Arial"/>
            </a:endParaRPr>
          </a:p>
          <a:p>
            <a:pPr marL="12700" marR="57150">
              <a:lnSpc>
                <a:spcPct val="150600"/>
              </a:lnSpc>
              <a:spcBef>
                <a:spcPts val="5"/>
              </a:spcBef>
            </a:pPr>
            <a:r>
              <a:rPr sz="750" spc="-15" dirty="0" smtClean="0">
                <a:latin typeface="Arial"/>
                <a:cs typeface="Arial"/>
              </a:rPr>
              <a:t>с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внутренними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подшипниками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5271" y="2999800"/>
            <a:ext cx="826771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4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Скорость</a:t>
            </a:r>
            <a:r>
              <a:rPr sz="750" spc="-4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ленты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5270" y="3266500"/>
            <a:ext cx="1188849" cy="989373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45720" indent="-33655">
              <a:lnSpc>
                <a:spcPct val="100000"/>
              </a:lnSpc>
              <a:spcBef>
                <a:spcPts val="315"/>
              </a:spcBef>
              <a:buChar char="-"/>
              <a:tabLst>
                <a:tab pos="46355" algn="l"/>
              </a:tabLst>
            </a:pPr>
            <a:r>
              <a:rPr lang="en-US" sz="750" spc="5" dirty="0">
                <a:latin typeface="Arial"/>
                <a:cs typeface="Arial"/>
              </a:rPr>
              <a:t> </a:t>
            </a:r>
            <a:r>
              <a:rPr lang="ru-RU" sz="750" spc="5" dirty="0" smtClean="0">
                <a:latin typeface="Arial"/>
                <a:cs typeface="Arial"/>
              </a:rPr>
              <a:t>Не требующий ремонта направляющий барабан</a:t>
            </a:r>
            <a:endParaRPr sz="750" dirty="0">
              <a:latin typeface="Arial"/>
              <a:cs typeface="Arial"/>
            </a:endParaRPr>
          </a:p>
          <a:p>
            <a:pPr marL="45720" indent="-33655">
              <a:lnSpc>
                <a:spcPct val="100000"/>
              </a:lnSpc>
              <a:spcBef>
                <a:spcPts val="600"/>
              </a:spcBef>
              <a:buChar char="-"/>
              <a:tabLst>
                <a:tab pos="46355" algn="l"/>
              </a:tabLst>
            </a:pP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Качество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ленты</a:t>
            </a:r>
            <a:endParaRPr sz="750" dirty="0">
              <a:latin typeface="Arial"/>
              <a:cs typeface="Arial"/>
            </a:endParaRPr>
          </a:p>
          <a:p>
            <a:pPr marL="60325" indent="-48260">
              <a:lnSpc>
                <a:spcPct val="100000"/>
              </a:lnSpc>
              <a:spcBef>
                <a:spcPts val="459"/>
              </a:spcBef>
              <a:buChar char="-"/>
              <a:tabLst>
                <a:tab pos="60960" algn="l"/>
              </a:tabLst>
            </a:pPr>
            <a:r>
              <a:rPr sz="750" spc="20" dirty="0" err="1" smtClean="0">
                <a:latin typeface="Arial"/>
                <a:cs typeface="Arial"/>
              </a:rPr>
              <a:t>Транспорт</a:t>
            </a:r>
            <a:r>
              <a:rPr lang="ru-RU" sz="750" spc="20" dirty="0" err="1" smtClean="0">
                <a:latin typeface="Arial"/>
                <a:cs typeface="Arial"/>
              </a:rPr>
              <a:t>ировка</a:t>
            </a:r>
            <a:endParaRPr sz="750" dirty="0">
              <a:latin typeface="Arial"/>
              <a:cs typeface="Arial"/>
            </a:endParaRPr>
          </a:p>
          <a:p>
            <a:pPr marL="45720" indent="-33655">
              <a:spcBef>
                <a:spcPts val="600"/>
              </a:spcBef>
              <a:buChar char="-"/>
              <a:tabLst>
                <a:tab pos="46355" algn="l"/>
              </a:tabLst>
            </a:pPr>
            <a:r>
              <a:rPr lang="ru-RU" sz="750" spc="30" dirty="0" smtClean="0">
                <a:latin typeface="Arial"/>
                <a:cs typeface="Arial"/>
              </a:rPr>
              <a:t> О</a:t>
            </a:r>
            <a:r>
              <a:rPr sz="750" spc="30" dirty="0" err="1" smtClean="0">
                <a:latin typeface="Arial"/>
                <a:cs typeface="Arial"/>
              </a:rPr>
              <a:t>бъ</a:t>
            </a:r>
            <a:r>
              <a:rPr lang="ru-RU" sz="750" spc="30" dirty="0" smtClean="0">
                <a:latin typeface="Arial"/>
                <a:cs typeface="Arial"/>
              </a:rPr>
              <a:t>ё</a:t>
            </a:r>
            <a:r>
              <a:rPr sz="750" spc="20" dirty="0">
                <a:latin typeface="Arial"/>
                <a:cs typeface="Arial"/>
              </a:rPr>
              <a:t>м </a:t>
            </a:r>
            <a:r>
              <a:rPr lang="ru-RU" sz="750" spc="20" dirty="0">
                <a:latin typeface="Arial"/>
                <a:cs typeface="Arial"/>
              </a:rPr>
              <a:t>отвала</a:t>
            </a:r>
            <a:endParaRPr sz="750" spc="20" dirty="0">
              <a:latin typeface="Arial"/>
              <a:cs typeface="Arial"/>
            </a:endParaRPr>
          </a:p>
          <a:p>
            <a:pPr marL="67945" indent="-55880">
              <a:lnSpc>
                <a:spcPct val="100000"/>
              </a:lnSpc>
              <a:spcBef>
                <a:spcPts val="300"/>
              </a:spcBef>
              <a:buChar char="-"/>
              <a:tabLst>
                <a:tab pos="68580" algn="l"/>
              </a:tabLst>
            </a:pPr>
            <a:r>
              <a:rPr sz="750" spc="5" dirty="0">
                <a:latin typeface="Arial"/>
                <a:cs typeface="Arial"/>
              </a:rPr>
              <a:t>Работа</a:t>
            </a:r>
            <a:r>
              <a:rPr sz="750" spc="-50" dirty="0">
                <a:latin typeface="Arial"/>
                <a:cs typeface="Arial"/>
              </a:rPr>
              <a:t> </a:t>
            </a:r>
            <a:r>
              <a:rPr sz="750" spc="15" dirty="0" err="1">
                <a:latin typeface="Arial"/>
                <a:cs typeface="Arial"/>
              </a:rPr>
              <a:t>без</a:t>
            </a:r>
            <a:r>
              <a:rPr sz="750" spc="-45" dirty="0">
                <a:latin typeface="Arial"/>
                <a:cs typeface="Arial"/>
              </a:rPr>
              <a:t> </a:t>
            </a:r>
            <a:r>
              <a:rPr lang="en-US" sz="750" spc="-35" dirty="0" smtClean="0">
                <a:latin typeface="Arial"/>
                <a:cs typeface="Arial"/>
              </a:rPr>
              <a:t>RSL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47417" y="3604669"/>
            <a:ext cx="3023362" cy="17571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45" dirty="0" smtClean="0">
                <a:latin typeface="Arial"/>
                <a:cs typeface="Arial"/>
              </a:rPr>
              <a:t>EP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800/5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8+2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градуса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-55" dirty="0">
                <a:latin typeface="Arial"/>
                <a:cs typeface="Arial"/>
              </a:rPr>
              <a:t>Y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750" spc="20" dirty="0">
                <a:latin typeface="Arial"/>
                <a:cs typeface="Arial"/>
              </a:rPr>
              <a:t>Г</a:t>
            </a:r>
            <a:r>
              <a:rPr sz="750" spc="20" dirty="0" err="1" smtClean="0">
                <a:latin typeface="Arial"/>
                <a:cs typeface="Arial"/>
              </a:rPr>
              <a:t>идравлически</a:t>
            </a:r>
            <a:r>
              <a:rPr sz="750" spc="-35" dirty="0" smtClean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складываем</a:t>
            </a:r>
            <a:r>
              <a:rPr lang="ru-RU" sz="750" spc="10" dirty="0" err="1" smtClean="0">
                <a:latin typeface="Arial"/>
                <a:cs typeface="Arial"/>
              </a:rPr>
              <a:t>ый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750" spc="20" dirty="0">
                <a:latin typeface="Arial"/>
                <a:cs typeface="Arial"/>
              </a:rPr>
              <a:t>около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235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т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(γ=1,7;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угол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естественного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откоса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37º)</a:t>
            </a:r>
          </a:p>
          <a:p>
            <a:pPr marL="12700" marR="162560">
              <a:lnSpc>
                <a:spcPct val="153800"/>
              </a:lnSpc>
              <a:spcBef>
                <a:spcPts val="30"/>
              </a:spcBef>
            </a:pPr>
            <a:r>
              <a:rPr sz="750" spc="-15" dirty="0">
                <a:latin typeface="Arial"/>
                <a:cs typeface="Arial"/>
              </a:rPr>
              <a:t>MCL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можно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механически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задвигать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под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сито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 err="1">
                <a:latin typeface="Arial"/>
                <a:cs typeface="Arial"/>
              </a:rPr>
              <a:t>для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-165" dirty="0">
                <a:latin typeface="Arial"/>
                <a:cs typeface="Arial"/>
              </a:rPr>
              <a:t> </a:t>
            </a:r>
            <a:r>
              <a:rPr lang="ru-RU" sz="750" spc="30" dirty="0" smtClean="0">
                <a:latin typeface="Arial"/>
                <a:cs typeface="Arial"/>
              </a:rPr>
              <a:t>складирования материала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средн</a:t>
            </a:r>
            <a:r>
              <a:rPr lang="ru-RU" sz="750" spc="20" dirty="0" smtClean="0">
                <a:latin typeface="Arial"/>
                <a:cs typeface="Arial"/>
              </a:rPr>
              <a:t>ей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50" dirty="0">
                <a:latin typeface="Arial"/>
                <a:cs typeface="Arial"/>
              </a:rPr>
              <a:t>и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5" dirty="0" err="1" smtClean="0">
                <a:latin typeface="Arial"/>
                <a:cs typeface="Arial"/>
              </a:rPr>
              <a:t>крупн</a:t>
            </a:r>
            <a:r>
              <a:rPr lang="ru-RU" sz="750" spc="35" dirty="0" smtClean="0">
                <a:latin typeface="Arial"/>
                <a:cs typeface="Arial"/>
              </a:rPr>
              <a:t>ой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фракций.</a:t>
            </a:r>
            <a:endParaRPr sz="750" dirty="0">
              <a:latin typeface="Arial"/>
              <a:cs typeface="Arial"/>
            </a:endParaRPr>
          </a:p>
          <a:p>
            <a:pPr marL="12700" marR="69850">
              <a:lnSpc>
                <a:spcPct val="153800"/>
              </a:lnSpc>
            </a:pPr>
            <a:r>
              <a:rPr sz="750" spc="25" dirty="0">
                <a:latin typeface="Arial"/>
                <a:cs typeface="Arial"/>
              </a:rPr>
              <a:t>Автоматически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складывается,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не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требует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разборки </a:t>
            </a:r>
            <a:r>
              <a:rPr sz="750" spc="-16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для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транспортировки.</a:t>
            </a: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ct val="153800"/>
              </a:lnSpc>
            </a:pPr>
            <a:r>
              <a:rPr sz="750" spc="15" dirty="0">
                <a:latin typeface="Arial"/>
                <a:cs typeface="Arial"/>
              </a:rPr>
              <a:t>Зона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подачи</a:t>
            </a:r>
            <a:r>
              <a:rPr sz="750" spc="-15" dirty="0">
                <a:latin typeface="Arial"/>
                <a:cs typeface="Arial"/>
              </a:rPr>
              <a:t> с </a:t>
            </a:r>
            <a:r>
              <a:rPr lang="ru-RU" sz="750" spc="15" dirty="0" smtClean="0">
                <a:latin typeface="Arial"/>
                <a:cs typeface="Arial"/>
              </a:rPr>
              <a:t>пандуса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для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амортизации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падающего </a:t>
            </a:r>
            <a:r>
              <a:rPr sz="750" spc="-16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материала </a:t>
            </a:r>
            <a:r>
              <a:rPr sz="750" spc="20" dirty="0">
                <a:latin typeface="Arial"/>
                <a:cs typeface="Arial"/>
              </a:rPr>
              <a:t>(увеличение срока </a:t>
            </a:r>
            <a:r>
              <a:rPr sz="750" spc="15" dirty="0">
                <a:latin typeface="Arial"/>
                <a:cs typeface="Arial"/>
              </a:rPr>
              <a:t>службы </a:t>
            </a:r>
            <a:r>
              <a:rPr sz="750" spc="35" dirty="0">
                <a:latin typeface="Arial"/>
                <a:cs typeface="Arial"/>
              </a:rPr>
              <a:t>конвейерной </a:t>
            </a:r>
            <a:r>
              <a:rPr sz="750" spc="-17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ленты);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мягкие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направляющие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0" dirty="0">
                <a:latin typeface="Arial"/>
                <a:cs typeface="Arial"/>
              </a:rPr>
              <a:t>и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ролики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5270" y="4521798"/>
            <a:ext cx="1234568" cy="1282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latin typeface="Arial"/>
                <a:cs typeface="Arial"/>
              </a:rPr>
              <a:t>-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Направляющие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желоба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5270" y="4802823"/>
            <a:ext cx="966980" cy="1282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10" dirty="0">
                <a:latin typeface="Arial"/>
                <a:cs typeface="Arial"/>
              </a:rPr>
              <a:t>-</a:t>
            </a:r>
            <a:r>
              <a:rPr sz="650" spc="-15" dirty="0">
                <a:latin typeface="Arial"/>
                <a:cs typeface="Arial"/>
              </a:rPr>
              <a:t> </a:t>
            </a:r>
            <a:r>
              <a:rPr lang="ru-RU" sz="650" spc="-15" dirty="0" smtClean="0">
                <a:latin typeface="Arial"/>
                <a:cs typeface="Arial"/>
              </a:rPr>
              <a:t> </a:t>
            </a:r>
            <a:r>
              <a:rPr sz="750" spc="25" dirty="0" err="1" smtClean="0">
                <a:latin typeface="Arial"/>
                <a:cs typeface="Arial"/>
              </a:rPr>
              <a:t>Исполнение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5270" y="5388085"/>
            <a:ext cx="32529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6)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lang="ru-RU" sz="900" b="1" spc="-20" dirty="0" smtClean="0">
                <a:latin typeface="Arial"/>
                <a:cs typeface="Arial"/>
              </a:rPr>
              <a:t>КОНВЕЙЕР СЛЕВА </a:t>
            </a:r>
            <a:r>
              <a:rPr sz="900" b="1" dirty="0" smtClean="0">
                <a:latin typeface="Arial"/>
                <a:cs typeface="Arial"/>
              </a:rPr>
              <a:t>(МЕЛКАЯ</a:t>
            </a:r>
            <a:r>
              <a:rPr sz="900" b="1" spc="-25" dirty="0" smtClean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ФРАКЦИЯ)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5270" y="5600659"/>
            <a:ext cx="1061974" cy="630942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60325" indent="-48260">
              <a:lnSpc>
                <a:spcPct val="80000"/>
              </a:lnSpc>
              <a:spcBef>
                <a:spcPts val="440"/>
              </a:spcBef>
              <a:buChar char="-"/>
              <a:tabLst>
                <a:tab pos="6096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 М</a:t>
            </a:r>
            <a:r>
              <a:rPr sz="750" spc="15" dirty="0" err="1" smtClean="0">
                <a:latin typeface="Arial"/>
                <a:cs typeface="Arial"/>
              </a:rPr>
              <a:t>одель</a:t>
            </a:r>
            <a:endParaRPr sz="750" dirty="0">
              <a:latin typeface="Arial"/>
              <a:cs typeface="Arial"/>
            </a:endParaRPr>
          </a:p>
          <a:p>
            <a:pPr marL="64135" indent="-52069">
              <a:lnSpc>
                <a:spcPct val="80000"/>
              </a:lnSpc>
              <a:spcBef>
                <a:spcPts val="370"/>
              </a:spcBef>
              <a:buChar char="-"/>
              <a:tabLst>
                <a:tab pos="64769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 Д</a:t>
            </a:r>
            <a:r>
              <a:rPr sz="750" spc="20" dirty="0" err="1" smtClean="0">
                <a:latin typeface="Arial"/>
                <a:cs typeface="Arial"/>
              </a:rPr>
              <a:t>лина</a:t>
            </a:r>
            <a:endParaRPr sz="750" dirty="0">
              <a:latin typeface="Arial"/>
              <a:cs typeface="Arial"/>
            </a:endParaRPr>
          </a:p>
          <a:p>
            <a:pPr marL="49530" indent="-37465">
              <a:lnSpc>
                <a:spcPct val="80000"/>
              </a:lnSpc>
              <a:spcBef>
                <a:spcPts val="560"/>
              </a:spcBef>
              <a:buChar char="-"/>
              <a:tabLst>
                <a:tab pos="50165" algn="l"/>
              </a:tabLst>
            </a:pPr>
            <a:r>
              <a:rPr lang="ru-RU" sz="750" spc="40" dirty="0" smtClean="0">
                <a:latin typeface="Arial"/>
                <a:cs typeface="Arial"/>
              </a:rPr>
              <a:t> Ш</a:t>
            </a:r>
            <a:r>
              <a:rPr sz="750" spc="40" dirty="0" err="1" smtClean="0">
                <a:latin typeface="Arial"/>
                <a:cs typeface="Arial"/>
              </a:rPr>
              <a:t>ир</a:t>
            </a:r>
            <a:r>
              <a:rPr lang="ru-RU" sz="750" spc="40" dirty="0" err="1" smtClean="0">
                <a:latin typeface="Arial"/>
                <a:cs typeface="Arial"/>
              </a:rPr>
              <a:t>ина</a:t>
            </a:r>
            <a:endParaRPr sz="750" dirty="0">
              <a:latin typeface="Arial"/>
              <a:cs typeface="Arial"/>
            </a:endParaRPr>
          </a:p>
          <a:p>
            <a:pPr marL="53340" indent="-41275">
              <a:lnSpc>
                <a:spcPct val="80000"/>
              </a:lnSpc>
              <a:spcBef>
                <a:spcPts val="550"/>
              </a:spcBef>
              <a:buChar char="-"/>
              <a:tabLst>
                <a:tab pos="53975" algn="l"/>
              </a:tabLst>
            </a:pPr>
            <a:r>
              <a:rPr lang="ru-RU" sz="750" spc="25" dirty="0" smtClean="0">
                <a:latin typeface="Arial"/>
                <a:cs typeface="Arial"/>
              </a:rPr>
              <a:t> Привод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47417" y="5566879"/>
            <a:ext cx="3583432" cy="1435008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750" spc="10" dirty="0">
                <a:latin typeface="Arial"/>
                <a:cs typeface="Arial"/>
              </a:rPr>
              <a:t>01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lang="en-US" sz="750" spc="-30" dirty="0" smtClean="0">
                <a:latin typeface="Arial"/>
                <a:cs typeface="Arial"/>
              </a:rPr>
              <a:t>LSL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-5" dirty="0" smtClean="0">
                <a:latin typeface="Arial"/>
                <a:cs typeface="Arial"/>
              </a:rPr>
              <a:t>400-02-00-</a:t>
            </a:r>
            <a:r>
              <a:rPr lang="en-US" sz="750" spc="-5" dirty="0" smtClean="0">
                <a:latin typeface="Arial"/>
                <a:cs typeface="Arial"/>
              </a:rPr>
              <a:t>E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sz="750" spc="10" dirty="0">
                <a:latin typeface="Arial"/>
                <a:cs typeface="Arial"/>
              </a:rPr>
              <a:t>8650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10" dirty="0">
                <a:latin typeface="Arial"/>
                <a:cs typeface="Arial"/>
              </a:rPr>
              <a:t>1000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ts val="1200"/>
              </a:lnSpc>
              <a:spcBef>
                <a:spcPts val="90"/>
              </a:spcBef>
            </a:pPr>
            <a:r>
              <a:rPr sz="750" spc="15" dirty="0">
                <a:latin typeface="Arial"/>
                <a:cs typeface="Arial"/>
              </a:rPr>
              <a:t>Электродвигатель барабана </a:t>
            </a:r>
            <a:r>
              <a:rPr sz="750" spc="5" dirty="0">
                <a:latin typeface="Arial"/>
                <a:cs typeface="Arial"/>
              </a:rPr>
              <a:t>11 </a:t>
            </a:r>
            <a:r>
              <a:rPr sz="750" spc="10" dirty="0">
                <a:latin typeface="Arial"/>
                <a:cs typeface="Arial"/>
              </a:rPr>
              <a:t>кВт; </a:t>
            </a:r>
            <a:r>
              <a:rPr sz="750" dirty="0">
                <a:latin typeface="Arial"/>
                <a:cs typeface="Arial"/>
              </a:rPr>
              <a:t>1,7 </a:t>
            </a:r>
            <a:r>
              <a:rPr sz="750" spc="25" dirty="0">
                <a:latin typeface="Arial"/>
                <a:cs typeface="Arial"/>
              </a:rPr>
              <a:t>м/с </a:t>
            </a:r>
            <a:r>
              <a:rPr sz="750" spc="45" dirty="0">
                <a:latin typeface="Arial"/>
                <a:cs typeface="Arial"/>
              </a:rPr>
              <a:t>при </a:t>
            </a:r>
            <a:r>
              <a:rPr sz="750" spc="5" dirty="0">
                <a:latin typeface="Arial"/>
                <a:cs typeface="Arial"/>
              </a:rPr>
              <a:t>50 Гц; </a:t>
            </a:r>
            <a:r>
              <a:rPr sz="750" spc="10" dirty="0">
                <a:latin typeface="Arial"/>
                <a:cs typeface="Arial"/>
              </a:rPr>
              <a:t> </a:t>
            </a:r>
            <a:endParaRPr lang="en-US" sz="750" spc="10" dirty="0" smtClean="0">
              <a:latin typeface="Arial"/>
              <a:cs typeface="Arial"/>
            </a:endParaRPr>
          </a:p>
          <a:p>
            <a:pPr marL="12700" marR="5080">
              <a:lnSpc>
                <a:spcPts val="1200"/>
              </a:lnSpc>
              <a:spcBef>
                <a:spcPts val="90"/>
              </a:spcBef>
            </a:pPr>
            <a:r>
              <a:rPr sz="750" spc="5" dirty="0" smtClean="0">
                <a:latin typeface="Arial"/>
                <a:cs typeface="Arial"/>
              </a:rPr>
              <a:t>(</a:t>
            </a:r>
            <a:r>
              <a:rPr sz="750" spc="5" dirty="0" err="1" smtClean="0">
                <a:latin typeface="Arial"/>
                <a:cs typeface="Arial"/>
              </a:rPr>
              <a:t>Стандарт</a:t>
            </a:r>
            <a:r>
              <a:rPr sz="750" spc="5" dirty="0" smtClean="0">
                <a:latin typeface="Arial"/>
                <a:cs typeface="Arial"/>
              </a:rPr>
              <a:t>: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преобразователь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частоты,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переключаемый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-15" dirty="0">
                <a:latin typeface="Arial"/>
                <a:cs typeface="Arial"/>
              </a:rPr>
              <a:t>с </a:t>
            </a:r>
            <a:r>
              <a:rPr sz="750" spc="-150" dirty="0">
                <a:latin typeface="Arial"/>
                <a:cs typeface="Arial"/>
              </a:rPr>
              <a:t> </a:t>
            </a:r>
            <a:r>
              <a:rPr sz="750" spc="-55" dirty="0">
                <a:latin typeface="Arial"/>
                <a:cs typeface="Arial"/>
              </a:rPr>
              <a:t>RSL </a:t>
            </a:r>
            <a:r>
              <a:rPr sz="750" spc="25" dirty="0">
                <a:latin typeface="Arial"/>
                <a:cs typeface="Arial"/>
              </a:rPr>
              <a:t>на </a:t>
            </a:r>
            <a:r>
              <a:rPr sz="750" spc="-30" dirty="0">
                <a:latin typeface="Arial"/>
                <a:cs typeface="Arial"/>
              </a:rPr>
              <a:t>LSL; </a:t>
            </a:r>
            <a:endParaRPr lang="en-US" sz="750" spc="-30" dirty="0" smtClean="0">
              <a:latin typeface="Arial"/>
              <a:cs typeface="Arial"/>
            </a:endParaRPr>
          </a:p>
          <a:p>
            <a:pPr marL="12700" marR="5080">
              <a:lnSpc>
                <a:spcPts val="1200"/>
              </a:lnSpc>
              <a:spcBef>
                <a:spcPts val="90"/>
              </a:spcBef>
            </a:pPr>
            <a:r>
              <a:rPr lang="ru-RU" sz="750" spc="-30" dirty="0">
                <a:latin typeface="Arial"/>
                <a:cs typeface="Arial"/>
              </a:rPr>
              <a:t>О</a:t>
            </a:r>
            <a:r>
              <a:rPr sz="750" spc="25" dirty="0" err="1" smtClean="0">
                <a:latin typeface="Arial"/>
                <a:cs typeface="Arial"/>
              </a:rPr>
              <a:t>пция</a:t>
            </a:r>
            <a:r>
              <a:rPr sz="750" spc="25" dirty="0">
                <a:latin typeface="Arial"/>
                <a:cs typeface="Arial"/>
              </a:rPr>
              <a:t>: </a:t>
            </a:r>
            <a:r>
              <a:rPr sz="750" spc="20" dirty="0">
                <a:latin typeface="Arial"/>
                <a:cs typeface="Arial"/>
              </a:rPr>
              <a:t>отдельный преобразователь </a:t>
            </a:r>
            <a:r>
              <a:rPr sz="750" dirty="0">
                <a:latin typeface="Arial"/>
                <a:cs typeface="Arial"/>
              </a:rPr>
              <a:t>для </a:t>
            </a:r>
            <a:r>
              <a:rPr sz="750" spc="-55" dirty="0">
                <a:latin typeface="Arial"/>
                <a:cs typeface="Arial"/>
              </a:rPr>
              <a:t>RSL </a:t>
            </a:r>
            <a:r>
              <a:rPr sz="750" spc="50" dirty="0">
                <a:latin typeface="Arial"/>
                <a:cs typeface="Arial"/>
              </a:rPr>
              <a:t>и </a:t>
            </a:r>
            <a:r>
              <a:rPr sz="750" spc="55" dirty="0">
                <a:latin typeface="Arial"/>
                <a:cs typeface="Arial"/>
              </a:rPr>
              <a:t> </a:t>
            </a:r>
            <a:r>
              <a:rPr sz="750" spc="-35" dirty="0">
                <a:latin typeface="Arial"/>
                <a:cs typeface="Arial"/>
              </a:rPr>
              <a:t>LSL)</a:t>
            </a:r>
            <a:endParaRPr sz="750" dirty="0">
              <a:latin typeface="Arial"/>
              <a:cs typeface="Arial"/>
            </a:endParaRPr>
          </a:p>
          <a:p>
            <a:pPr marL="12700" marR="1272540">
              <a:lnSpc>
                <a:spcPts val="1200"/>
              </a:lnSpc>
            </a:pPr>
            <a:r>
              <a:rPr sz="750" spc="-45" dirty="0">
                <a:latin typeface="Arial"/>
                <a:cs typeface="Arial"/>
              </a:rPr>
              <a:t>EP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400/3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4+2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градуса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-35" dirty="0">
                <a:latin typeface="Arial"/>
                <a:cs typeface="Arial"/>
              </a:rPr>
              <a:t>Y  </a:t>
            </a:r>
            <a:r>
              <a:rPr sz="750" spc="20" dirty="0" err="1">
                <a:latin typeface="Arial"/>
                <a:cs typeface="Arial"/>
              </a:rPr>
              <a:t>гидравлически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складываемая</a:t>
            </a:r>
            <a:endParaRPr lang="ru-RU" sz="750" dirty="0">
              <a:latin typeface="Arial"/>
              <a:cs typeface="Arial"/>
            </a:endParaRPr>
          </a:p>
          <a:p>
            <a:pPr marL="12700" marR="1272540">
              <a:lnSpc>
                <a:spcPts val="1200"/>
              </a:lnSpc>
            </a:pPr>
            <a:r>
              <a:rPr sz="750" spc="20" dirty="0" err="1" smtClean="0">
                <a:latin typeface="Arial"/>
                <a:cs typeface="Arial"/>
              </a:rPr>
              <a:t>около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160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т;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у=1,7;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0" dirty="0" err="1">
                <a:latin typeface="Arial"/>
                <a:cs typeface="Arial"/>
              </a:rPr>
              <a:t>угол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стественного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откоса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37º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5270" y="6539307"/>
            <a:ext cx="1188849" cy="467436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45720" indent="-33655">
              <a:lnSpc>
                <a:spcPct val="90000"/>
              </a:lnSpc>
              <a:spcBef>
                <a:spcPts val="415"/>
              </a:spcBef>
              <a:buChar char="-"/>
              <a:tabLst>
                <a:tab pos="46355" algn="l"/>
              </a:tabLst>
            </a:pP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Качество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ленты</a:t>
            </a:r>
            <a:endParaRPr sz="750" dirty="0">
              <a:latin typeface="Arial"/>
              <a:cs typeface="Arial"/>
            </a:endParaRPr>
          </a:p>
          <a:p>
            <a:pPr marL="60325" indent="-48260">
              <a:lnSpc>
                <a:spcPct val="90000"/>
              </a:lnSpc>
              <a:spcBef>
                <a:spcPts val="459"/>
              </a:spcBef>
              <a:buChar char="-"/>
              <a:tabLst>
                <a:tab pos="60960" algn="l"/>
              </a:tabLst>
            </a:pPr>
            <a:r>
              <a:rPr lang="ru-RU" sz="750" spc="20" dirty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Т</a:t>
            </a:r>
            <a:r>
              <a:rPr sz="750" spc="20" dirty="0" err="1" smtClean="0">
                <a:latin typeface="Arial"/>
                <a:cs typeface="Arial"/>
              </a:rPr>
              <a:t>ранспорт</a:t>
            </a:r>
            <a:r>
              <a:rPr lang="ru-RU" sz="750" spc="20" dirty="0" err="1" smtClean="0">
                <a:latin typeface="Arial"/>
                <a:cs typeface="Arial"/>
              </a:rPr>
              <a:t>ировка</a:t>
            </a:r>
            <a:endParaRPr sz="750" dirty="0">
              <a:latin typeface="Arial"/>
              <a:cs typeface="Arial"/>
            </a:endParaRPr>
          </a:p>
          <a:p>
            <a:pPr marL="12065">
              <a:lnSpc>
                <a:spcPct val="90000"/>
              </a:lnSpc>
              <a:spcBef>
                <a:spcPts val="320"/>
              </a:spcBef>
              <a:tabLst>
                <a:tab pos="68580" algn="l"/>
              </a:tabLst>
            </a:pPr>
            <a:r>
              <a:rPr lang="ru-RU" sz="750" spc="30" dirty="0" smtClean="0">
                <a:latin typeface="Arial"/>
                <a:cs typeface="Arial"/>
              </a:rPr>
              <a:t>- О</a:t>
            </a:r>
            <a:r>
              <a:rPr sz="750" spc="30" dirty="0" err="1" smtClean="0">
                <a:latin typeface="Arial"/>
                <a:cs typeface="Arial"/>
              </a:rPr>
              <a:t>бъ</a:t>
            </a:r>
            <a:r>
              <a:rPr lang="ru-RU" sz="750" spc="30" dirty="0" smtClean="0">
                <a:latin typeface="Arial"/>
                <a:cs typeface="Arial"/>
              </a:rPr>
              <a:t>ё</a:t>
            </a:r>
            <a:r>
              <a:rPr sz="750" spc="30" dirty="0" smtClean="0">
                <a:latin typeface="Arial"/>
                <a:cs typeface="Arial"/>
              </a:rPr>
              <a:t>м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lang="ru-RU" sz="750" spc="-15" dirty="0" smtClean="0">
                <a:latin typeface="Arial"/>
                <a:cs typeface="Arial"/>
              </a:rPr>
              <a:t>отвала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25270" y="7072992"/>
            <a:ext cx="34053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7)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lang="ru-RU" sz="900" b="1" spc="-20" dirty="0" smtClean="0">
                <a:latin typeface="Arial"/>
                <a:cs typeface="Arial"/>
              </a:rPr>
              <a:t>КОНВЕЙЕР С</a:t>
            </a:r>
            <a:r>
              <a:rPr sz="900" b="1" spc="-10" dirty="0" smtClean="0">
                <a:latin typeface="Arial"/>
                <a:cs typeface="Arial"/>
              </a:rPr>
              <a:t>ПРАВ</a:t>
            </a:r>
            <a:r>
              <a:rPr lang="ru-RU" sz="900" b="1" spc="-10" dirty="0" smtClean="0">
                <a:latin typeface="Arial"/>
                <a:cs typeface="Arial"/>
              </a:rPr>
              <a:t>А</a:t>
            </a:r>
            <a:r>
              <a:rPr sz="900" b="1" spc="-20" dirty="0" smtClean="0">
                <a:latin typeface="Arial"/>
                <a:cs typeface="Arial"/>
              </a:rPr>
              <a:t> </a:t>
            </a:r>
            <a:r>
              <a:rPr sz="900" b="1" spc="-30" dirty="0">
                <a:latin typeface="Arial"/>
                <a:cs typeface="Arial"/>
              </a:rPr>
              <a:t>(СРЕДНЯЯ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ФРАКЦИЯ)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5270" y="7262946"/>
            <a:ext cx="966979" cy="630942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60325" indent="-48260">
              <a:lnSpc>
                <a:spcPct val="80000"/>
              </a:lnSpc>
              <a:spcBef>
                <a:spcPts val="440"/>
              </a:spcBef>
              <a:buChar char="-"/>
              <a:tabLst>
                <a:tab pos="6096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 М</a:t>
            </a:r>
            <a:r>
              <a:rPr sz="750" spc="15" dirty="0" err="1" smtClean="0">
                <a:latin typeface="Arial"/>
                <a:cs typeface="Arial"/>
              </a:rPr>
              <a:t>одель</a:t>
            </a:r>
            <a:endParaRPr sz="750" dirty="0">
              <a:latin typeface="Arial"/>
              <a:cs typeface="Arial"/>
            </a:endParaRPr>
          </a:p>
          <a:p>
            <a:pPr marL="64135" indent="-52069">
              <a:lnSpc>
                <a:spcPct val="80000"/>
              </a:lnSpc>
              <a:spcBef>
                <a:spcPts val="370"/>
              </a:spcBef>
              <a:buChar char="-"/>
              <a:tabLst>
                <a:tab pos="64769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 Д</a:t>
            </a:r>
            <a:r>
              <a:rPr sz="750" spc="20" dirty="0" err="1" smtClean="0">
                <a:latin typeface="Arial"/>
                <a:cs typeface="Arial"/>
              </a:rPr>
              <a:t>лина</a:t>
            </a:r>
            <a:endParaRPr sz="750" dirty="0">
              <a:latin typeface="Arial"/>
              <a:cs typeface="Arial"/>
            </a:endParaRPr>
          </a:p>
          <a:p>
            <a:pPr marL="49530" indent="-37465">
              <a:lnSpc>
                <a:spcPct val="80000"/>
              </a:lnSpc>
              <a:spcBef>
                <a:spcPts val="560"/>
              </a:spcBef>
              <a:buChar char="-"/>
              <a:tabLst>
                <a:tab pos="50165" algn="l"/>
              </a:tabLst>
            </a:pPr>
            <a:r>
              <a:rPr lang="ru-RU" sz="750" spc="40" dirty="0" smtClean="0">
                <a:latin typeface="Arial"/>
                <a:cs typeface="Arial"/>
              </a:rPr>
              <a:t> Ширина</a:t>
            </a:r>
            <a:endParaRPr sz="750" dirty="0">
              <a:latin typeface="Arial"/>
              <a:cs typeface="Arial"/>
            </a:endParaRPr>
          </a:p>
          <a:p>
            <a:pPr marL="53340" indent="-41275">
              <a:lnSpc>
                <a:spcPct val="80000"/>
              </a:lnSpc>
              <a:spcBef>
                <a:spcPts val="550"/>
              </a:spcBef>
              <a:buChar char="-"/>
              <a:tabLst>
                <a:tab pos="53975" algn="l"/>
              </a:tabLst>
            </a:pPr>
            <a:r>
              <a:rPr lang="ru-RU" sz="750" spc="25" dirty="0" smtClean="0">
                <a:latin typeface="Arial"/>
                <a:cs typeface="Arial"/>
              </a:rPr>
              <a:t> Привод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47417" y="7234331"/>
            <a:ext cx="2800730" cy="897682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750" spc="10" dirty="0">
                <a:latin typeface="Arial"/>
                <a:cs typeface="Arial"/>
              </a:rPr>
              <a:t>11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en-US" sz="750" spc="-15" dirty="0" smtClean="0">
                <a:latin typeface="Arial"/>
                <a:cs typeface="Arial"/>
              </a:rPr>
              <a:t>RSL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5" dirty="0" smtClean="0">
                <a:latin typeface="Arial"/>
                <a:cs typeface="Arial"/>
              </a:rPr>
              <a:t>400-00-</a:t>
            </a:r>
            <a:r>
              <a:rPr lang="en-US" sz="750" spc="5" dirty="0" smtClean="0">
                <a:latin typeface="Arial"/>
                <a:cs typeface="Arial"/>
              </a:rPr>
              <a:t>E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10" dirty="0">
                <a:latin typeface="Arial"/>
                <a:cs typeface="Arial"/>
              </a:rPr>
              <a:t>9500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10" dirty="0">
                <a:latin typeface="Arial"/>
                <a:cs typeface="Arial"/>
              </a:rPr>
              <a:t>1000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750" spc="15" dirty="0">
                <a:latin typeface="Arial"/>
                <a:cs typeface="Arial"/>
              </a:rPr>
              <a:t>Электрический</a:t>
            </a:r>
            <a:r>
              <a:rPr sz="750" spc="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барабанный</a:t>
            </a:r>
            <a:r>
              <a:rPr sz="750" spc="10" dirty="0">
                <a:latin typeface="Arial"/>
                <a:cs typeface="Arial"/>
              </a:rPr>
              <a:t> двигатель </a:t>
            </a:r>
            <a:r>
              <a:rPr sz="750" spc="20" dirty="0">
                <a:latin typeface="Arial"/>
                <a:cs typeface="Arial"/>
              </a:rPr>
              <a:t>мощностью</a:t>
            </a:r>
            <a:r>
              <a:rPr sz="750" spc="1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15</a:t>
            </a:r>
            <a:r>
              <a:rPr sz="750" spc="10" dirty="0">
                <a:latin typeface="Arial"/>
                <a:cs typeface="Arial"/>
              </a:rPr>
              <a:t> кВт </a:t>
            </a:r>
            <a:r>
              <a:rPr sz="750" spc="5" dirty="0">
                <a:latin typeface="Arial"/>
                <a:cs typeface="Arial"/>
              </a:rPr>
              <a:t>(</a:t>
            </a:r>
            <a:r>
              <a:rPr sz="750" spc="5" dirty="0" err="1" smtClean="0">
                <a:latin typeface="Arial"/>
                <a:cs typeface="Arial"/>
              </a:rPr>
              <a:t>стандартно</a:t>
            </a:r>
            <a:r>
              <a:rPr sz="750" spc="5" dirty="0" smtClean="0">
                <a:latin typeface="Arial"/>
                <a:cs typeface="Arial"/>
              </a:rPr>
              <a:t>:</a:t>
            </a:r>
            <a:r>
              <a:rPr lang="ru-RU" sz="750" spc="15" dirty="0" smtClean="0">
                <a:latin typeface="Arial"/>
                <a:cs typeface="Arial"/>
              </a:rPr>
              <a:t>частотный</a:t>
            </a:r>
            <a:r>
              <a:rPr lang="ru-RU" sz="750" spc="-5" dirty="0" smtClean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преобразователь,</a:t>
            </a:r>
            <a:r>
              <a:rPr lang="ru-RU" sz="750" dirty="0" smtClean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переключаемый</a:t>
            </a:r>
            <a:r>
              <a:rPr lang="ru-RU" sz="750" dirty="0" smtClean="0">
                <a:latin typeface="Arial"/>
                <a:cs typeface="Arial"/>
              </a:rPr>
              <a:t> </a:t>
            </a:r>
            <a:r>
              <a:rPr lang="ru-RU" sz="750" spc="-10" dirty="0" smtClean="0">
                <a:latin typeface="Arial"/>
                <a:cs typeface="Arial"/>
              </a:rPr>
              <a:t>с</a:t>
            </a:r>
            <a:r>
              <a:rPr lang="ru-RU" sz="750" dirty="0" smtClean="0">
                <a:latin typeface="Arial"/>
                <a:cs typeface="Arial"/>
              </a:rPr>
              <a:t> </a:t>
            </a:r>
            <a:r>
              <a:rPr lang="ru-RU" sz="750" spc="-40" dirty="0" smtClean="0">
                <a:latin typeface="Arial"/>
                <a:cs typeface="Arial"/>
              </a:rPr>
              <a:t>RSL</a:t>
            </a:r>
            <a:r>
              <a:rPr lang="ru-RU" sz="750" dirty="0" smtClean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на</a:t>
            </a:r>
            <a:r>
              <a:rPr lang="ru-RU" sz="750" dirty="0" smtClean="0">
                <a:latin typeface="Arial"/>
                <a:cs typeface="Arial"/>
              </a:rPr>
              <a:t> </a:t>
            </a:r>
            <a:r>
              <a:rPr lang="ru-RU" sz="750" spc="-25" dirty="0" smtClean="0">
                <a:latin typeface="Arial"/>
                <a:cs typeface="Arial"/>
              </a:rPr>
              <a:t>LSL);</a:t>
            </a:r>
            <a:r>
              <a:rPr lang="ru-RU" sz="750" dirty="0" smtClean="0">
                <a:latin typeface="Arial"/>
                <a:cs typeface="Arial"/>
              </a:rPr>
              <a:t> 1,6 </a:t>
            </a:r>
            <a:r>
              <a:rPr lang="ru-RU" sz="750" spc="15" dirty="0" smtClean="0">
                <a:latin typeface="Arial"/>
                <a:cs typeface="Arial"/>
              </a:rPr>
              <a:t>м/с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35735" y="8147172"/>
            <a:ext cx="2299716" cy="5588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>
              <a:lnSpc>
                <a:spcPct val="153800"/>
              </a:lnSpc>
              <a:spcBef>
                <a:spcPts val="100"/>
              </a:spcBef>
            </a:pPr>
            <a:r>
              <a:rPr sz="750" spc="-65" dirty="0">
                <a:latin typeface="Arial"/>
                <a:cs typeface="Arial"/>
              </a:rPr>
              <a:t>XE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400/3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4+2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шеврон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B=750;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H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=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32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 err="1">
                <a:latin typeface="Arial"/>
                <a:cs typeface="Arial"/>
              </a:rPr>
              <a:t>мм</a:t>
            </a:r>
            <a:r>
              <a:rPr sz="750" spc="25" dirty="0">
                <a:latin typeface="Arial"/>
                <a:cs typeface="Arial"/>
              </a:rPr>
              <a:t>  </a:t>
            </a:r>
            <a:r>
              <a:rPr lang="ru-RU" sz="750" spc="25" dirty="0" smtClean="0">
                <a:latin typeface="Arial"/>
                <a:cs typeface="Arial"/>
              </a:rPr>
              <a:t>Г</a:t>
            </a:r>
            <a:r>
              <a:rPr sz="750" spc="25" dirty="0" err="1" smtClean="0">
                <a:latin typeface="Arial"/>
                <a:cs typeface="Arial"/>
              </a:rPr>
              <a:t>идравлически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складываем</a:t>
            </a:r>
            <a:r>
              <a:rPr lang="ru-RU" sz="750" spc="10" dirty="0" err="1" smtClean="0">
                <a:latin typeface="Arial"/>
                <a:cs typeface="Arial"/>
              </a:rPr>
              <a:t>ый</a:t>
            </a:r>
            <a:endParaRPr lang="ru-RU" sz="750" spc="10" dirty="0" smtClean="0">
              <a:latin typeface="Arial"/>
              <a:cs typeface="Arial"/>
            </a:endParaRPr>
          </a:p>
          <a:p>
            <a:pPr marL="12700" marR="8890">
              <a:lnSpc>
                <a:spcPct val="153800"/>
              </a:lnSpc>
              <a:spcBef>
                <a:spcPts val="100"/>
              </a:spcBef>
            </a:pPr>
            <a:r>
              <a:rPr sz="750" spc="20" dirty="0" err="1" smtClean="0">
                <a:latin typeface="Arial"/>
                <a:cs typeface="Arial"/>
              </a:rPr>
              <a:t>около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170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т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(γ=1,7;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угол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естественного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откоса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37º)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525271" y="8196743"/>
            <a:ext cx="1061973" cy="489236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45720" indent="-33655">
              <a:lnSpc>
                <a:spcPct val="100000"/>
              </a:lnSpc>
              <a:spcBef>
                <a:spcPts val="415"/>
              </a:spcBef>
              <a:buChar char="-"/>
              <a:tabLst>
                <a:tab pos="46355" algn="l"/>
              </a:tabLst>
            </a:pP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Качество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ленты</a:t>
            </a:r>
          </a:p>
          <a:p>
            <a:pPr marL="45720" indent="-33655">
              <a:lnSpc>
                <a:spcPct val="100000"/>
              </a:lnSpc>
              <a:spcBef>
                <a:spcPts val="415"/>
              </a:spcBef>
              <a:buChar char="-"/>
              <a:tabLst>
                <a:tab pos="46355" algn="l"/>
              </a:tabLst>
            </a:pPr>
            <a:r>
              <a:rPr lang="ru-RU" sz="750" spc="20" dirty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Транспорт</a:t>
            </a:r>
            <a:r>
              <a:rPr lang="ru-RU" sz="750" spc="20" dirty="0" err="1" smtClean="0">
                <a:latin typeface="Arial"/>
                <a:cs typeface="Arial"/>
              </a:rPr>
              <a:t>ировка</a:t>
            </a:r>
            <a:endParaRPr sz="750" dirty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320"/>
              </a:spcBef>
              <a:tabLst>
                <a:tab pos="68580" algn="l"/>
              </a:tabLst>
            </a:pPr>
            <a:r>
              <a:rPr lang="ru-RU" sz="750" spc="30" dirty="0" smtClean="0">
                <a:latin typeface="Arial"/>
                <a:cs typeface="Arial"/>
              </a:rPr>
              <a:t>- О</a:t>
            </a:r>
            <a:r>
              <a:rPr sz="750" spc="30" dirty="0" err="1" smtClean="0">
                <a:latin typeface="Arial"/>
                <a:cs typeface="Arial"/>
              </a:rPr>
              <a:t>бъ</a:t>
            </a:r>
            <a:r>
              <a:rPr lang="ru-RU" sz="750" spc="30" dirty="0" smtClean="0">
                <a:latin typeface="Arial"/>
                <a:cs typeface="Arial"/>
              </a:rPr>
              <a:t>ё</a:t>
            </a:r>
            <a:r>
              <a:rPr sz="750" spc="30" dirty="0" smtClean="0">
                <a:latin typeface="Arial"/>
                <a:cs typeface="Arial"/>
              </a:rPr>
              <a:t>м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lang="ru-RU" sz="750" spc="-15" dirty="0" smtClean="0">
                <a:latin typeface="Arial"/>
                <a:cs typeface="Arial"/>
              </a:rPr>
              <a:t>отвала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25271" y="8730427"/>
            <a:ext cx="149225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8)</a:t>
            </a:r>
            <a:r>
              <a:rPr sz="900" b="1" spc="-55" dirty="0">
                <a:latin typeface="Arial"/>
                <a:cs typeface="Arial"/>
              </a:rPr>
              <a:t> </a:t>
            </a:r>
            <a:r>
              <a:rPr sz="900" b="1" spc="-5" dirty="0">
                <a:latin typeface="Arial"/>
                <a:cs typeface="Arial"/>
              </a:rPr>
              <a:t>ГУСЕНИЧНОЕ</a:t>
            </a:r>
            <a:r>
              <a:rPr sz="900" b="1" spc="-50" dirty="0">
                <a:latin typeface="Arial"/>
                <a:cs typeface="Arial"/>
              </a:rPr>
              <a:t> </a:t>
            </a:r>
            <a:r>
              <a:rPr sz="900" b="1" spc="-5" dirty="0">
                <a:latin typeface="Arial"/>
                <a:cs typeface="Arial"/>
              </a:rPr>
              <a:t>ШАССИ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25271" y="8928100"/>
            <a:ext cx="1061973" cy="1005403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60325" indent="-48260">
              <a:lnSpc>
                <a:spcPct val="100000"/>
              </a:lnSpc>
              <a:spcBef>
                <a:spcPts val="440"/>
              </a:spcBef>
              <a:buChar char="-"/>
              <a:tabLst>
                <a:tab pos="6096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 М</a:t>
            </a:r>
            <a:r>
              <a:rPr sz="750" spc="15" dirty="0" err="1" smtClean="0">
                <a:latin typeface="Arial"/>
                <a:cs typeface="Arial"/>
              </a:rPr>
              <a:t>одель</a:t>
            </a:r>
            <a:endParaRPr sz="750" dirty="0">
              <a:latin typeface="Arial"/>
              <a:cs typeface="Arial"/>
            </a:endParaRPr>
          </a:p>
          <a:p>
            <a:pPr marL="64135" indent="-52069">
              <a:lnSpc>
                <a:spcPct val="100000"/>
              </a:lnSpc>
              <a:spcBef>
                <a:spcPts val="370"/>
              </a:spcBef>
              <a:buChar char="-"/>
              <a:tabLst>
                <a:tab pos="64769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 Д</a:t>
            </a:r>
            <a:r>
              <a:rPr sz="750" spc="20" dirty="0" err="1" smtClean="0">
                <a:latin typeface="Arial"/>
                <a:cs typeface="Arial"/>
              </a:rPr>
              <a:t>лина</a:t>
            </a:r>
            <a:endParaRPr sz="750" dirty="0">
              <a:latin typeface="Arial"/>
              <a:cs typeface="Arial"/>
            </a:endParaRPr>
          </a:p>
          <a:p>
            <a:pPr marL="60325" indent="-48260">
              <a:lnSpc>
                <a:spcPct val="100000"/>
              </a:lnSpc>
              <a:spcBef>
                <a:spcPts val="415"/>
              </a:spcBef>
              <a:buChar char="-"/>
              <a:tabLst>
                <a:tab pos="60960" algn="l"/>
              </a:tabLst>
            </a:pPr>
            <a:r>
              <a:rPr lang="ru-RU" sz="750" spc="40" dirty="0" smtClean="0">
                <a:latin typeface="Arial"/>
                <a:cs typeface="Arial"/>
              </a:rPr>
              <a:t> Ш</a:t>
            </a:r>
            <a:r>
              <a:rPr sz="750" spc="40" dirty="0" err="1" smtClean="0">
                <a:latin typeface="Arial"/>
                <a:cs typeface="Arial"/>
              </a:rPr>
              <a:t>ирина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гусениц</a:t>
            </a:r>
            <a:endParaRPr sz="750" dirty="0">
              <a:latin typeface="Arial"/>
              <a:cs typeface="Arial"/>
            </a:endParaRPr>
          </a:p>
          <a:p>
            <a:pPr marL="60325" indent="-48260">
              <a:lnSpc>
                <a:spcPct val="100000"/>
              </a:lnSpc>
              <a:spcBef>
                <a:spcPts val="420"/>
              </a:spcBef>
              <a:buChar char="-"/>
              <a:tabLst>
                <a:tab pos="60960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 О</a:t>
            </a:r>
            <a:r>
              <a:rPr sz="750" spc="20" dirty="0" err="1" smtClean="0">
                <a:latin typeface="Arial"/>
                <a:cs typeface="Arial"/>
              </a:rPr>
              <a:t>бщая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ширина</a:t>
            </a:r>
            <a:endParaRPr sz="750" dirty="0">
              <a:latin typeface="Arial"/>
              <a:cs typeface="Arial"/>
            </a:endParaRPr>
          </a:p>
          <a:p>
            <a:pPr marL="67945" indent="-55880">
              <a:lnSpc>
                <a:spcPct val="100000"/>
              </a:lnSpc>
              <a:spcBef>
                <a:spcPts val="320"/>
              </a:spcBef>
              <a:buChar char="-"/>
              <a:tabLst>
                <a:tab pos="68580" algn="l"/>
              </a:tabLst>
            </a:pP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2</a:t>
            </a:r>
            <a:r>
              <a:rPr sz="750" spc="-45" dirty="0" smtClean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скорости</a:t>
            </a:r>
            <a:endParaRPr sz="750" dirty="0">
              <a:latin typeface="Arial"/>
              <a:cs typeface="Arial"/>
            </a:endParaRPr>
          </a:p>
          <a:p>
            <a:pPr marL="53340" indent="-41275">
              <a:lnSpc>
                <a:spcPct val="100000"/>
              </a:lnSpc>
              <a:spcBef>
                <a:spcPts val="500"/>
              </a:spcBef>
              <a:buChar char="-"/>
              <a:tabLst>
                <a:tab pos="53975" algn="l"/>
              </a:tabLst>
            </a:pPr>
            <a:r>
              <a:rPr lang="ru-RU" sz="750" spc="25" dirty="0" smtClean="0">
                <a:latin typeface="Arial"/>
                <a:cs typeface="Arial"/>
              </a:rPr>
              <a:t> Привод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947417" y="8940249"/>
            <a:ext cx="2135632" cy="1114536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750" spc="10" dirty="0">
                <a:latin typeface="Arial"/>
                <a:cs typeface="Arial"/>
              </a:rPr>
              <a:t>01</a:t>
            </a:r>
            <a:r>
              <a:rPr sz="750" spc="-4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ТРА-300-00</a:t>
            </a:r>
            <a:endParaRPr sz="750" dirty="0">
              <a:latin typeface="Arial"/>
              <a:cs typeface="Arial"/>
            </a:endParaRPr>
          </a:p>
          <a:p>
            <a:pPr marL="12700" marR="1270000">
              <a:lnSpc>
                <a:spcPct val="133400"/>
              </a:lnSpc>
            </a:pPr>
            <a:r>
              <a:rPr sz="750" spc="10" dirty="0">
                <a:latin typeface="Arial"/>
                <a:cs typeface="Arial"/>
              </a:rPr>
              <a:t>3720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 err="1">
                <a:latin typeface="Arial"/>
                <a:cs typeface="Arial"/>
              </a:rPr>
              <a:t>мм</a:t>
            </a:r>
            <a:r>
              <a:rPr sz="750" spc="30" dirty="0">
                <a:latin typeface="Arial"/>
                <a:cs typeface="Arial"/>
              </a:rPr>
              <a:t>  </a:t>
            </a:r>
            <a:endParaRPr lang="ru-RU" sz="750" spc="30" dirty="0" smtClean="0">
              <a:latin typeface="Arial"/>
              <a:cs typeface="Arial"/>
            </a:endParaRPr>
          </a:p>
          <a:p>
            <a:pPr marL="12700" marR="1270000">
              <a:lnSpc>
                <a:spcPct val="133400"/>
              </a:lnSpc>
            </a:pPr>
            <a:r>
              <a:rPr sz="750" spc="20" dirty="0" smtClean="0">
                <a:latin typeface="Arial"/>
                <a:cs typeface="Arial"/>
              </a:rPr>
              <a:t>450мм </a:t>
            </a:r>
            <a:r>
              <a:rPr sz="750" spc="25" dirty="0" smtClean="0">
                <a:latin typeface="Arial"/>
                <a:cs typeface="Arial"/>
              </a:rPr>
              <a:t> </a:t>
            </a:r>
            <a:endParaRPr lang="ru-RU" sz="750" spc="25" dirty="0" smtClean="0">
              <a:latin typeface="Arial"/>
              <a:cs typeface="Arial"/>
            </a:endParaRPr>
          </a:p>
          <a:p>
            <a:pPr marL="12700" marR="1270000">
              <a:lnSpc>
                <a:spcPct val="133400"/>
              </a:lnSpc>
            </a:pPr>
            <a:r>
              <a:rPr sz="750" spc="10" dirty="0" smtClean="0">
                <a:latin typeface="Arial"/>
                <a:cs typeface="Arial"/>
              </a:rPr>
              <a:t>2550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ts val="1200"/>
              </a:lnSpc>
              <a:spcBef>
                <a:spcPts val="60"/>
              </a:spcBef>
            </a:pPr>
            <a:r>
              <a:rPr sz="750" dirty="0">
                <a:latin typeface="Arial"/>
                <a:cs typeface="Arial"/>
              </a:rPr>
              <a:t>1,1 </a:t>
            </a:r>
            <a:r>
              <a:rPr sz="750" spc="45" dirty="0">
                <a:latin typeface="Arial"/>
                <a:cs typeface="Arial"/>
              </a:rPr>
              <a:t>км/ч и </a:t>
            </a:r>
            <a:r>
              <a:rPr sz="750" spc="5" dirty="0">
                <a:latin typeface="Arial"/>
                <a:cs typeface="Arial"/>
              </a:rPr>
              <a:t>2 </a:t>
            </a:r>
            <a:r>
              <a:rPr sz="750" spc="45" dirty="0" err="1">
                <a:latin typeface="Arial"/>
                <a:cs typeface="Arial"/>
              </a:rPr>
              <a:t>км</a:t>
            </a:r>
            <a:r>
              <a:rPr sz="750" spc="45" dirty="0">
                <a:latin typeface="Arial"/>
                <a:cs typeface="Arial"/>
              </a:rPr>
              <a:t>/ч </a:t>
            </a:r>
            <a:endParaRPr lang="ru-RU" sz="750" spc="45" dirty="0" smtClean="0">
              <a:latin typeface="Arial"/>
              <a:cs typeface="Arial"/>
            </a:endParaRPr>
          </a:p>
          <a:p>
            <a:pPr marL="12700" marR="5080">
              <a:lnSpc>
                <a:spcPts val="1200"/>
              </a:lnSpc>
              <a:spcBef>
                <a:spcPts val="60"/>
              </a:spcBef>
            </a:pPr>
            <a:r>
              <a:rPr sz="750" spc="20" dirty="0" err="1" smtClean="0">
                <a:latin typeface="Arial"/>
                <a:cs typeface="Arial"/>
              </a:rPr>
              <a:t>Гидравлический</a:t>
            </a:r>
            <a:r>
              <a:rPr sz="750" spc="20" dirty="0" smtClean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аксиально- </a:t>
            </a:r>
            <a:r>
              <a:rPr sz="750" spc="2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поршневой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двигатель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и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планетарный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редуктор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261924" y="165100"/>
            <a:ext cx="230832" cy="917829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50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65725" y="2370962"/>
            <a:ext cx="1741170" cy="1212215"/>
            <a:chOff x="5165725" y="2370962"/>
            <a:chExt cx="1741170" cy="12122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65725" y="2451188"/>
              <a:ext cx="1740916" cy="103839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91175" y="2370962"/>
              <a:ext cx="847725" cy="1212215"/>
            </a:xfrm>
            <a:custGeom>
              <a:avLst/>
              <a:gdLst/>
              <a:ahLst/>
              <a:cxnLst/>
              <a:rect l="l" t="t" r="r" b="b"/>
              <a:pathLst>
                <a:path w="847725" h="1212214">
                  <a:moveTo>
                    <a:pt x="76073" y="752475"/>
                  </a:moveTo>
                  <a:lnTo>
                    <a:pt x="46761" y="796505"/>
                  </a:lnTo>
                  <a:lnTo>
                    <a:pt x="23622" y="386080"/>
                  </a:lnTo>
                  <a:lnTo>
                    <a:pt x="26035" y="5461"/>
                  </a:lnTo>
                  <a:lnTo>
                    <a:pt x="13335" y="5334"/>
                  </a:lnTo>
                  <a:lnTo>
                    <a:pt x="10922" y="386080"/>
                  </a:lnTo>
                  <a:lnTo>
                    <a:pt x="34061" y="797217"/>
                  </a:lnTo>
                  <a:lnTo>
                    <a:pt x="0" y="756793"/>
                  </a:lnTo>
                  <a:lnTo>
                    <a:pt x="45085" y="881380"/>
                  </a:lnTo>
                  <a:lnTo>
                    <a:pt x="63271" y="805688"/>
                  </a:lnTo>
                  <a:lnTo>
                    <a:pt x="76073" y="752475"/>
                  </a:lnTo>
                  <a:close/>
                </a:path>
                <a:path w="847725" h="1212214">
                  <a:moveTo>
                    <a:pt x="703834" y="530987"/>
                  </a:moveTo>
                  <a:lnTo>
                    <a:pt x="694220" y="475107"/>
                  </a:lnTo>
                  <a:lnTo>
                    <a:pt x="681355" y="400304"/>
                  </a:lnTo>
                  <a:lnTo>
                    <a:pt x="628142" y="521716"/>
                  </a:lnTo>
                  <a:lnTo>
                    <a:pt x="664845" y="483425"/>
                  </a:lnTo>
                  <a:lnTo>
                    <a:pt x="612902" y="909320"/>
                  </a:lnTo>
                  <a:lnTo>
                    <a:pt x="564642" y="1209802"/>
                  </a:lnTo>
                  <a:lnTo>
                    <a:pt x="577215" y="1211834"/>
                  </a:lnTo>
                  <a:lnTo>
                    <a:pt x="625475" y="911352"/>
                  </a:lnTo>
                  <a:lnTo>
                    <a:pt x="677392" y="485101"/>
                  </a:lnTo>
                  <a:lnTo>
                    <a:pt x="703834" y="530987"/>
                  </a:lnTo>
                  <a:close/>
                </a:path>
                <a:path w="847725" h="1212214">
                  <a:moveTo>
                    <a:pt x="847471" y="10795"/>
                  </a:moveTo>
                  <a:lnTo>
                    <a:pt x="840740" y="0"/>
                  </a:lnTo>
                  <a:lnTo>
                    <a:pt x="460629" y="240538"/>
                  </a:lnTo>
                  <a:lnTo>
                    <a:pt x="459359" y="241300"/>
                  </a:lnTo>
                  <a:lnTo>
                    <a:pt x="458343" y="242570"/>
                  </a:lnTo>
                  <a:lnTo>
                    <a:pt x="457962" y="243967"/>
                  </a:lnTo>
                  <a:lnTo>
                    <a:pt x="349173" y="602589"/>
                  </a:lnTo>
                  <a:lnTo>
                    <a:pt x="331089" y="552958"/>
                  </a:lnTo>
                  <a:lnTo>
                    <a:pt x="330581" y="685546"/>
                  </a:lnTo>
                  <a:lnTo>
                    <a:pt x="377825" y="614426"/>
                  </a:lnTo>
                  <a:lnTo>
                    <a:pt x="403987" y="575056"/>
                  </a:lnTo>
                  <a:lnTo>
                    <a:pt x="361213" y="606361"/>
                  </a:lnTo>
                  <a:lnTo>
                    <a:pt x="468947" y="251206"/>
                  </a:lnTo>
                  <a:lnTo>
                    <a:pt x="469315" y="249974"/>
                  </a:lnTo>
                  <a:lnTo>
                    <a:pt x="472973" y="247650"/>
                  </a:lnTo>
                  <a:lnTo>
                    <a:pt x="847471" y="1079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9220" y="4111510"/>
            <a:ext cx="1740535" cy="1037323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195823" y="7800364"/>
            <a:ext cx="1734820" cy="1080135"/>
            <a:chOff x="5195823" y="7800364"/>
            <a:chExt cx="1734820" cy="10801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5823" y="7800364"/>
              <a:ext cx="1734693" cy="103146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903594" y="8333358"/>
              <a:ext cx="114300" cy="546735"/>
            </a:xfrm>
            <a:custGeom>
              <a:avLst/>
              <a:gdLst/>
              <a:ahLst/>
              <a:cxnLst/>
              <a:rect l="l" t="t" r="r" b="b"/>
              <a:pathLst>
                <a:path w="114300" h="546734">
                  <a:moveTo>
                    <a:pt x="28895" y="75119"/>
                  </a:moveTo>
                  <a:lnTo>
                    <a:pt x="24038" y="84468"/>
                  </a:lnTo>
                  <a:lnTo>
                    <a:pt x="55371" y="265302"/>
                  </a:lnTo>
                  <a:lnTo>
                    <a:pt x="101218" y="546735"/>
                  </a:lnTo>
                  <a:lnTo>
                    <a:pt x="113791" y="544702"/>
                  </a:lnTo>
                  <a:lnTo>
                    <a:pt x="67817" y="263270"/>
                  </a:lnTo>
                  <a:lnTo>
                    <a:pt x="36620" y="82399"/>
                  </a:lnTo>
                  <a:lnTo>
                    <a:pt x="28895" y="75119"/>
                  </a:lnTo>
                  <a:close/>
                </a:path>
                <a:path w="114300" h="546734">
                  <a:moveTo>
                    <a:pt x="15875" y="0"/>
                  </a:moveTo>
                  <a:lnTo>
                    <a:pt x="0" y="131699"/>
                  </a:lnTo>
                  <a:lnTo>
                    <a:pt x="24038" y="84468"/>
                  </a:lnTo>
                  <a:lnTo>
                    <a:pt x="22605" y="76200"/>
                  </a:lnTo>
                  <a:lnTo>
                    <a:pt x="28787" y="75138"/>
                  </a:lnTo>
                  <a:lnTo>
                    <a:pt x="29262" y="75056"/>
                  </a:lnTo>
                  <a:lnTo>
                    <a:pt x="35178" y="74041"/>
                  </a:lnTo>
                  <a:lnTo>
                    <a:pt x="52816" y="74041"/>
                  </a:lnTo>
                  <a:lnTo>
                    <a:pt x="15875" y="0"/>
                  </a:lnTo>
                  <a:close/>
                </a:path>
                <a:path w="114300" h="546734">
                  <a:moveTo>
                    <a:pt x="52816" y="74041"/>
                  </a:moveTo>
                  <a:lnTo>
                    <a:pt x="35178" y="74041"/>
                  </a:lnTo>
                  <a:lnTo>
                    <a:pt x="36620" y="82399"/>
                  </a:lnTo>
                  <a:lnTo>
                    <a:pt x="75056" y="118618"/>
                  </a:lnTo>
                  <a:lnTo>
                    <a:pt x="52816" y="74041"/>
                  </a:lnTo>
                  <a:close/>
                </a:path>
                <a:path w="114300" h="546734">
                  <a:moveTo>
                    <a:pt x="28787" y="75138"/>
                  </a:moveTo>
                  <a:lnTo>
                    <a:pt x="22605" y="76200"/>
                  </a:lnTo>
                  <a:lnTo>
                    <a:pt x="24038" y="84468"/>
                  </a:lnTo>
                  <a:lnTo>
                    <a:pt x="28787" y="75138"/>
                  </a:lnTo>
                  <a:close/>
                </a:path>
                <a:path w="114300" h="546734">
                  <a:moveTo>
                    <a:pt x="35178" y="74041"/>
                  </a:moveTo>
                  <a:lnTo>
                    <a:pt x="28895" y="75119"/>
                  </a:lnTo>
                  <a:lnTo>
                    <a:pt x="36620" y="82399"/>
                  </a:lnTo>
                  <a:lnTo>
                    <a:pt x="35178" y="74041"/>
                  </a:lnTo>
                  <a:close/>
                </a:path>
                <a:path w="114300" h="546734">
                  <a:moveTo>
                    <a:pt x="29262" y="75056"/>
                  </a:moveTo>
                  <a:lnTo>
                    <a:pt x="28828" y="75056"/>
                  </a:lnTo>
                  <a:lnTo>
                    <a:pt x="29262" y="75056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200141" y="5195658"/>
            <a:ext cx="1733550" cy="2270760"/>
            <a:chOff x="5200141" y="5195658"/>
            <a:chExt cx="1733550" cy="227076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9793" y="6379463"/>
              <a:ext cx="1723644" cy="102946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520435" y="6652767"/>
              <a:ext cx="480059" cy="813435"/>
            </a:xfrm>
            <a:custGeom>
              <a:avLst/>
              <a:gdLst/>
              <a:ahLst/>
              <a:cxnLst/>
              <a:rect l="l" t="t" r="r" b="b"/>
              <a:pathLst>
                <a:path w="480060" h="813434">
                  <a:moveTo>
                    <a:pt x="27304" y="74675"/>
                  </a:moveTo>
                  <a:lnTo>
                    <a:pt x="22749" y="84252"/>
                  </a:lnTo>
                  <a:lnTo>
                    <a:pt x="130175" y="619251"/>
                  </a:lnTo>
                  <a:lnTo>
                    <a:pt x="131317" y="620775"/>
                  </a:lnTo>
                  <a:lnTo>
                    <a:pt x="132968" y="621664"/>
                  </a:lnTo>
                  <a:lnTo>
                    <a:pt x="473710" y="813180"/>
                  </a:lnTo>
                  <a:lnTo>
                    <a:pt x="479933" y="802004"/>
                  </a:lnTo>
                  <a:lnTo>
                    <a:pt x="146879" y="614933"/>
                  </a:lnTo>
                  <a:lnTo>
                    <a:pt x="142366" y="614933"/>
                  </a:lnTo>
                  <a:lnTo>
                    <a:pt x="139191" y="610615"/>
                  </a:lnTo>
                  <a:lnTo>
                    <a:pt x="141499" y="610615"/>
                  </a:lnTo>
                  <a:lnTo>
                    <a:pt x="35199" y="81724"/>
                  </a:lnTo>
                  <a:lnTo>
                    <a:pt x="27304" y="74675"/>
                  </a:lnTo>
                  <a:close/>
                </a:path>
                <a:path w="480060" h="813434">
                  <a:moveTo>
                    <a:pt x="139191" y="610615"/>
                  </a:moveTo>
                  <a:lnTo>
                    <a:pt x="142366" y="614933"/>
                  </a:lnTo>
                  <a:lnTo>
                    <a:pt x="141792" y="612076"/>
                  </a:lnTo>
                  <a:lnTo>
                    <a:pt x="139191" y="610615"/>
                  </a:lnTo>
                  <a:close/>
                </a:path>
                <a:path w="480060" h="813434">
                  <a:moveTo>
                    <a:pt x="141792" y="612076"/>
                  </a:moveTo>
                  <a:lnTo>
                    <a:pt x="142366" y="614933"/>
                  </a:lnTo>
                  <a:lnTo>
                    <a:pt x="146879" y="614933"/>
                  </a:lnTo>
                  <a:lnTo>
                    <a:pt x="141792" y="612076"/>
                  </a:lnTo>
                  <a:close/>
                </a:path>
                <a:path w="480060" h="813434">
                  <a:moveTo>
                    <a:pt x="141499" y="610615"/>
                  </a:moveTo>
                  <a:lnTo>
                    <a:pt x="139191" y="610615"/>
                  </a:lnTo>
                  <a:lnTo>
                    <a:pt x="141792" y="612076"/>
                  </a:lnTo>
                  <a:lnTo>
                    <a:pt x="141499" y="610615"/>
                  </a:lnTo>
                  <a:close/>
                </a:path>
                <a:path w="480060" h="813434">
                  <a:moveTo>
                    <a:pt x="12318" y="0"/>
                  </a:moveTo>
                  <a:lnTo>
                    <a:pt x="0" y="132079"/>
                  </a:lnTo>
                  <a:lnTo>
                    <a:pt x="22749" y="84252"/>
                  </a:lnTo>
                  <a:lnTo>
                    <a:pt x="21081" y="75945"/>
                  </a:lnTo>
                  <a:lnTo>
                    <a:pt x="33527" y="73405"/>
                  </a:lnTo>
                  <a:lnTo>
                    <a:pt x="51452" y="73405"/>
                  </a:lnTo>
                  <a:lnTo>
                    <a:pt x="12318" y="0"/>
                  </a:lnTo>
                  <a:close/>
                </a:path>
                <a:path w="480060" h="813434">
                  <a:moveTo>
                    <a:pt x="51452" y="73405"/>
                  </a:moveTo>
                  <a:lnTo>
                    <a:pt x="33527" y="73405"/>
                  </a:lnTo>
                  <a:lnTo>
                    <a:pt x="35199" y="81724"/>
                  </a:lnTo>
                  <a:lnTo>
                    <a:pt x="74675" y="116966"/>
                  </a:lnTo>
                  <a:lnTo>
                    <a:pt x="51452" y="73405"/>
                  </a:lnTo>
                  <a:close/>
                </a:path>
                <a:path w="480060" h="813434">
                  <a:moveTo>
                    <a:pt x="27304" y="74675"/>
                  </a:moveTo>
                  <a:lnTo>
                    <a:pt x="21081" y="75945"/>
                  </a:lnTo>
                  <a:lnTo>
                    <a:pt x="22749" y="84252"/>
                  </a:lnTo>
                  <a:lnTo>
                    <a:pt x="27304" y="74675"/>
                  </a:lnTo>
                  <a:close/>
                </a:path>
                <a:path w="480060" h="813434">
                  <a:moveTo>
                    <a:pt x="33527" y="73405"/>
                  </a:moveTo>
                  <a:lnTo>
                    <a:pt x="27304" y="74675"/>
                  </a:lnTo>
                  <a:lnTo>
                    <a:pt x="35199" y="81724"/>
                  </a:lnTo>
                  <a:lnTo>
                    <a:pt x="33527" y="7340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00141" y="5195658"/>
              <a:ext cx="1733423" cy="115561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579869" y="0"/>
            <a:ext cx="566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250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7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80510" y="10001250"/>
            <a:ext cx="221615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z="2000" spc="30" dirty="0">
                <a:solidFill>
                  <a:srgbClr val="FFFFFF"/>
                </a:solidFill>
                <a:latin typeface="Arial"/>
                <a:cs typeface="Arial"/>
              </a:rPr>
              <a:t>5</a:t>
            </a:fld>
            <a:endParaRPr sz="2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957821" y="10001250"/>
            <a:ext cx="16891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1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dt" sz="half" idx="6"/>
          </p:nvPr>
        </p:nvSpPr>
        <p:spPr>
          <a:xfrm>
            <a:off x="5342001" y="10014826"/>
            <a:ext cx="1237868" cy="321882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lang="ru-RU" spc="-50" dirty="0"/>
              <a:t>Г</a:t>
            </a:r>
            <a:r>
              <a:rPr spc="-50" dirty="0" smtClean="0"/>
              <a:t>Р</a:t>
            </a:r>
            <a:r>
              <a:rPr lang="ru-RU" spc="-50" dirty="0" smtClean="0"/>
              <a:t>ОХОТ</a:t>
            </a:r>
            <a:endParaRPr spc="-50" dirty="0"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25272" y="1633981"/>
            <a:ext cx="28092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0" spc="-55" dirty="0">
                <a:solidFill>
                  <a:srgbClr val="7F8484"/>
                </a:solidFill>
                <a:latin typeface="Arial"/>
                <a:cs typeface="Arial"/>
              </a:rPr>
              <a:t>ТЕХНИЧЕСКАЯ</a:t>
            </a:r>
            <a:r>
              <a:rPr sz="1400" b="0" spc="-25" dirty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400" b="0" spc="-10" dirty="0">
                <a:solidFill>
                  <a:srgbClr val="7F8484"/>
                </a:solidFill>
                <a:latin typeface="Arial"/>
                <a:cs typeface="Arial"/>
              </a:rPr>
              <a:t>СПЕЦИФИКАЦИЯ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29560" y="1894839"/>
            <a:ext cx="2205990" cy="225062"/>
          </a:xfrm>
          <a:prstGeom prst="rect">
            <a:avLst/>
          </a:prstGeom>
          <a:solidFill>
            <a:srgbClr val="F79546"/>
          </a:solidFill>
          <a:ln w="9525">
            <a:solidFill>
              <a:srgbClr val="0000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55"/>
              </a:spcBef>
            </a:pPr>
            <a:r>
              <a:rPr sz="650" spc="-70" dirty="0" smtClean="0">
                <a:latin typeface="Arial"/>
                <a:cs typeface="Arial"/>
              </a:rPr>
              <a:t>Е</a:t>
            </a:r>
            <a:r>
              <a:rPr lang="en-US" sz="650" spc="-70" dirty="0">
                <a:latin typeface="Arial"/>
                <a:cs typeface="Arial"/>
              </a:rPr>
              <a:t>U</a:t>
            </a:r>
            <a:r>
              <a:rPr sz="650" spc="-15" dirty="0" smtClean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=</a:t>
            </a:r>
            <a:r>
              <a:rPr sz="650" spc="-15" dirty="0">
                <a:latin typeface="Arial"/>
                <a:cs typeface="Arial"/>
              </a:rPr>
              <a:t> </a:t>
            </a:r>
            <a:r>
              <a:rPr sz="650" spc="10" dirty="0">
                <a:latin typeface="Arial"/>
                <a:cs typeface="Arial"/>
              </a:rPr>
              <a:t>Европа</a:t>
            </a:r>
            <a:r>
              <a:rPr sz="650" spc="-15" dirty="0">
                <a:latin typeface="Arial"/>
                <a:cs typeface="Arial"/>
              </a:rPr>
              <a:t> </a:t>
            </a:r>
            <a:r>
              <a:rPr sz="650" spc="60" dirty="0">
                <a:latin typeface="Arial"/>
                <a:cs typeface="Arial"/>
              </a:rPr>
              <a:t>/</a:t>
            </a:r>
            <a:r>
              <a:rPr sz="650" spc="-15" dirty="0">
                <a:latin typeface="Arial"/>
                <a:cs typeface="Arial"/>
              </a:rPr>
              <a:t> </a:t>
            </a:r>
            <a:r>
              <a:rPr lang="en-US" sz="650" spc="-15" dirty="0" smtClean="0">
                <a:latin typeface="Arial"/>
                <a:cs typeface="Arial"/>
              </a:rPr>
              <a:t>US</a:t>
            </a:r>
            <a:r>
              <a:rPr sz="650" spc="-15" dirty="0" smtClean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=</a:t>
            </a:r>
            <a:r>
              <a:rPr sz="650" spc="-1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США</a:t>
            </a:r>
          </a:p>
          <a:p>
            <a:pPr marL="40640">
              <a:lnSpc>
                <a:spcPct val="100000"/>
              </a:lnSpc>
              <a:spcBef>
                <a:spcPts val="195"/>
              </a:spcBef>
            </a:pPr>
            <a:r>
              <a:rPr sz="600" spc="-30" dirty="0">
                <a:latin typeface="Arial"/>
                <a:cs typeface="Arial"/>
              </a:rPr>
              <a:t>REM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=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sz="600" spc="-25" dirty="0">
                <a:latin typeface="Arial"/>
                <a:cs typeface="Arial"/>
              </a:rPr>
              <a:t>ROW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—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sz="600" spc="15" dirty="0">
                <a:latin typeface="Arial"/>
                <a:cs typeface="Arial"/>
              </a:rPr>
              <a:t>Остальной</a:t>
            </a:r>
            <a:r>
              <a:rPr sz="600" spc="-10" dirty="0">
                <a:latin typeface="Arial"/>
                <a:cs typeface="Arial"/>
              </a:rPr>
              <a:t> </a:t>
            </a:r>
            <a:r>
              <a:rPr sz="600" spc="40" dirty="0">
                <a:latin typeface="Arial"/>
                <a:cs typeface="Arial"/>
              </a:rPr>
              <a:t>мир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sz="600" spc="20" dirty="0">
                <a:latin typeface="Arial"/>
                <a:cs typeface="Arial"/>
              </a:rPr>
              <a:t>(кроме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sz="600" spc="15" dirty="0">
                <a:latin typeface="Arial"/>
                <a:cs typeface="Arial"/>
              </a:rPr>
              <a:t>Китая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sz="600" spc="50" dirty="0">
                <a:latin typeface="Arial"/>
                <a:cs typeface="Arial"/>
              </a:rPr>
              <a:t>и</a:t>
            </a:r>
            <a:r>
              <a:rPr sz="600" spc="-10" dirty="0">
                <a:latin typeface="Arial"/>
                <a:cs typeface="Arial"/>
              </a:rPr>
              <a:t> </a:t>
            </a:r>
            <a:r>
              <a:rPr sz="600" spc="25" dirty="0">
                <a:latin typeface="Arial"/>
                <a:cs typeface="Arial"/>
              </a:rPr>
              <a:t>Индии)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5272" y="1955545"/>
            <a:ext cx="1833119" cy="52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9)</a:t>
            </a:r>
            <a:r>
              <a:rPr sz="900" b="1" spc="-40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БЛОК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ДВИГАТЕЛЯ</a:t>
            </a:r>
            <a:endParaRPr sz="900" dirty="0">
              <a:latin typeface="Arial"/>
              <a:cs typeface="Arial"/>
            </a:endParaRPr>
          </a:p>
          <a:p>
            <a:pPr marL="60325" indent="-48260">
              <a:lnSpc>
                <a:spcPct val="80000"/>
              </a:lnSpc>
              <a:spcBef>
                <a:spcPts val="940"/>
              </a:spcBef>
              <a:buChar char="-"/>
              <a:tabLst>
                <a:tab pos="60960" algn="l"/>
              </a:tabLst>
            </a:pPr>
            <a:r>
              <a:rPr lang="ru-RU" sz="750" spc="15" dirty="0">
                <a:latin typeface="Arial"/>
                <a:cs typeface="Arial"/>
              </a:rPr>
              <a:t>М</a:t>
            </a:r>
            <a:r>
              <a:rPr sz="750" spc="15" dirty="0" err="1" smtClean="0">
                <a:latin typeface="Arial"/>
                <a:cs typeface="Arial"/>
              </a:rPr>
              <a:t>одель</a:t>
            </a:r>
            <a:endParaRPr sz="750" dirty="0">
              <a:latin typeface="Arial"/>
              <a:cs typeface="Arial"/>
            </a:endParaRPr>
          </a:p>
          <a:p>
            <a:pPr marL="45720" indent="-33655">
              <a:lnSpc>
                <a:spcPct val="80000"/>
              </a:lnSpc>
              <a:spcBef>
                <a:spcPts val="620"/>
              </a:spcBef>
              <a:buChar char="-"/>
              <a:tabLst>
                <a:tab pos="46355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Тип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дизельного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двигателя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93029" y="1898649"/>
            <a:ext cx="1733550" cy="230832"/>
          </a:xfrm>
          <a:prstGeom prst="rect">
            <a:avLst/>
          </a:prstGeom>
          <a:solidFill>
            <a:srgbClr val="F79546"/>
          </a:solidFill>
          <a:ln w="9525">
            <a:solidFill>
              <a:srgbClr val="000000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60"/>
              </a:spcBef>
            </a:pPr>
            <a:r>
              <a:rPr lang="ru-RU" sz="600" u="sng" spc="1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Пояснение</a:t>
            </a:r>
            <a:r>
              <a:rPr sz="600" u="sng" spc="1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600" dirty="0">
              <a:latin typeface="Arial"/>
              <a:cs typeface="Arial"/>
            </a:endParaRPr>
          </a:p>
          <a:p>
            <a:pPr marL="40640">
              <a:lnSpc>
                <a:spcPct val="100000"/>
              </a:lnSpc>
              <a:spcBef>
                <a:spcPts val="345"/>
              </a:spcBef>
            </a:pPr>
            <a:r>
              <a:rPr sz="600" spc="-10" dirty="0">
                <a:latin typeface="Arial"/>
                <a:cs typeface="Arial"/>
              </a:rPr>
              <a:t>(а)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=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lang="ru-RU" sz="600" spc="20" dirty="0" smtClean="0">
                <a:latin typeface="Arial"/>
                <a:cs typeface="Arial"/>
              </a:rPr>
              <a:t>актуально</a:t>
            </a:r>
            <a:r>
              <a:rPr sz="600" spc="20" dirty="0" smtClean="0">
                <a:latin typeface="Arial"/>
                <a:cs typeface="Arial"/>
              </a:rPr>
              <a:t>;</a:t>
            </a:r>
            <a:r>
              <a:rPr sz="600" spc="-15" dirty="0" smtClean="0">
                <a:latin typeface="Arial"/>
                <a:cs typeface="Arial"/>
              </a:rPr>
              <a:t> </a:t>
            </a:r>
            <a:r>
              <a:rPr sz="600" spc="-15" dirty="0">
                <a:latin typeface="Arial"/>
                <a:cs typeface="Arial"/>
              </a:rPr>
              <a:t>(с) </a:t>
            </a:r>
            <a:r>
              <a:rPr sz="600" spc="-10" dirty="0">
                <a:latin typeface="Arial"/>
                <a:cs typeface="Arial"/>
              </a:rPr>
              <a:t>=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lang="ru-RU" sz="600" spc="25" dirty="0" err="1" smtClean="0">
                <a:latin typeface="Arial"/>
                <a:cs typeface="Arial"/>
              </a:rPr>
              <a:t>стандрат</a:t>
            </a:r>
            <a:r>
              <a:rPr sz="600" spc="20" dirty="0" smtClean="0">
                <a:latin typeface="Arial"/>
                <a:cs typeface="Arial"/>
              </a:rPr>
              <a:t>;</a:t>
            </a:r>
            <a:r>
              <a:rPr sz="600" spc="-10" dirty="0" smtClean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(о)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=</a:t>
            </a:r>
            <a:r>
              <a:rPr sz="600" spc="-15" dirty="0">
                <a:latin typeface="Arial"/>
                <a:cs typeface="Arial"/>
              </a:rPr>
              <a:t> </a:t>
            </a:r>
            <a:r>
              <a:rPr lang="ru-RU" sz="600" spc="15" dirty="0" smtClean="0">
                <a:latin typeface="Arial"/>
                <a:cs typeface="Arial"/>
              </a:rPr>
              <a:t>опции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47416" y="2146300"/>
            <a:ext cx="3499613" cy="5193217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00"/>
              </a:spcBef>
            </a:pPr>
            <a:r>
              <a:rPr sz="750" spc="10" dirty="0">
                <a:latin typeface="Arial"/>
                <a:cs typeface="Arial"/>
              </a:rPr>
              <a:t>01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20" dirty="0">
                <a:latin typeface="Arial"/>
                <a:cs typeface="Arial"/>
              </a:rPr>
              <a:t>ЭНУ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400-00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-15" dirty="0">
                <a:latin typeface="Arial"/>
                <a:cs typeface="Arial"/>
              </a:rPr>
              <a:t>а) </a:t>
            </a:r>
            <a:r>
              <a:rPr sz="750" spc="-40" dirty="0">
                <a:latin typeface="Arial"/>
                <a:cs typeface="Arial"/>
              </a:rPr>
              <a:t>CATERPILLAR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4.4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55" dirty="0">
                <a:latin typeface="Arial"/>
                <a:cs typeface="Arial"/>
              </a:rPr>
              <a:t>(</a:t>
            </a:r>
            <a:r>
              <a:rPr sz="750" spc="-55" dirty="0" smtClean="0">
                <a:latin typeface="Arial"/>
                <a:cs typeface="Arial"/>
              </a:rPr>
              <a:t>Е</a:t>
            </a:r>
            <a:r>
              <a:rPr lang="en-US" sz="750" spc="-55" dirty="0" smtClean="0">
                <a:latin typeface="Arial"/>
                <a:cs typeface="Arial"/>
              </a:rPr>
              <a:t>U</a:t>
            </a:r>
            <a:r>
              <a:rPr sz="750" spc="-55" dirty="0" smtClean="0">
                <a:latin typeface="Arial"/>
                <a:cs typeface="Arial"/>
              </a:rPr>
              <a:t>)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(а); </a:t>
            </a:r>
            <a:r>
              <a:rPr sz="750" spc="-25" dirty="0" smtClean="0">
                <a:latin typeface="Arial"/>
                <a:cs typeface="Arial"/>
              </a:rPr>
              <a:t>(</a:t>
            </a:r>
            <a:r>
              <a:rPr lang="en-US" sz="750" spc="-25" dirty="0" smtClean="0">
                <a:latin typeface="Arial"/>
                <a:cs typeface="Arial"/>
              </a:rPr>
              <a:t>REM</a:t>
            </a:r>
            <a:r>
              <a:rPr sz="750" spc="-25" dirty="0" smtClean="0">
                <a:latin typeface="Arial"/>
                <a:cs typeface="Arial"/>
              </a:rPr>
              <a:t>)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25" dirty="0">
                <a:latin typeface="Arial"/>
                <a:cs typeface="Arial"/>
              </a:rPr>
              <a:t>(с)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lang="en-US" sz="750" spc="-5" dirty="0">
                <a:latin typeface="Arial"/>
                <a:cs typeface="Arial"/>
              </a:rPr>
              <a:t>b</a:t>
            </a:r>
            <a:r>
              <a:rPr sz="750" spc="-5" dirty="0" smtClean="0">
                <a:latin typeface="Arial"/>
                <a:cs typeface="Arial"/>
              </a:rPr>
              <a:t>)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CUMMINS</a:t>
            </a:r>
            <a:r>
              <a:rPr sz="750" spc="-15" dirty="0">
                <a:latin typeface="Arial"/>
                <a:cs typeface="Arial"/>
              </a:rPr>
              <a:t> F3.8 </a:t>
            </a:r>
            <a:r>
              <a:rPr sz="750" spc="-55" dirty="0">
                <a:latin typeface="Arial"/>
                <a:cs typeface="Arial"/>
              </a:rPr>
              <a:t>(</a:t>
            </a:r>
            <a:r>
              <a:rPr sz="750" spc="-55" dirty="0" smtClean="0">
                <a:latin typeface="Arial"/>
                <a:cs typeface="Arial"/>
              </a:rPr>
              <a:t>Е</a:t>
            </a:r>
            <a:r>
              <a:rPr lang="en-US" sz="750" spc="-55" dirty="0" smtClean="0">
                <a:latin typeface="Arial"/>
                <a:cs typeface="Arial"/>
              </a:rPr>
              <a:t>U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+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en-US" sz="750" spc="-15" dirty="0" smtClean="0">
                <a:latin typeface="Arial"/>
                <a:cs typeface="Arial"/>
              </a:rPr>
              <a:t>US</a:t>
            </a:r>
            <a:r>
              <a:rPr sz="750" spc="-10" dirty="0" smtClean="0">
                <a:latin typeface="Arial"/>
                <a:cs typeface="Arial"/>
              </a:rPr>
              <a:t>)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25" dirty="0">
                <a:latin typeface="Arial"/>
                <a:cs typeface="Arial"/>
              </a:rPr>
              <a:t>(с)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lang="en-US" sz="750" dirty="0">
                <a:latin typeface="Arial"/>
                <a:cs typeface="Arial"/>
              </a:rPr>
              <a:t>c</a:t>
            </a:r>
            <a:r>
              <a:rPr sz="750" dirty="0" smtClean="0">
                <a:latin typeface="Arial"/>
                <a:cs typeface="Arial"/>
              </a:rPr>
              <a:t>)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-40" dirty="0">
                <a:latin typeface="Arial"/>
                <a:cs typeface="Arial"/>
              </a:rPr>
              <a:t>CATERPILLAR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4.4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30" dirty="0">
                <a:latin typeface="Arial"/>
                <a:cs typeface="Arial"/>
              </a:rPr>
              <a:t>(REM)-</a:t>
            </a:r>
            <a:r>
              <a:rPr sz="750" spc="-25" dirty="0">
                <a:latin typeface="Arial"/>
                <a:cs typeface="Arial"/>
              </a:rPr>
              <a:t>(с)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750" spc="-10" dirty="0">
                <a:latin typeface="Arial"/>
                <a:cs typeface="Arial"/>
              </a:rPr>
              <a:t>а) </a:t>
            </a:r>
            <a:r>
              <a:rPr lang="en-US" sz="750" spc="-10" dirty="0" smtClean="0">
                <a:latin typeface="Arial"/>
                <a:cs typeface="Arial"/>
              </a:rPr>
              <a:t>Tier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3;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-60" dirty="0" smtClean="0">
                <a:latin typeface="Arial"/>
                <a:cs typeface="Arial"/>
              </a:rPr>
              <a:t>Е</a:t>
            </a:r>
            <a:r>
              <a:rPr lang="en-US" sz="750" spc="-60" dirty="0" smtClean="0">
                <a:latin typeface="Arial"/>
                <a:cs typeface="Arial"/>
              </a:rPr>
              <a:t>U STAGE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IIIA;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lang="en-US" sz="750" spc="-10" dirty="0" smtClean="0">
                <a:latin typeface="Arial"/>
                <a:cs typeface="Arial"/>
              </a:rPr>
              <a:t>DOC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lang="en-US" sz="750" spc="-5" dirty="0">
                <a:latin typeface="Arial"/>
                <a:cs typeface="Arial"/>
              </a:rPr>
              <a:t>b</a:t>
            </a:r>
            <a:r>
              <a:rPr sz="750" spc="-5" dirty="0" smtClean="0">
                <a:latin typeface="Arial"/>
                <a:cs typeface="Arial"/>
              </a:rPr>
              <a:t>)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lang="en-US" sz="750" spc="-10" dirty="0" smtClean="0">
                <a:latin typeface="Arial"/>
                <a:cs typeface="Arial"/>
              </a:rPr>
              <a:t>Tier </a:t>
            </a:r>
            <a:r>
              <a:rPr sz="750" spc="10" dirty="0" smtClean="0">
                <a:latin typeface="Arial"/>
                <a:cs typeface="Arial"/>
              </a:rPr>
              <a:t>4f</a:t>
            </a:r>
            <a:r>
              <a:rPr sz="750" spc="10" dirty="0">
                <a:latin typeface="Arial"/>
                <a:cs typeface="Arial"/>
              </a:rPr>
              <a:t>;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-55" dirty="0" smtClean="0">
                <a:latin typeface="Arial"/>
                <a:cs typeface="Arial"/>
              </a:rPr>
              <a:t>Е</a:t>
            </a:r>
            <a:r>
              <a:rPr lang="en-US" sz="750" spc="-55" dirty="0" smtClean="0">
                <a:latin typeface="Arial"/>
                <a:cs typeface="Arial"/>
              </a:rPr>
              <a:t>U STAGE </a:t>
            </a:r>
            <a:r>
              <a:rPr sz="750" spc="-20" dirty="0" smtClean="0">
                <a:latin typeface="Arial"/>
                <a:cs typeface="Arial"/>
              </a:rPr>
              <a:t>V</a:t>
            </a:r>
            <a:r>
              <a:rPr sz="750" spc="-20" dirty="0">
                <a:latin typeface="Arial"/>
                <a:cs typeface="Arial"/>
              </a:rPr>
              <a:t>;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lang="en-US" sz="750" spc="-10" dirty="0" smtClean="0">
                <a:latin typeface="Arial"/>
                <a:cs typeface="Arial"/>
              </a:rPr>
              <a:t>DOC</a:t>
            </a:r>
            <a:r>
              <a:rPr sz="750" spc="5" dirty="0" smtClean="0">
                <a:latin typeface="Arial"/>
                <a:cs typeface="Arial"/>
              </a:rPr>
              <a:t>;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lang="en-US" sz="750" spc="-10" dirty="0" smtClean="0">
                <a:latin typeface="Arial"/>
                <a:cs typeface="Arial"/>
              </a:rPr>
              <a:t>SCR</a:t>
            </a:r>
            <a:r>
              <a:rPr sz="750" spc="-20" dirty="0" smtClean="0">
                <a:latin typeface="Arial"/>
                <a:cs typeface="Arial"/>
              </a:rPr>
              <a:t>;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lang="en-US" sz="750" spc="15" dirty="0" smtClean="0">
                <a:latin typeface="Arial"/>
                <a:cs typeface="Arial"/>
              </a:rPr>
              <a:t>DPF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lang="en-US" sz="750" dirty="0">
                <a:latin typeface="Arial"/>
                <a:cs typeface="Arial"/>
              </a:rPr>
              <a:t>c</a:t>
            </a:r>
            <a:r>
              <a:rPr sz="750" dirty="0" smtClean="0">
                <a:latin typeface="Arial"/>
                <a:cs typeface="Arial"/>
              </a:rPr>
              <a:t>)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lang="en-US" sz="750" spc="-10" dirty="0" smtClean="0">
                <a:latin typeface="Arial"/>
                <a:cs typeface="Arial"/>
              </a:rPr>
              <a:t>Tier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3;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-60" dirty="0" smtClean="0">
                <a:latin typeface="Arial"/>
                <a:cs typeface="Arial"/>
              </a:rPr>
              <a:t>Е</a:t>
            </a:r>
            <a:r>
              <a:rPr lang="en-US" sz="750" spc="-60" dirty="0" smtClean="0">
                <a:latin typeface="Arial"/>
                <a:cs typeface="Arial"/>
              </a:rPr>
              <a:t>U STAGE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IIIA;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lang="en-US" sz="750" spc="-10" dirty="0" smtClean="0">
                <a:latin typeface="Arial"/>
                <a:cs typeface="Arial"/>
              </a:rPr>
              <a:t>DOC</a:t>
            </a:r>
            <a:endParaRPr sz="75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440"/>
              </a:spcBef>
            </a:pPr>
            <a:r>
              <a:rPr sz="750" spc="-10" dirty="0">
                <a:latin typeface="Arial"/>
                <a:cs typeface="Arial"/>
              </a:rPr>
              <a:t>а)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85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кВт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 err="1">
                <a:latin typeface="Arial"/>
                <a:cs typeface="Arial"/>
              </a:rPr>
              <a:t>при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</a:t>
            </a:r>
            <a:r>
              <a:rPr lang="en-US" sz="750" spc="10" dirty="0">
                <a:latin typeface="Arial"/>
                <a:cs typeface="Arial"/>
              </a:rPr>
              <a:t>.</a:t>
            </a:r>
            <a:r>
              <a:rPr sz="750" spc="10" dirty="0" smtClean="0">
                <a:latin typeface="Arial"/>
                <a:cs typeface="Arial"/>
              </a:rPr>
              <a:t>500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об/мин;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98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кВт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 err="1">
                <a:latin typeface="Arial"/>
                <a:cs typeface="Arial"/>
              </a:rPr>
              <a:t>при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</a:t>
            </a:r>
            <a:r>
              <a:rPr lang="en-US" sz="750" spc="10" dirty="0" smtClean="0">
                <a:latin typeface="Arial"/>
                <a:cs typeface="Arial"/>
              </a:rPr>
              <a:t>.</a:t>
            </a:r>
            <a:r>
              <a:rPr sz="750" spc="10" dirty="0" smtClean="0">
                <a:latin typeface="Arial"/>
                <a:cs typeface="Arial"/>
              </a:rPr>
              <a:t>800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об/мин</a:t>
            </a:r>
            <a:endParaRPr sz="75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sz="750" spc="-5" dirty="0">
                <a:latin typeface="Arial"/>
                <a:cs typeface="Arial"/>
              </a:rPr>
              <a:t>b</a:t>
            </a:r>
            <a:r>
              <a:rPr sz="750" spc="-5" dirty="0" smtClean="0">
                <a:latin typeface="Arial"/>
                <a:cs typeface="Arial"/>
              </a:rPr>
              <a:t>)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79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кВт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 err="1">
                <a:latin typeface="Arial"/>
                <a:cs typeface="Arial"/>
              </a:rPr>
              <a:t>при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</a:t>
            </a:r>
            <a:r>
              <a:rPr lang="en-US" sz="750" spc="10" dirty="0" smtClean="0">
                <a:latin typeface="Arial"/>
                <a:cs typeface="Arial"/>
              </a:rPr>
              <a:t>.</a:t>
            </a:r>
            <a:r>
              <a:rPr sz="750" spc="10" dirty="0" smtClean="0">
                <a:latin typeface="Arial"/>
                <a:cs typeface="Arial"/>
              </a:rPr>
              <a:t>500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об/мин;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88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кВт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 err="1">
                <a:latin typeface="Arial"/>
                <a:cs typeface="Arial"/>
              </a:rPr>
              <a:t>при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</a:t>
            </a:r>
            <a:r>
              <a:rPr lang="en-US" sz="750" spc="10" dirty="0" smtClean="0">
                <a:latin typeface="Arial"/>
                <a:cs typeface="Arial"/>
              </a:rPr>
              <a:t>.</a:t>
            </a:r>
            <a:r>
              <a:rPr sz="750" spc="10" dirty="0" smtClean="0">
                <a:latin typeface="Arial"/>
                <a:cs typeface="Arial"/>
              </a:rPr>
              <a:t>800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об/мин</a:t>
            </a:r>
            <a:endParaRPr sz="75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sz="750" dirty="0">
                <a:latin typeface="Arial"/>
                <a:cs typeface="Arial"/>
              </a:rPr>
              <a:t>c</a:t>
            </a:r>
            <a:r>
              <a:rPr sz="750" dirty="0" smtClean="0">
                <a:latin typeface="Arial"/>
                <a:cs typeface="Arial"/>
              </a:rPr>
              <a:t>)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85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кВт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 err="1">
                <a:latin typeface="Arial"/>
                <a:cs typeface="Arial"/>
              </a:rPr>
              <a:t>при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</a:t>
            </a:r>
            <a:r>
              <a:rPr lang="en-US" sz="750" spc="10" dirty="0" smtClean="0">
                <a:latin typeface="Arial"/>
                <a:cs typeface="Arial"/>
              </a:rPr>
              <a:t>.</a:t>
            </a:r>
            <a:r>
              <a:rPr sz="750" spc="10" dirty="0" smtClean="0">
                <a:latin typeface="Arial"/>
                <a:cs typeface="Arial"/>
              </a:rPr>
              <a:t>500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об/мин;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98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кВт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 err="1">
                <a:latin typeface="Arial"/>
                <a:cs typeface="Arial"/>
              </a:rPr>
              <a:t>при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</a:t>
            </a:r>
            <a:r>
              <a:rPr lang="en-US" sz="750" spc="10" dirty="0" smtClean="0">
                <a:latin typeface="Arial"/>
                <a:cs typeface="Arial"/>
              </a:rPr>
              <a:t>.</a:t>
            </a:r>
            <a:r>
              <a:rPr sz="750" spc="10" dirty="0" smtClean="0">
                <a:latin typeface="Arial"/>
                <a:cs typeface="Arial"/>
              </a:rPr>
              <a:t>800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об/мин</a:t>
            </a:r>
            <a:endParaRPr sz="750" dirty="0">
              <a:latin typeface="Arial"/>
              <a:cs typeface="Arial"/>
            </a:endParaRPr>
          </a:p>
          <a:p>
            <a:pPr marL="12700" marR="1154430" algn="just">
              <a:lnSpc>
                <a:spcPts val="1200"/>
              </a:lnSpc>
              <a:spcBef>
                <a:spcPts val="110"/>
              </a:spcBef>
            </a:pPr>
            <a:r>
              <a:rPr sz="750" spc="-15" dirty="0">
                <a:latin typeface="Arial"/>
                <a:cs typeface="Arial"/>
              </a:rPr>
              <a:t>а)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546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25" dirty="0" err="1" smtClean="0">
                <a:latin typeface="Arial"/>
                <a:cs typeface="Arial"/>
              </a:rPr>
              <a:t>Нм</a:t>
            </a:r>
            <a:r>
              <a:rPr sz="750" spc="25" dirty="0" smtClean="0">
                <a:latin typeface="Arial"/>
                <a:cs typeface="Arial"/>
              </a:rPr>
              <a:t>/1</a:t>
            </a:r>
            <a:r>
              <a:rPr lang="en-US" sz="750" spc="25" dirty="0" smtClean="0">
                <a:latin typeface="Arial"/>
                <a:cs typeface="Arial"/>
              </a:rPr>
              <a:t>.</a:t>
            </a:r>
            <a:r>
              <a:rPr sz="750" spc="25" dirty="0" smtClean="0">
                <a:latin typeface="Arial"/>
                <a:cs typeface="Arial"/>
              </a:rPr>
              <a:t>500</a:t>
            </a:r>
            <a:r>
              <a:rPr sz="750" spc="-30" dirty="0" smtClean="0">
                <a:latin typeface="Arial"/>
                <a:cs typeface="Arial"/>
              </a:rPr>
              <a:t> </a:t>
            </a:r>
            <a:r>
              <a:rPr sz="750" spc="45" dirty="0" err="1">
                <a:latin typeface="Arial"/>
                <a:cs typeface="Arial"/>
              </a:rPr>
              <a:t>об</a:t>
            </a:r>
            <a:r>
              <a:rPr sz="750" spc="45" dirty="0">
                <a:latin typeface="Arial"/>
                <a:cs typeface="Arial"/>
              </a:rPr>
              <a:t>/</a:t>
            </a:r>
            <a:r>
              <a:rPr sz="750" spc="45" dirty="0" err="1">
                <a:latin typeface="Arial"/>
                <a:cs typeface="Arial"/>
              </a:rPr>
              <a:t>мин</a:t>
            </a:r>
            <a:r>
              <a:rPr sz="750" spc="45" dirty="0">
                <a:latin typeface="Arial"/>
                <a:cs typeface="Arial"/>
              </a:rPr>
              <a:t> </a:t>
            </a:r>
            <a:r>
              <a:rPr sz="750" spc="-200" dirty="0">
                <a:latin typeface="Arial"/>
                <a:cs typeface="Arial"/>
              </a:rPr>
              <a:t> </a:t>
            </a:r>
            <a:endParaRPr lang="ru-RU" sz="750" spc="-200" dirty="0" smtClean="0">
              <a:latin typeface="Arial"/>
              <a:cs typeface="Arial"/>
            </a:endParaRPr>
          </a:p>
          <a:p>
            <a:pPr marL="12700" marR="1154430" algn="just">
              <a:lnSpc>
                <a:spcPts val="1200"/>
              </a:lnSpc>
              <a:spcBef>
                <a:spcPts val="110"/>
              </a:spcBef>
            </a:pPr>
            <a:r>
              <a:rPr lang="en-US" sz="750" spc="-5" dirty="0" smtClean="0">
                <a:latin typeface="Arial"/>
                <a:cs typeface="Arial"/>
              </a:rPr>
              <a:t>b</a:t>
            </a:r>
            <a:r>
              <a:rPr sz="750" spc="-5" dirty="0" smtClean="0">
                <a:latin typeface="Arial"/>
                <a:cs typeface="Arial"/>
              </a:rPr>
              <a:t>)</a:t>
            </a:r>
            <a:r>
              <a:rPr sz="750" spc="-30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500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Нм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65" dirty="0">
                <a:latin typeface="Arial"/>
                <a:cs typeface="Arial"/>
              </a:rPr>
              <a:t>/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</a:t>
            </a:r>
            <a:r>
              <a:rPr lang="en-US" sz="750" spc="10" dirty="0" smtClean="0">
                <a:latin typeface="Arial"/>
                <a:cs typeface="Arial"/>
              </a:rPr>
              <a:t>.</a:t>
            </a:r>
            <a:r>
              <a:rPr sz="750" spc="10" dirty="0" smtClean="0">
                <a:latin typeface="Arial"/>
                <a:cs typeface="Arial"/>
              </a:rPr>
              <a:t>500</a:t>
            </a:r>
            <a:r>
              <a:rPr sz="750" spc="-30" dirty="0" smtClean="0">
                <a:latin typeface="Arial"/>
                <a:cs typeface="Arial"/>
              </a:rPr>
              <a:t> </a:t>
            </a:r>
            <a:r>
              <a:rPr sz="750" spc="45" dirty="0" err="1">
                <a:latin typeface="Arial"/>
                <a:cs typeface="Arial"/>
              </a:rPr>
              <a:t>об</a:t>
            </a:r>
            <a:r>
              <a:rPr sz="750" spc="45" dirty="0">
                <a:latin typeface="Arial"/>
                <a:cs typeface="Arial"/>
              </a:rPr>
              <a:t>/</a:t>
            </a:r>
            <a:r>
              <a:rPr sz="750" spc="45" dirty="0" err="1">
                <a:latin typeface="Arial"/>
                <a:cs typeface="Arial"/>
              </a:rPr>
              <a:t>мин</a:t>
            </a:r>
            <a:r>
              <a:rPr sz="750" spc="45" dirty="0">
                <a:latin typeface="Arial"/>
                <a:cs typeface="Arial"/>
              </a:rPr>
              <a:t> </a:t>
            </a:r>
            <a:r>
              <a:rPr sz="750" spc="-180" dirty="0">
                <a:latin typeface="Arial"/>
                <a:cs typeface="Arial"/>
              </a:rPr>
              <a:t> </a:t>
            </a:r>
            <a:endParaRPr lang="ru-RU" sz="750" spc="-180" dirty="0" smtClean="0">
              <a:latin typeface="Arial"/>
              <a:cs typeface="Arial"/>
            </a:endParaRPr>
          </a:p>
          <a:p>
            <a:pPr marL="12700" marR="1154430" algn="just">
              <a:lnSpc>
                <a:spcPts val="1200"/>
              </a:lnSpc>
              <a:spcBef>
                <a:spcPts val="110"/>
              </a:spcBef>
            </a:pPr>
            <a:r>
              <a:rPr lang="en-US" sz="750" dirty="0" smtClean="0">
                <a:latin typeface="Arial"/>
                <a:cs typeface="Arial"/>
              </a:rPr>
              <a:t>c</a:t>
            </a:r>
            <a:r>
              <a:rPr sz="750" dirty="0" smtClean="0">
                <a:latin typeface="Arial"/>
                <a:cs typeface="Arial"/>
              </a:rPr>
              <a:t>)</a:t>
            </a:r>
            <a:r>
              <a:rPr sz="750" spc="-35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546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25" dirty="0" err="1" smtClean="0">
                <a:latin typeface="Arial"/>
                <a:cs typeface="Arial"/>
              </a:rPr>
              <a:t>Нм</a:t>
            </a:r>
            <a:r>
              <a:rPr sz="750" spc="25" dirty="0" smtClean="0">
                <a:latin typeface="Arial"/>
                <a:cs typeface="Arial"/>
              </a:rPr>
              <a:t>/1</a:t>
            </a:r>
            <a:r>
              <a:rPr lang="en-US" sz="750" spc="25" dirty="0" smtClean="0">
                <a:latin typeface="Arial"/>
                <a:cs typeface="Arial"/>
              </a:rPr>
              <a:t>.</a:t>
            </a:r>
            <a:r>
              <a:rPr sz="750" spc="25" dirty="0" smtClean="0">
                <a:latin typeface="Arial"/>
                <a:cs typeface="Arial"/>
              </a:rPr>
              <a:t>500</a:t>
            </a:r>
            <a:r>
              <a:rPr sz="750" spc="-30" dirty="0" smtClean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об/мин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750" spc="10" dirty="0">
                <a:latin typeface="Arial"/>
                <a:cs typeface="Arial"/>
              </a:rPr>
              <a:t>1500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об/мин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60" dirty="0">
                <a:latin typeface="Arial"/>
                <a:cs typeface="Arial"/>
              </a:rPr>
              <a:t>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1800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об/мин</a:t>
            </a:r>
            <a:endParaRPr sz="750" dirty="0">
              <a:latin typeface="Arial"/>
              <a:cs typeface="Arial"/>
            </a:endParaRPr>
          </a:p>
          <a:p>
            <a:pPr marL="12700" marR="255270">
              <a:lnSpc>
                <a:spcPct val="133300"/>
              </a:lnSpc>
            </a:pPr>
            <a:r>
              <a:rPr sz="750" spc="45" dirty="0">
                <a:latin typeface="Arial"/>
                <a:cs typeface="Arial"/>
              </a:rPr>
              <a:t>низкие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обороты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двигателя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для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меньшего </a:t>
            </a:r>
            <a:r>
              <a:rPr sz="750" spc="-19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расхода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топлива</a:t>
            </a:r>
            <a:endParaRPr sz="750" dirty="0">
              <a:latin typeface="Arial"/>
              <a:cs typeface="Arial"/>
            </a:endParaRPr>
          </a:p>
          <a:p>
            <a:pPr marL="12700" marR="512445">
              <a:lnSpc>
                <a:spcPct val="133300"/>
              </a:lnSpc>
            </a:pPr>
            <a:r>
              <a:rPr lang="en-US" sz="750" dirty="0" smtClean="0">
                <a:latin typeface="Arial"/>
                <a:cs typeface="Arial"/>
              </a:rPr>
              <a:t>a </a:t>
            </a:r>
            <a:r>
              <a:rPr sz="750" dirty="0" smtClean="0">
                <a:latin typeface="Arial"/>
                <a:cs typeface="Arial"/>
              </a:rPr>
              <a:t>+</a:t>
            </a:r>
            <a:r>
              <a:rPr lang="en-US" sz="750" dirty="0" smtClean="0">
                <a:latin typeface="Arial"/>
                <a:cs typeface="Arial"/>
              </a:rPr>
              <a:t> b</a:t>
            </a:r>
            <a:r>
              <a:rPr sz="750" dirty="0" smtClean="0">
                <a:latin typeface="Arial"/>
                <a:cs typeface="Arial"/>
              </a:rPr>
              <a:t>)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105/127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мм;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lang="en-US" sz="750" spc="-5" dirty="0">
                <a:latin typeface="Arial"/>
                <a:cs typeface="Arial"/>
              </a:rPr>
              <a:t>b</a:t>
            </a:r>
            <a:r>
              <a:rPr sz="750" spc="-5" dirty="0" smtClean="0">
                <a:latin typeface="Arial"/>
                <a:cs typeface="Arial"/>
              </a:rPr>
              <a:t>)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102/115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40" dirty="0" err="1">
                <a:latin typeface="Arial"/>
                <a:cs typeface="Arial"/>
              </a:rPr>
              <a:t>мм</a:t>
            </a:r>
            <a:r>
              <a:rPr sz="750" spc="-20" dirty="0">
                <a:latin typeface="Arial"/>
                <a:cs typeface="Arial"/>
              </a:rPr>
              <a:t> </a:t>
            </a:r>
            <a:endParaRPr lang="ru-RU" sz="750" spc="-20" dirty="0" smtClean="0">
              <a:latin typeface="Arial"/>
              <a:cs typeface="Arial"/>
            </a:endParaRPr>
          </a:p>
          <a:p>
            <a:pPr marL="12700" marR="512445">
              <a:lnSpc>
                <a:spcPct val="133300"/>
              </a:lnSpc>
            </a:pPr>
            <a:endParaRPr lang="ru-RU" sz="750" spc="-20" dirty="0">
              <a:latin typeface="Arial"/>
              <a:cs typeface="Arial"/>
            </a:endParaRPr>
          </a:p>
          <a:p>
            <a:pPr marL="12700" marR="512445">
              <a:lnSpc>
                <a:spcPct val="135000"/>
              </a:lnSpc>
            </a:pPr>
            <a:r>
              <a:rPr sz="750" dirty="0" smtClean="0">
                <a:latin typeface="Arial"/>
                <a:cs typeface="Arial"/>
              </a:rPr>
              <a:t>а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+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lang="en-US" sz="750" spc="-20" dirty="0" smtClean="0">
                <a:latin typeface="Arial"/>
                <a:cs typeface="Arial"/>
              </a:rPr>
              <a:t>c</a:t>
            </a:r>
            <a:r>
              <a:rPr sz="750" dirty="0" smtClean="0">
                <a:latin typeface="Arial"/>
                <a:cs typeface="Arial"/>
              </a:rPr>
              <a:t>) </a:t>
            </a:r>
            <a:r>
              <a:rPr sz="750" spc="-195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4400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см³;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en-US" sz="750" spc="-15" dirty="0" smtClean="0">
                <a:latin typeface="Arial"/>
                <a:cs typeface="Arial"/>
              </a:rPr>
              <a:t>b</a:t>
            </a:r>
            <a:r>
              <a:rPr sz="750" spc="-5" dirty="0" smtClean="0">
                <a:latin typeface="Arial"/>
                <a:cs typeface="Arial"/>
              </a:rPr>
              <a:t>)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3800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куб.см</a:t>
            </a:r>
            <a:endParaRPr sz="750" dirty="0">
              <a:latin typeface="Arial"/>
              <a:cs typeface="Arial"/>
            </a:endParaRPr>
          </a:p>
          <a:p>
            <a:pPr marL="12700" marR="43180">
              <a:lnSpc>
                <a:spcPct val="135000"/>
              </a:lnSpc>
              <a:spcBef>
                <a:spcPts val="90"/>
              </a:spcBef>
            </a:pPr>
            <a:r>
              <a:rPr sz="750" spc="10" dirty="0">
                <a:latin typeface="Arial"/>
                <a:cs typeface="Arial"/>
              </a:rPr>
              <a:t>24</a:t>
            </a:r>
            <a:r>
              <a:rPr sz="750" spc="-15" dirty="0">
                <a:latin typeface="Arial"/>
                <a:cs typeface="Arial"/>
              </a:rPr>
              <a:t> В </a:t>
            </a:r>
            <a:r>
              <a:rPr sz="750" spc="-5" dirty="0">
                <a:latin typeface="Arial"/>
                <a:cs typeface="Arial"/>
              </a:rPr>
              <a:t>(для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улучшения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характеристик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холодного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пуска) </a:t>
            </a:r>
            <a:r>
              <a:rPr sz="750" spc="-165" dirty="0">
                <a:latin typeface="Arial"/>
                <a:cs typeface="Arial"/>
              </a:rPr>
              <a:t> </a:t>
            </a:r>
            <a:endParaRPr lang="ru-RU" sz="750" spc="-165" dirty="0" smtClean="0">
              <a:latin typeface="Arial"/>
              <a:cs typeface="Arial"/>
            </a:endParaRPr>
          </a:p>
          <a:p>
            <a:pPr marL="12700" marR="43180">
              <a:lnSpc>
                <a:spcPct val="135000"/>
              </a:lnSpc>
              <a:spcBef>
                <a:spcPts val="90"/>
              </a:spcBef>
            </a:pPr>
            <a:r>
              <a:rPr sz="750" spc="10" dirty="0" smtClean="0">
                <a:latin typeface="Arial"/>
                <a:cs typeface="Arial"/>
              </a:rPr>
              <a:t>2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шт.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110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Ач,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770</a:t>
            </a:r>
            <a:r>
              <a:rPr sz="750" spc="-20" dirty="0">
                <a:latin typeface="Arial"/>
                <a:cs typeface="Arial"/>
              </a:rPr>
              <a:t> А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20000"/>
              </a:lnSpc>
              <a:spcBef>
                <a:spcPts val="365"/>
              </a:spcBef>
            </a:pPr>
            <a:r>
              <a:rPr sz="750" spc="5" dirty="0">
                <a:latin typeface="Arial"/>
                <a:cs typeface="Arial"/>
              </a:rPr>
              <a:t>24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вольта,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4,5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кВт</a:t>
            </a:r>
            <a:endParaRPr lang="ru-RU" sz="750" dirty="0">
              <a:latin typeface="Arial"/>
              <a:cs typeface="Arial"/>
            </a:endParaRPr>
          </a:p>
          <a:p>
            <a:pPr marL="12700">
              <a:lnSpc>
                <a:spcPct val="120000"/>
              </a:lnSpc>
              <a:spcBef>
                <a:spcPts val="365"/>
              </a:spcBef>
            </a:pPr>
            <a:r>
              <a:rPr sz="750" spc="5" dirty="0" smtClean="0">
                <a:latin typeface="Arial"/>
                <a:cs typeface="Arial"/>
              </a:rPr>
              <a:t>24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вольта,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65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ампер</a:t>
            </a:r>
            <a:endParaRPr sz="750" dirty="0">
              <a:latin typeface="Arial"/>
              <a:cs typeface="Arial"/>
            </a:endParaRPr>
          </a:p>
          <a:p>
            <a:pPr marL="12700" marR="486409">
              <a:spcBef>
                <a:spcPts val="10"/>
              </a:spcBef>
            </a:pPr>
            <a:r>
              <a:rPr sz="750" spc="20" dirty="0">
                <a:latin typeface="Arial"/>
                <a:cs typeface="Arial"/>
              </a:rPr>
              <a:t>4-тактный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дизельный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двигатель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с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прямым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впрыском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и </a:t>
            </a:r>
            <a:r>
              <a:rPr sz="750" spc="-12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турбонаддувом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750" spc="-10" dirty="0">
                <a:latin typeface="Arial"/>
                <a:cs typeface="Arial"/>
              </a:rPr>
              <a:t>с </a:t>
            </a:r>
            <a:r>
              <a:rPr sz="750" spc="15" dirty="0">
                <a:latin typeface="Arial"/>
                <a:cs typeface="Arial"/>
              </a:rPr>
              <a:t>водяным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охлаждением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750" spc="10" dirty="0">
                <a:latin typeface="Arial"/>
                <a:cs typeface="Arial"/>
              </a:rPr>
              <a:t>550</a:t>
            </a:r>
            <a:r>
              <a:rPr sz="750" spc="-4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диаметр</a:t>
            </a: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ts val="1200"/>
              </a:lnSpc>
              <a:spcBef>
                <a:spcPts val="90"/>
              </a:spcBef>
            </a:pPr>
            <a:r>
              <a:rPr sz="750" spc="-5" dirty="0">
                <a:latin typeface="Arial"/>
                <a:cs typeface="Arial"/>
              </a:rPr>
              <a:t>Сухая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очистка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воздуха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-15" dirty="0">
                <a:latin typeface="Arial"/>
                <a:cs typeface="Arial"/>
              </a:rPr>
              <a:t>с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предварительной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очисткой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dirty="0" err="1">
                <a:latin typeface="Arial"/>
                <a:cs typeface="Arial"/>
              </a:rPr>
              <a:t>Syclone</a:t>
            </a:r>
            <a:r>
              <a:rPr sz="750" spc="-5" dirty="0">
                <a:latin typeface="Arial"/>
                <a:cs typeface="Arial"/>
              </a:rPr>
              <a:t> </a:t>
            </a:r>
            <a:endParaRPr lang="ru-RU" sz="750" spc="-5" dirty="0" smtClean="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  <a:spcBef>
                <a:spcPts val="90"/>
              </a:spcBef>
            </a:pPr>
            <a:r>
              <a:rPr sz="750" spc="5" dirty="0" smtClean="0">
                <a:latin typeface="Arial"/>
                <a:cs typeface="Arial"/>
              </a:rPr>
              <a:t>280 </a:t>
            </a:r>
            <a:r>
              <a:rPr sz="750" spc="-140" dirty="0" smtClean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литров</a:t>
            </a:r>
            <a:endParaRPr sz="750" dirty="0">
              <a:latin typeface="Arial"/>
              <a:cs typeface="Arial"/>
            </a:endParaRPr>
          </a:p>
          <a:p>
            <a:pPr marL="12700">
              <a:spcBef>
                <a:spcPts val="210"/>
              </a:spcBef>
            </a:pPr>
            <a:r>
              <a:rPr sz="750" spc="-15" dirty="0">
                <a:latin typeface="Arial"/>
                <a:cs typeface="Arial"/>
              </a:rPr>
              <a:t>с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водоотделителем</a:t>
            </a:r>
            <a:endParaRPr sz="750" dirty="0">
              <a:latin typeface="Arial"/>
              <a:cs typeface="Arial"/>
            </a:endParaRPr>
          </a:p>
          <a:p>
            <a:pPr marL="12700">
              <a:spcBef>
                <a:spcPts val="500"/>
              </a:spcBef>
            </a:pPr>
            <a:r>
              <a:rPr sz="750" spc="10" dirty="0">
                <a:latin typeface="Arial"/>
                <a:cs typeface="Arial"/>
              </a:rPr>
              <a:t>согласно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DIN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51601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lang="en-US" sz="750" spc="-20" dirty="0" smtClean="0">
                <a:latin typeface="Arial"/>
                <a:cs typeface="Arial"/>
              </a:rPr>
              <a:t>ECP</a:t>
            </a:r>
            <a:r>
              <a:rPr sz="750" spc="-30" dirty="0" smtClean="0">
                <a:latin typeface="Arial"/>
                <a:cs typeface="Arial"/>
              </a:rPr>
              <a:t> </a:t>
            </a:r>
            <a:r>
              <a:rPr sz="750" dirty="0" smtClean="0">
                <a:latin typeface="Arial"/>
                <a:cs typeface="Arial"/>
              </a:rPr>
              <a:t>34-2</a:t>
            </a:r>
            <a:r>
              <a:rPr lang="en-US" sz="750" dirty="0" smtClean="0">
                <a:latin typeface="Arial"/>
                <a:cs typeface="Arial"/>
              </a:rPr>
              <a:t>S</a:t>
            </a:r>
            <a:r>
              <a:rPr sz="750" dirty="0" smtClean="0">
                <a:latin typeface="Arial"/>
                <a:cs typeface="Arial"/>
              </a:rPr>
              <a:t>/4</a:t>
            </a:r>
            <a:r>
              <a:rPr sz="750" dirty="0">
                <a:latin typeface="Arial"/>
                <a:cs typeface="Arial"/>
              </a:rPr>
              <a:t>;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105кВА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09794" y="2205253"/>
            <a:ext cx="760730" cy="175260"/>
          </a:xfrm>
          <a:prstGeom prst="rect">
            <a:avLst/>
          </a:prstGeom>
          <a:solidFill>
            <a:srgbClr val="D9D9D9"/>
          </a:solidFill>
          <a:ln w="12700">
            <a:solidFill>
              <a:srgbClr val="7E7E7E"/>
            </a:solidFill>
          </a:ln>
        </p:spPr>
        <p:txBody>
          <a:bodyPr vert="horz" wrap="square" lIns="0" tIns="14604" rIns="0" bIns="0" rtlCol="0">
            <a:spAutoFit/>
          </a:bodyPr>
          <a:lstStyle/>
          <a:p>
            <a:pPr marL="142875">
              <a:lnSpc>
                <a:spcPct val="100000"/>
              </a:lnSpc>
              <a:spcBef>
                <a:spcPts val="114"/>
              </a:spcBef>
            </a:pPr>
            <a:r>
              <a:rPr sz="700" spc="25" dirty="0">
                <a:solidFill>
                  <a:srgbClr val="0C0C0C"/>
                </a:solidFill>
                <a:latin typeface="Arial"/>
                <a:cs typeface="Arial"/>
              </a:rPr>
              <a:t>генератор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34151" y="2205253"/>
            <a:ext cx="760730" cy="268663"/>
          </a:xfrm>
          <a:prstGeom prst="rect">
            <a:avLst/>
          </a:prstGeom>
          <a:solidFill>
            <a:srgbClr val="D9D9D9"/>
          </a:solidFill>
          <a:ln w="12700">
            <a:solidFill>
              <a:srgbClr val="7E7E7E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142875">
              <a:spcBef>
                <a:spcPts val="114"/>
              </a:spcBef>
            </a:pPr>
            <a:r>
              <a:rPr sz="700" spc="25" dirty="0">
                <a:solidFill>
                  <a:srgbClr val="0C0C0C"/>
                </a:solidFill>
                <a:latin typeface="Arial"/>
                <a:cs typeface="Arial"/>
              </a:rPr>
              <a:t>дизельный двигатель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181982" y="2298700"/>
            <a:ext cx="853568" cy="4553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lang="ru-RU" sz="700" spc="55" dirty="0">
                <a:latin typeface="Arial"/>
                <a:cs typeface="Arial"/>
              </a:rPr>
              <a:t>а</a:t>
            </a:r>
            <a:r>
              <a:rPr lang="ru-RU" sz="700" spc="55" dirty="0" smtClean="0">
                <a:latin typeface="Arial"/>
                <a:cs typeface="Arial"/>
              </a:rPr>
              <a:t>ртикул </a:t>
            </a:r>
            <a:r>
              <a:rPr sz="700" spc="5" dirty="0" smtClean="0">
                <a:latin typeface="Arial"/>
                <a:cs typeface="Arial"/>
              </a:rPr>
              <a:t>X103534  </a:t>
            </a:r>
            <a:r>
              <a:rPr lang="ru-RU" sz="700" spc="55" dirty="0">
                <a:latin typeface="Arial"/>
                <a:cs typeface="Arial"/>
              </a:rPr>
              <a:t>артикул </a:t>
            </a:r>
            <a:r>
              <a:rPr sz="700" spc="55" dirty="0" smtClean="0">
                <a:latin typeface="Arial"/>
                <a:cs typeface="Arial"/>
              </a:rPr>
              <a:t>P000133</a:t>
            </a:r>
            <a:endParaRPr lang="ru-RU" sz="700" spc="55" dirty="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lang="ru-RU" sz="700" spc="55" dirty="0" smtClean="0">
                <a:latin typeface="Arial"/>
                <a:cs typeface="Arial"/>
              </a:rPr>
              <a:t>артикул</a:t>
            </a:r>
            <a:r>
              <a:rPr sz="700" spc="55" dirty="0" smtClean="0">
                <a:latin typeface="Arial"/>
                <a:cs typeface="Arial"/>
              </a:rPr>
              <a:t> </a:t>
            </a:r>
            <a:r>
              <a:rPr sz="700" spc="55" dirty="0">
                <a:latin typeface="Arial"/>
                <a:cs typeface="Arial"/>
              </a:rPr>
              <a:t>103534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525272" y="2850924"/>
            <a:ext cx="51054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Эмиссия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5272" y="3377418"/>
            <a:ext cx="115189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Производительность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ISO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14396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47029" y="3579748"/>
            <a:ext cx="1463040" cy="357790"/>
          </a:xfrm>
          <a:prstGeom prst="rect">
            <a:avLst/>
          </a:prstGeom>
          <a:solidFill>
            <a:srgbClr val="D9D9D9"/>
          </a:solidFill>
          <a:ln w="12700">
            <a:solidFill>
              <a:srgbClr val="7E7E7E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R="227965" algn="r">
              <a:lnSpc>
                <a:spcPct val="100000"/>
              </a:lnSpc>
              <a:spcBef>
                <a:spcPts val="70"/>
              </a:spcBef>
            </a:pPr>
            <a:r>
              <a:rPr sz="700" dirty="0">
                <a:solidFill>
                  <a:srgbClr val="0C0C0C"/>
                </a:solidFill>
                <a:latin typeface="Arial"/>
                <a:cs typeface="Arial"/>
              </a:rPr>
              <a:t>125А;</a:t>
            </a:r>
            <a:r>
              <a:rPr sz="700" spc="-2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0C0C0C"/>
                </a:solidFill>
                <a:latin typeface="Arial"/>
                <a:cs typeface="Arial"/>
              </a:rPr>
              <a:t>400В;</a:t>
            </a:r>
            <a:r>
              <a:rPr sz="700" spc="-2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10" dirty="0">
                <a:solidFill>
                  <a:srgbClr val="0C0C0C"/>
                </a:solidFill>
                <a:latin typeface="Arial"/>
                <a:cs typeface="Arial"/>
              </a:rPr>
              <a:t>50</a:t>
            </a:r>
            <a:r>
              <a:rPr sz="700" spc="-2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5" dirty="0">
                <a:solidFill>
                  <a:srgbClr val="0C0C0C"/>
                </a:solidFill>
                <a:latin typeface="Arial"/>
                <a:cs typeface="Arial"/>
              </a:rPr>
              <a:t>Гц;</a:t>
            </a:r>
            <a:r>
              <a:rPr sz="700" spc="-2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10" dirty="0">
                <a:solidFill>
                  <a:srgbClr val="0C0C0C"/>
                </a:solidFill>
                <a:latin typeface="Arial"/>
                <a:cs typeface="Arial"/>
              </a:rPr>
              <a:t>3</a:t>
            </a:r>
            <a:r>
              <a:rPr sz="700" spc="-2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-5" dirty="0">
                <a:solidFill>
                  <a:srgbClr val="0C0C0C"/>
                </a:solidFill>
                <a:latin typeface="Arial"/>
                <a:cs typeface="Arial"/>
              </a:rPr>
              <a:t>фазы</a:t>
            </a:r>
            <a:endParaRPr sz="700" dirty="0">
              <a:latin typeface="Arial"/>
              <a:cs typeface="Arial"/>
            </a:endParaRPr>
          </a:p>
          <a:p>
            <a:pPr marR="256540" algn="r">
              <a:lnSpc>
                <a:spcPct val="100000"/>
              </a:lnSpc>
              <a:spcBef>
                <a:spcPts val="204"/>
              </a:spcBef>
            </a:pPr>
            <a:r>
              <a:rPr sz="700" spc="10" dirty="0">
                <a:solidFill>
                  <a:srgbClr val="0C0C0C"/>
                </a:solidFill>
                <a:latin typeface="Arial"/>
                <a:cs typeface="Arial"/>
              </a:rPr>
              <a:t>Розетка</a:t>
            </a:r>
            <a:r>
              <a:rPr sz="700" spc="-3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dirty="0" err="1">
                <a:solidFill>
                  <a:srgbClr val="0C0C0C"/>
                </a:solidFill>
                <a:latin typeface="Arial"/>
                <a:cs typeface="Arial"/>
              </a:rPr>
              <a:t>для</a:t>
            </a:r>
            <a:r>
              <a:rPr sz="700" spc="-2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35" dirty="0" err="1" smtClean="0">
                <a:solidFill>
                  <a:srgbClr val="0C0C0C"/>
                </a:solidFill>
                <a:latin typeface="Arial"/>
                <a:cs typeface="Arial"/>
              </a:rPr>
              <a:t>внешнего</a:t>
            </a:r>
            <a:r>
              <a:rPr lang="ru-RU" sz="700" dirty="0">
                <a:latin typeface="Arial"/>
                <a:cs typeface="Arial"/>
              </a:rPr>
              <a:t> </a:t>
            </a:r>
            <a:r>
              <a:rPr lang="ru-RU" sz="700" dirty="0" smtClean="0">
                <a:latin typeface="Arial"/>
                <a:cs typeface="Arial"/>
              </a:rPr>
              <a:t>источника питания</a:t>
            </a:r>
            <a:r>
              <a:rPr sz="700" b="1" spc="25" dirty="0" smtClean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r>
              <a:rPr sz="700" b="1" spc="25" dirty="0">
                <a:solidFill>
                  <a:srgbClr val="00B050"/>
                </a:solidFill>
                <a:latin typeface="Arial"/>
                <a:cs typeface="Arial"/>
              </a:rPr>
              <a:t>+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5272" y="3872686"/>
            <a:ext cx="1348738" cy="243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Максимальный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крутящий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момент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5272" y="4367952"/>
            <a:ext cx="996951" cy="1282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lang="ru-RU" sz="750" spc="-30" dirty="0" smtClean="0">
                <a:latin typeface="Arial"/>
                <a:cs typeface="Arial"/>
              </a:rPr>
              <a:t>С</a:t>
            </a:r>
            <a:r>
              <a:rPr sz="750" spc="25" dirty="0" err="1" smtClean="0">
                <a:latin typeface="Arial"/>
                <a:cs typeface="Arial"/>
              </a:rPr>
              <a:t>корость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двигателя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5272" y="4635880"/>
            <a:ext cx="1277998" cy="1308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325" indent="-48260">
              <a:lnSpc>
                <a:spcPct val="100000"/>
              </a:lnSpc>
              <a:spcBef>
                <a:spcPts val="100"/>
              </a:spcBef>
              <a:buChar char="-"/>
              <a:tabLst>
                <a:tab pos="60960" algn="l"/>
              </a:tabLst>
            </a:pPr>
            <a:r>
              <a:rPr lang="ru-RU" sz="750" spc="15" dirty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Внутренний диаметр</a:t>
            </a:r>
            <a:r>
              <a:rPr sz="750" spc="-35" dirty="0" smtClean="0">
                <a:latin typeface="Arial"/>
                <a:cs typeface="Arial"/>
              </a:rPr>
              <a:t> </a:t>
            </a:r>
            <a:r>
              <a:rPr sz="750" spc="60" dirty="0">
                <a:latin typeface="Arial"/>
                <a:cs typeface="Arial"/>
              </a:rPr>
              <a:t>/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ход</a:t>
            </a:r>
            <a:endParaRPr sz="750" dirty="0">
              <a:latin typeface="Arial"/>
              <a:cs typeface="Arial"/>
            </a:endParaRPr>
          </a:p>
          <a:p>
            <a:pPr marL="56515" indent="-44450">
              <a:lnSpc>
                <a:spcPct val="100000"/>
              </a:lnSpc>
              <a:spcBef>
                <a:spcPts val="470"/>
              </a:spcBef>
              <a:buChar char="-"/>
              <a:tabLst>
                <a:tab pos="5715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 Рабочий объём</a:t>
            </a:r>
            <a:endParaRPr sz="750" dirty="0">
              <a:latin typeface="Arial"/>
              <a:cs typeface="Arial"/>
            </a:endParaRPr>
          </a:p>
          <a:p>
            <a:pPr marL="53340" indent="-41275">
              <a:lnSpc>
                <a:spcPct val="100000"/>
              </a:lnSpc>
              <a:spcBef>
                <a:spcPts val="530"/>
              </a:spcBef>
              <a:buChar char="-"/>
              <a:tabLst>
                <a:tab pos="53975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Напряжение</a:t>
            </a:r>
            <a:endParaRPr sz="750" dirty="0">
              <a:latin typeface="Arial"/>
              <a:cs typeface="Arial"/>
            </a:endParaRPr>
          </a:p>
          <a:p>
            <a:pPr marL="12066">
              <a:lnSpc>
                <a:spcPct val="100000"/>
              </a:lnSpc>
              <a:spcBef>
                <a:spcPts val="390"/>
              </a:spcBef>
              <a:tabLst>
                <a:tab pos="64769" algn="l"/>
              </a:tabLst>
            </a:pPr>
            <a:r>
              <a:rPr lang="ru-RU" sz="750" spc="10" dirty="0" smtClean="0">
                <a:latin typeface="Arial"/>
                <a:cs typeface="Arial"/>
              </a:rPr>
              <a:t>- Б</a:t>
            </a:r>
            <a:r>
              <a:rPr sz="750" spc="10" dirty="0" err="1" smtClean="0">
                <a:latin typeface="Arial"/>
                <a:cs typeface="Arial"/>
              </a:rPr>
              <a:t>атарея</a:t>
            </a:r>
            <a:endParaRPr sz="750" dirty="0">
              <a:latin typeface="Arial"/>
              <a:cs typeface="Arial"/>
            </a:endParaRPr>
          </a:p>
          <a:p>
            <a:pPr marL="56515" indent="-44450">
              <a:lnSpc>
                <a:spcPct val="100000"/>
              </a:lnSpc>
              <a:spcBef>
                <a:spcPts val="459"/>
              </a:spcBef>
              <a:buChar char="-"/>
              <a:tabLst>
                <a:tab pos="57150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Электрический</a:t>
            </a:r>
            <a:r>
              <a:rPr sz="750" spc="-40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стартер</a:t>
            </a:r>
            <a:endParaRPr sz="750" dirty="0">
              <a:latin typeface="Arial"/>
              <a:cs typeface="Arial"/>
            </a:endParaRPr>
          </a:p>
          <a:p>
            <a:pPr marL="64135" indent="-52069">
              <a:lnSpc>
                <a:spcPct val="100000"/>
              </a:lnSpc>
              <a:spcBef>
                <a:spcPts val="380"/>
              </a:spcBef>
              <a:buChar char="-"/>
              <a:tabLst>
                <a:tab pos="64769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Генератор</a:t>
            </a:r>
            <a:endParaRPr sz="750" dirty="0">
              <a:latin typeface="Arial"/>
              <a:cs typeface="Arial"/>
            </a:endParaRPr>
          </a:p>
          <a:p>
            <a:pPr marL="49530" indent="-37465">
              <a:lnSpc>
                <a:spcPct val="100000"/>
              </a:lnSpc>
              <a:spcBef>
                <a:spcPts val="560"/>
              </a:spcBef>
              <a:buChar char="-"/>
              <a:tabLst>
                <a:tab pos="50165" algn="l"/>
              </a:tabLst>
            </a:pPr>
            <a:r>
              <a:rPr lang="ru-RU" sz="750" spc="5" dirty="0" smtClean="0">
                <a:latin typeface="Arial"/>
                <a:cs typeface="Arial"/>
              </a:rPr>
              <a:t> С</a:t>
            </a:r>
            <a:r>
              <a:rPr sz="750" spc="5" dirty="0" err="1" smtClean="0">
                <a:latin typeface="Arial"/>
                <a:cs typeface="Arial"/>
              </a:rPr>
              <a:t>истема</a:t>
            </a:r>
            <a:r>
              <a:rPr sz="750" spc="-30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двигателя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5272" y="6083619"/>
            <a:ext cx="1576578" cy="1281761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49530" indent="-37465">
              <a:lnSpc>
                <a:spcPct val="100000"/>
              </a:lnSpc>
              <a:spcBef>
                <a:spcPts val="445"/>
              </a:spcBef>
              <a:buChar char="-"/>
              <a:tabLst>
                <a:tab pos="50165" algn="l"/>
              </a:tabLst>
            </a:pP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Охлаждение</a:t>
            </a:r>
            <a:endParaRPr sz="750" dirty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450"/>
              </a:spcBef>
              <a:tabLst>
                <a:tab pos="60960" algn="l"/>
              </a:tabLst>
            </a:pPr>
            <a:r>
              <a:rPr lang="ru-RU" sz="750" spc="35" dirty="0" smtClean="0">
                <a:latin typeface="Arial"/>
                <a:cs typeface="Arial"/>
              </a:rPr>
              <a:t>- Вентилятор</a:t>
            </a:r>
            <a:endParaRPr lang="ru-RU" sz="750" dirty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450"/>
              </a:spcBef>
              <a:tabLst>
                <a:tab pos="6096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- В</a:t>
            </a:r>
            <a:r>
              <a:rPr sz="750" spc="15" dirty="0" err="1" smtClean="0">
                <a:latin typeface="Arial"/>
                <a:cs typeface="Arial"/>
              </a:rPr>
              <a:t>оздушный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фильтр</a:t>
            </a:r>
            <a:endParaRPr sz="750" dirty="0">
              <a:latin typeface="Arial"/>
              <a:cs typeface="Arial"/>
            </a:endParaRPr>
          </a:p>
          <a:p>
            <a:pPr marL="12065">
              <a:lnSpc>
                <a:spcPct val="150000"/>
              </a:lnSpc>
              <a:tabLst>
                <a:tab pos="60960" algn="l"/>
              </a:tabLst>
            </a:pPr>
            <a:r>
              <a:rPr lang="ru-RU" sz="750" dirty="0" smtClean="0">
                <a:latin typeface="Arial"/>
                <a:cs typeface="Arial"/>
              </a:rPr>
              <a:t>- Т</a:t>
            </a:r>
            <a:r>
              <a:rPr sz="750" spc="35" dirty="0" err="1" smtClean="0">
                <a:latin typeface="Arial"/>
                <a:cs typeface="Arial"/>
              </a:rPr>
              <a:t>опливный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25" dirty="0" err="1" smtClean="0">
                <a:latin typeface="Arial"/>
                <a:cs typeface="Arial"/>
              </a:rPr>
              <a:t>бак</a:t>
            </a:r>
            <a:endParaRPr lang="ru-RU" sz="750" dirty="0">
              <a:latin typeface="Arial"/>
              <a:cs typeface="Arial"/>
            </a:endParaRPr>
          </a:p>
          <a:p>
            <a:pPr marL="12065">
              <a:lnSpc>
                <a:spcPct val="150000"/>
              </a:lnSpc>
              <a:tabLst>
                <a:tab pos="60960" algn="l"/>
              </a:tabLst>
            </a:pPr>
            <a:r>
              <a:rPr lang="ru-RU" sz="750" spc="10" dirty="0" smtClean="0">
                <a:latin typeface="Arial"/>
                <a:cs typeface="Arial"/>
              </a:rPr>
              <a:t>- П</a:t>
            </a:r>
            <a:r>
              <a:rPr sz="750" spc="10" dirty="0" err="1" smtClean="0">
                <a:latin typeface="Arial"/>
                <a:cs typeface="Arial"/>
              </a:rPr>
              <a:t>редварительный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фильтр</a:t>
            </a:r>
            <a:endParaRPr sz="750" dirty="0">
              <a:latin typeface="Arial"/>
              <a:cs typeface="Arial"/>
            </a:endParaRPr>
          </a:p>
          <a:p>
            <a:pPr marL="12066">
              <a:lnSpc>
                <a:spcPct val="150000"/>
              </a:lnSpc>
              <a:tabLst>
                <a:tab pos="64769" algn="l"/>
              </a:tabLst>
            </a:pPr>
            <a:r>
              <a:rPr lang="ru-RU" sz="750" dirty="0" smtClean="0">
                <a:latin typeface="Arial"/>
                <a:cs typeface="Arial"/>
              </a:rPr>
              <a:t>- </a:t>
            </a:r>
            <a:r>
              <a:rPr lang="ru-RU" sz="750" spc="35" dirty="0" smtClean="0">
                <a:latin typeface="Arial"/>
                <a:cs typeface="Arial"/>
              </a:rPr>
              <a:t>Т</a:t>
            </a:r>
            <a:r>
              <a:rPr sz="750" spc="35" dirty="0" err="1" smtClean="0">
                <a:latin typeface="Arial"/>
                <a:cs typeface="Arial"/>
              </a:rPr>
              <a:t>опливный</a:t>
            </a:r>
            <a:r>
              <a:rPr sz="750" spc="-40" dirty="0" smtClean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код</a:t>
            </a:r>
            <a:endParaRPr sz="750" dirty="0">
              <a:latin typeface="Arial"/>
              <a:cs typeface="Arial"/>
            </a:endParaRPr>
          </a:p>
          <a:p>
            <a:pPr marL="64769" marR="5080" indent="-64769">
              <a:buChar char="-"/>
              <a:tabLst>
                <a:tab pos="64769" algn="l"/>
              </a:tabLst>
            </a:pPr>
            <a:r>
              <a:rPr sz="750" spc="20" dirty="0">
                <a:latin typeface="Arial"/>
                <a:cs typeface="Arial"/>
              </a:rPr>
              <a:t>Генератор </a:t>
            </a:r>
            <a:r>
              <a:rPr sz="750" dirty="0">
                <a:latin typeface="Arial"/>
                <a:cs typeface="Arial"/>
              </a:rPr>
              <a:t>для </a:t>
            </a:r>
            <a:r>
              <a:rPr sz="750" spc="30" dirty="0">
                <a:latin typeface="Arial"/>
                <a:cs typeface="Arial"/>
              </a:rPr>
              <a:t>привода </a:t>
            </a:r>
            <a:r>
              <a:rPr sz="750" spc="3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электрических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компонентов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5272" y="7479494"/>
            <a:ext cx="738378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Arial"/>
                <a:cs typeface="Arial"/>
              </a:rPr>
              <a:t>- </a:t>
            </a:r>
            <a:r>
              <a:rPr lang="ru-RU" sz="700" spc="-10" dirty="0" smtClean="0">
                <a:latin typeface="Arial"/>
                <a:cs typeface="Arial"/>
              </a:rPr>
              <a:t> Привод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47416" y="7466202"/>
            <a:ext cx="2310131" cy="589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а) </a:t>
            </a:r>
            <a:r>
              <a:rPr lang="ru-RU" sz="750" spc="15" dirty="0">
                <a:latin typeface="Arial"/>
                <a:cs typeface="Arial"/>
              </a:rPr>
              <a:t>д</a:t>
            </a:r>
            <a:r>
              <a:rPr sz="750" spc="15" dirty="0" err="1" smtClean="0">
                <a:latin typeface="Arial"/>
                <a:cs typeface="Arial"/>
              </a:rPr>
              <a:t>вигатель</a:t>
            </a:r>
            <a:r>
              <a:rPr sz="750" spc="15" dirty="0" smtClean="0">
                <a:latin typeface="Arial"/>
                <a:cs typeface="Arial"/>
              </a:rPr>
              <a:t>→</a:t>
            </a:r>
            <a:r>
              <a:rPr lang="ru-RU" sz="750" spc="15" dirty="0" smtClean="0">
                <a:latin typeface="Arial"/>
                <a:cs typeface="Arial"/>
              </a:rPr>
              <a:t>г</a:t>
            </a:r>
            <a:r>
              <a:rPr sz="750" spc="15" dirty="0" err="1" smtClean="0">
                <a:latin typeface="Arial"/>
                <a:cs typeface="Arial"/>
              </a:rPr>
              <a:t>енератор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для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5" dirty="0" err="1">
                <a:latin typeface="Arial"/>
                <a:cs typeface="Arial"/>
              </a:rPr>
              <a:t>всех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электрических</a:t>
            </a:r>
            <a:r>
              <a:rPr lang="ru-RU" sz="750" dirty="0">
                <a:latin typeface="Arial"/>
                <a:cs typeface="Arial"/>
              </a:rPr>
              <a:t> </a:t>
            </a:r>
            <a:r>
              <a:rPr sz="750" spc="25" dirty="0" err="1" smtClean="0">
                <a:latin typeface="Arial"/>
                <a:cs typeface="Arial"/>
              </a:rPr>
              <a:t>рабочих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компонентов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в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комплекте:</a:t>
            </a:r>
            <a:endParaRPr sz="750" dirty="0">
              <a:latin typeface="Arial"/>
              <a:cs typeface="Arial"/>
            </a:endParaRPr>
          </a:p>
          <a:p>
            <a:pPr marL="12700" marR="5080"/>
            <a:r>
              <a:rPr lang="en-US" sz="750" spc="-5" dirty="0">
                <a:latin typeface="Arial"/>
                <a:cs typeface="Arial"/>
              </a:rPr>
              <a:t>b</a:t>
            </a:r>
            <a:r>
              <a:rPr sz="750" spc="-5" dirty="0" smtClean="0">
                <a:latin typeface="Arial"/>
                <a:cs typeface="Arial"/>
              </a:rPr>
              <a:t>) </a:t>
            </a:r>
            <a:r>
              <a:rPr lang="ru-RU" sz="750" spc="15" dirty="0">
                <a:latin typeface="Arial"/>
                <a:cs typeface="Arial"/>
              </a:rPr>
              <a:t>э</a:t>
            </a:r>
            <a:r>
              <a:rPr sz="750" spc="15" dirty="0" err="1" smtClean="0">
                <a:latin typeface="Arial"/>
                <a:cs typeface="Arial"/>
              </a:rPr>
              <a:t>лектродвигатель</a:t>
            </a:r>
            <a:r>
              <a:rPr sz="750" spc="15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45 </a:t>
            </a:r>
            <a:r>
              <a:rPr sz="750" spc="15" dirty="0">
                <a:latin typeface="Arial"/>
                <a:cs typeface="Arial"/>
              </a:rPr>
              <a:t>кВт </a:t>
            </a:r>
            <a:r>
              <a:rPr sz="750" dirty="0">
                <a:latin typeface="Arial"/>
                <a:cs typeface="Arial"/>
              </a:rPr>
              <a:t>для </a:t>
            </a:r>
            <a:r>
              <a:rPr sz="750" spc="25" dirty="0">
                <a:latin typeface="Arial"/>
                <a:cs typeface="Arial"/>
              </a:rPr>
              <a:t>гидравлических </a:t>
            </a:r>
            <a:r>
              <a:rPr sz="750" spc="15" dirty="0">
                <a:latin typeface="Arial"/>
                <a:cs typeface="Arial"/>
              </a:rPr>
              <a:t>насосов </a:t>
            </a:r>
            <a:r>
              <a:rPr sz="750" spc="20" dirty="0">
                <a:latin typeface="Arial"/>
                <a:cs typeface="Arial"/>
              </a:rPr>
              <a:t> пластинчатого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питателя,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-50" dirty="0">
                <a:latin typeface="Arial"/>
                <a:cs typeface="Arial"/>
              </a:rPr>
              <a:t>SCR,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гидроцилиндра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50" dirty="0">
                <a:latin typeface="Arial"/>
                <a:cs typeface="Arial"/>
              </a:rPr>
              <a:t>и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гусеничного </a:t>
            </a:r>
            <a:r>
              <a:rPr sz="750" spc="-15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шасси.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625719" y="7459141"/>
            <a:ext cx="760095" cy="332142"/>
          </a:xfrm>
          <a:prstGeom prst="rect">
            <a:avLst/>
          </a:prstGeom>
          <a:solidFill>
            <a:srgbClr val="D9D9D9"/>
          </a:solidFill>
          <a:ln w="12700">
            <a:solidFill>
              <a:srgbClr val="7E7E7E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430"/>
              </a:spcBef>
            </a:pPr>
            <a:r>
              <a:rPr sz="600" spc="20" dirty="0">
                <a:solidFill>
                  <a:srgbClr val="0C0C0C"/>
                </a:solidFill>
                <a:latin typeface="Arial"/>
                <a:cs typeface="Arial"/>
              </a:rPr>
              <a:t>воздушный</a:t>
            </a:r>
            <a:r>
              <a:rPr sz="600" spc="-1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600" spc="5" dirty="0" err="1">
                <a:solidFill>
                  <a:srgbClr val="0C0C0C"/>
                </a:solidFill>
                <a:latin typeface="Arial"/>
                <a:cs typeface="Arial"/>
              </a:rPr>
              <a:t>фильтр</a:t>
            </a:r>
            <a:r>
              <a:rPr sz="600" spc="-1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600" dirty="0" err="1" smtClean="0">
                <a:solidFill>
                  <a:srgbClr val="0C0C0C"/>
                </a:solidFill>
                <a:latin typeface="Arial"/>
                <a:cs typeface="Arial"/>
              </a:rPr>
              <a:t>для</a:t>
            </a:r>
            <a:r>
              <a:rPr lang="ru-RU" sz="600" dirty="0">
                <a:latin typeface="Arial"/>
                <a:cs typeface="Arial"/>
              </a:rPr>
              <a:t> </a:t>
            </a:r>
            <a:r>
              <a:rPr sz="600" spc="25" dirty="0" err="1" smtClean="0">
                <a:solidFill>
                  <a:srgbClr val="0C0C0C"/>
                </a:solidFill>
                <a:latin typeface="Arial"/>
                <a:cs typeface="Arial"/>
              </a:rPr>
              <a:t>генератор</a:t>
            </a:r>
            <a:r>
              <a:rPr lang="ru-RU" sz="600" spc="25" dirty="0">
                <a:solidFill>
                  <a:srgbClr val="0C0C0C"/>
                </a:solidFill>
                <a:latin typeface="Arial"/>
                <a:cs typeface="Arial"/>
              </a:rPr>
              <a:t>а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5272" y="8333358"/>
            <a:ext cx="890778" cy="330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latin typeface="Arial"/>
                <a:cs typeface="Arial"/>
              </a:rPr>
              <a:t>-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Подключ</a:t>
            </a:r>
            <a:r>
              <a:rPr lang="ru-RU" sz="750" spc="15" dirty="0" err="1" smtClean="0">
                <a:latin typeface="Arial"/>
                <a:cs typeface="Arial"/>
              </a:rPr>
              <a:t>ение</a:t>
            </a:r>
            <a:endParaRPr lang="ru-RU" sz="750" spc="15" dirty="0" smtClean="0">
              <a:latin typeface="Arial"/>
              <a:cs typeface="Arial"/>
            </a:endParaRPr>
          </a:p>
          <a:p>
            <a:pPr marL="12700">
              <a:spcBef>
                <a:spcPts val="100"/>
              </a:spcBef>
            </a:pPr>
            <a:r>
              <a:rPr lang="ru-RU" sz="750" spc="25" dirty="0" smtClean="0">
                <a:latin typeface="Arial"/>
                <a:cs typeface="Arial"/>
              </a:rPr>
              <a:t>- Отключение</a:t>
            </a:r>
            <a:endParaRPr lang="ru-RU" sz="75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4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47416" y="8242300"/>
            <a:ext cx="2332991" cy="66172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750" dirty="0">
                <a:latin typeface="Arial"/>
                <a:cs typeface="Arial"/>
              </a:rPr>
              <a:t>125А;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400В,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50Гц;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3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фазы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+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N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+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85" dirty="0">
                <a:latin typeface="Arial"/>
                <a:cs typeface="Arial"/>
              </a:rPr>
              <a:t>E</a:t>
            </a: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ts val="1200"/>
              </a:lnSpc>
              <a:spcBef>
                <a:spcPts val="80"/>
              </a:spcBef>
            </a:pPr>
            <a:r>
              <a:rPr sz="750" spc="-5" dirty="0">
                <a:latin typeface="Arial"/>
                <a:cs typeface="Arial"/>
              </a:rPr>
              <a:t>16А;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400В;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50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Гц;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3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фазы</a:t>
            </a:r>
            <a:r>
              <a:rPr sz="750" spc="-10" dirty="0">
                <a:latin typeface="Arial"/>
                <a:cs typeface="Arial"/>
              </a:rPr>
              <a:t> +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16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-15" dirty="0">
                <a:latin typeface="Arial"/>
                <a:cs typeface="Arial"/>
              </a:rPr>
              <a:t>А; </a:t>
            </a:r>
            <a:r>
              <a:rPr sz="750" dirty="0">
                <a:latin typeface="Arial"/>
                <a:cs typeface="Arial"/>
              </a:rPr>
              <a:t>220В;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50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Гц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Опционально </a:t>
            </a:r>
            <a:r>
              <a:rPr sz="750" spc="-165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возможны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другие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штекерные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соединения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5272" y="9232900"/>
            <a:ext cx="5041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00" b="1" spc="-15" dirty="0" smtClean="0">
                <a:latin typeface="Arial"/>
                <a:cs typeface="Arial"/>
              </a:rPr>
              <a:t>ВНИМАНИЕ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47416" y="9232900"/>
            <a:ext cx="2440433" cy="31098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50" i="1" spc="45" dirty="0">
                <a:latin typeface="Trebuchet MS"/>
                <a:cs typeface="Trebuchet MS"/>
              </a:rPr>
              <a:t>При</a:t>
            </a:r>
            <a:r>
              <a:rPr sz="750" i="1" spc="-35" dirty="0">
                <a:latin typeface="Trebuchet MS"/>
                <a:cs typeface="Trebuchet MS"/>
              </a:rPr>
              <a:t> </a:t>
            </a:r>
            <a:r>
              <a:rPr sz="750" i="1" spc="30" dirty="0">
                <a:latin typeface="Trebuchet MS"/>
                <a:cs typeface="Trebuchet MS"/>
              </a:rPr>
              <a:t>использовании</a:t>
            </a:r>
            <a:r>
              <a:rPr sz="750" i="1" spc="-35" dirty="0">
                <a:latin typeface="Trebuchet MS"/>
                <a:cs typeface="Trebuchet MS"/>
              </a:rPr>
              <a:t> </a:t>
            </a:r>
            <a:r>
              <a:rPr sz="750" i="1" spc="25" dirty="0">
                <a:latin typeface="Trebuchet MS"/>
                <a:cs typeface="Trebuchet MS"/>
              </a:rPr>
              <a:t>неоригинальных</a:t>
            </a:r>
            <a:r>
              <a:rPr sz="750" i="1" spc="-30" dirty="0">
                <a:latin typeface="Trebuchet MS"/>
                <a:cs typeface="Trebuchet MS"/>
              </a:rPr>
              <a:t> </a:t>
            </a:r>
            <a:r>
              <a:rPr sz="750" i="1" spc="-10" dirty="0">
                <a:latin typeface="Trebuchet MS"/>
                <a:cs typeface="Trebuchet MS"/>
              </a:rPr>
              <a:t>фильтров</a:t>
            </a:r>
            <a:endParaRPr sz="75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750" i="1" spc="15" dirty="0">
                <a:latin typeface="Trebuchet MS"/>
                <a:cs typeface="Trebuchet MS"/>
              </a:rPr>
              <a:t>KEESTRACK</a:t>
            </a:r>
            <a:r>
              <a:rPr sz="750" i="1" spc="-30" dirty="0">
                <a:latin typeface="Trebuchet MS"/>
                <a:cs typeface="Trebuchet MS"/>
              </a:rPr>
              <a:t> </a:t>
            </a:r>
            <a:r>
              <a:rPr sz="750" i="1" spc="-10" dirty="0">
                <a:latin typeface="Trebuchet MS"/>
                <a:cs typeface="Trebuchet MS"/>
              </a:rPr>
              <a:t>гарантия</a:t>
            </a:r>
            <a:r>
              <a:rPr sz="750" i="1" spc="-25" dirty="0">
                <a:latin typeface="Trebuchet MS"/>
                <a:cs typeface="Trebuchet MS"/>
              </a:rPr>
              <a:t> </a:t>
            </a:r>
            <a:r>
              <a:rPr sz="750" i="1" spc="25" dirty="0">
                <a:latin typeface="Trebuchet MS"/>
                <a:cs typeface="Trebuchet MS"/>
              </a:rPr>
              <a:t>на</a:t>
            </a:r>
            <a:r>
              <a:rPr sz="750" i="1" spc="-25" dirty="0">
                <a:latin typeface="Trebuchet MS"/>
                <a:cs typeface="Trebuchet MS"/>
              </a:rPr>
              <a:t> </a:t>
            </a:r>
            <a:r>
              <a:rPr sz="750" i="1" spc="-15" dirty="0">
                <a:latin typeface="Trebuchet MS"/>
                <a:cs typeface="Trebuchet MS"/>
              </a:rPr>
              <a:t>двигатель</a:t>
            </a:r>
            <a:r>
              <a:rPr sz="750" i="1" spc="-25" dirty="0">
                <a:latin typeface="Trebuchet MS"/>
                <a:cs typeface="Trebuchet MS"/>
              </a:rPr>
              <a:t> </a:t>
            </a:r>
            <a:r>
              <a:rPr sz="750" i="1" spc="-10" dirty="0">
                <a:latin typeface="Trebuchet MS"/>
                <a:cs typeface="Trebuchet MS"/>
              </a:rPr>
              <a:t>аннулируется!!!</a:t>
            </a:r>
            <a:endParaRPr sz="750" dirty="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578855" y="8877858"/>
            <a:ext cx="884555" cy="325730"/>
          </a:xfrm>
          <a:prstGeom prst="rect">
            <a:avLst/>
          </a:prstGeom>
          <a:solidFill>
            <a:srgbClr val="D9D9D9"/>
          </a:solidFill>
          <a:ln w="12700">
            <a:solidFill>
              <a:srgbClr val="7E7E7E"/>
            </a:solidFill>
          </a:ln>
        </p:spPr>
        <p:txBody>
          <a:bodyPr vert="horz" wrap="square" lIns="0" tIns="48260" rIns="0" bIns="0" rtlCol="0">
            <a:spAutoFit/>
          </a:bodyPr>
          <a:lstStyle/>
          <a:p>
            <a:pPr marR="160655" algn="r">
              <a:lnSpc>
                <a:spcPct val="100000"/>
              </a:lnSpc>
              <a:spcBef>
                <a:spcPts val="380"/>
              </a:spcBef>
            </a:pPr>
            <a:r>
              <a:rPr sz="600" spc="10" dirty="0" err="1">
                <a:solidFill>
                  <a:srgbClr val="0C0C0C"/>
                </a:solidFill>
                <a:latin typeface="Arial"/>
                <a:cs typeface="Arial"/>
              </a:rPr>
              <a:t>электродвигатель</a:t>
            </a:r>
            <a:r>
              <a:rPr sz="600" spc="-3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600" spc="-10" dirty="0" smtClean="0">
                <a:solidFill>
                  <a:srgbClr val="0C0C0C"/>
                </a:solidFill>
                <a:latin typeface="Arial"/>
                <a:cs typeface="Arial"/>
              </a:rPr>
              <a:t>с</a:t>
            </a:r>
            <a:r>
              <a:rPr lang="ru-RU" sz="600" dirty="0">
                <a:latin typeface="Arial"/>
                <a:cs typeface="Arial"/>
              </a:rPr>
              <a:t> </a:t>
            </a:r>
            <a:r>
              <a:rPr sz="600" spc="20" dirty="0" err="1" smtClean="0">
                <a:solidFill>
                  <a:srgbClr val="0C0C0C"/>
                </a:solidFill>
                <a:latin typeface="Arial"/>
                <a:cs typeface="Arial"/>
              </a:rPr>
              <a:t>гидравлически</a:t>
            </a:r>
            <a:r>
              <a:rPr lang="ru-RU" sz="600" spc="20" dirty="0" smtClean="0">
                <a:solidFill>
                  <a:srgbClr val="0C0C0C"/>
                </a:solidFill>
                <a:latin typeface="Arial"/>
                <a:cs typeface="Arial"/>
              </a:rPr>
              <a:t>м</a:t>
            </a:r>
            <a:r>
              <a:rPr sz="600" spc="-20" dirty="0" smtClean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600" spc="5" dirty="0" err="1" smtClean="0">
                <a:solidFill>
                  <a:srgbClr val="0C0C0C"/>
                </a:solidFill>
                <a:latin typeface="Arial"/>
                <a:cs typeface="Arial"/>
              </a:rPr>
              <a:t>насос</a:t>
            </a:r>
            <a:r>
              <a:rPr lang="ru-RU" sz="600" spc="5" dirty="0" smtClean="0">
                <a:solidFill>
                  <a:srgbClr val="0C0C0C"/>
                </a:solidFill>
                <a:latin typeface="Arial"/>
                <a:cs typeface="Arial"/>
              </a:rPr>
              <a:t>ом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61924" y="165100"/>
            <a:ext cx="230832" cy="917829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50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9845" y="2238882"/>
            <a:ext cx="1796414" cy="107124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5990" y="6042697"/>
            <a:ext cx="883285" cy="62911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46675" y="4888356"/>
            <a:ext cx="1757045" cy="104838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579869" y="0"/>
            <a:ext cx="566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250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7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80510" y="10001250"/>
            <a:ext cx="221615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z="2000" spc="30" dirty="0">
                <a:solidFill>
                  <a:srgbClr val="FFFFFF"/>
                </a:solidFill>
                <a:latin typeface="Arial"/>
                <a:cs typeface="Arial"/>
              </a:rPr>
              <a:t>6</a:t>
            </a:fld>
            <a:endParaRPr sz="2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957821" y="10001250"/>
            <a:ext cx="16891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1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dt" sz="half" idx="6"/>
          </p:nvPr>
        </p:nvSpPr>
        <p:spPr>
          <a:xfrm>
            <a:off x="5342000" y="10014826"/>
            <a:ext cx="1408049" cy="321882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lang="ru-RU" spc="-50" dirty="0"/>
              <a:t>Г</a:t>
            </a:r>
            <a:r>
              <a:rPr spc="-50" dirty="0" smtClean="0"/>
              <a:t>Р</a:t>
            </a:r>
            <a:r>
              <a:rPr lang="ru-RU" spc="-50" dirty="0" smtClean="0"/>
              <a:t>ОХОТ</a:t>
            </a:r>
            <a:endParaRPr spc="-50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5272" y="1633981"/>
            <a:ext cx="28092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0" spc="-55" dirty="0">
                <a:solidFill>
                  <a:srgbClr val="7F8484"/>
                </a:solidFill>
                <a:latin typeface="Arial"/>
                <a:cs typeface="Arial"/>
              </a:rPr>
              <a:t>ТЕХНИЧЕСКАЯ</a:t>
            </a:r>
            <a:r>
              <a:rPr sz="1400" b="0" spc="-25" dirty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400" b="0" spc="-10" dirty="0">
                <a:solidFill>
                  <a:srgbClr val="7F8484"/>
                </a:solidFill>
                <a:latin typeface="Arial"/>
                <a:cs typeface="Arial"/>
              </a:rPr>
              <a:t>СПЕЦИФИКАЦИЯ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5272" y="1955545"/>
            <a:ext cx="1500378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10)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ГИДРАВЛИКА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5272" y="2216150"/>
            <a:ext cx="105854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 </a:t>
            </a:r>
            <a:r>
              <a:rPr sz="750" spc="15" dirty="0">
                <a:latin typeface="Arial"/>
                <a:cs typeface="Arial"/>
              </a:rPr>
              <a:t>Главный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гидравлический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насос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7417" y="2216150"/>
            <a:ext cx="2840102" cy="654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50" spc="25" dirty="0">
                <a:latin typeface="Arial"/>
                <a:cs typeface="Arial"/>
              </a:rPr>
              <a:t>П</a:t>
            </a:r>
            <a:r>
              <a:rPr sz="750" spc="25" dirty="0" err="1" smtClean="0">
                <a:latin typeface="Arial"/>
                <a:cs typeface="Arial"/>
              </a:rPr>
              <a:t>еременный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расход,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поворотный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насос,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регулирование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30" dirty="0" err="1">
                <a:latin typeface="Arial"/>
                <a:cs typeface="Arial"/>
              </a:rPr>
              <a:t>по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нагрузке</a:t>
            </a:r>
            <a:r>
              <a:rPr sz="750" spc="15" dirty="0" smtClean="0">
                <a:latin typeface="Arial"/>
                <a:cs typeface="Arial"/>
              </a:rPr>
              <a:t>,</a:t>
            </a:r>
            <a:r>
              <a:rPr lang="ru-RU" sz="750" spc="15" dirty="0" smtClean="0">
                <a:latin typeface="Arial"/>
                <a:cs typeface="Arial"/>
              </a:rPr>
              <a:t> </a:t>
            </a:r>
            <a:r>
              <a:rPr sz="750" spc="25" dirty="0" err="1" smtClean="0">
                <a:latin typeface="Arial"/>
                <a:cs typeface="Arial"/>
              </a:rPr>
              <a:t>открытый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контур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75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куб.см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50000"/>
              </a:lnSpc>
              <a:spcBef>
                <a:spcPts val="450"/>
              </a:spcBef>
            </a:pPr>
            <a:r>
              <a:rPr sz="750" spc="10" dirty="0">
                <a:latin typeface="Arial"/>
                <a:cs typeface="Arial"/>
              </a:rPr>
              <a:t>112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л/мин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45" dirty="0" err="1">
                <a:latin typeface="Arial"/>
                <a:cs typeface="Arial"/>
              </a:rPr>
              <a:t>при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</a:t>
            </a:r>
            <a:r>
              <a:rPr lang="ru-RU" sz="750" spc="10" dirty="0" smtClean="0">
                <a:latin typeface="Arial"/>
                <a:cs typeface="Arial"/>
              </a:rPr>
              <a:t>.</a:t>
            </a:r>
            <a:r>
              <a:rPr sz="750" spc="10" dirty="0" smtClean="0">
                <a:latin typeface="Arial"/>
                <a:cs typeface="Arial"/>
              </a:rPr>
              <a:t>500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об/мин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35" dirty="0" err="1">
                <a:latin typeface="Arial"/>
                <a:cs typeface="Arial"/>
              </a:rPr>
              <a:t>или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137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40" dirty="0" smtClean="0">
                <a:latin typeface="Arial"/>
                <a:cs typeface="Arial"/>
              </a:rPr>
              <a:t>л/</a:t>
            </a:r>
            <a:r>
              <a:rPr sz="750" spc="40" dirty="0" err="1" smtClean="0">
                <a:latin typeface="Arial"/>
                <a:cs typeface="Arial"/>
              </a:rPr>
              <a:t>мин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45" dirty="0" err="1">
                <a:latin typeface="Arial"/>
                <a:cs typeface="Arial"/>
              </a:rPr>
              <a:t>при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</a:t>
            </a:r>
            <a:r>
              <a:rPr lang="ru-RU" sz="750" spc="10" dirty="0" smtClean="0">
                <a:latin typeface="Arial"/>
                <a:cs typeface="Arial"/>
              </a:rPr>
              <a:t>.</a:t>
            </a:r>
            <a:r>
              <a:rPr sz="750" spc="10" dirty="0" smtClean="0">
                <a:latin typeface="Arial"/>
                <a:cs typeface="Arial"/>
              </a:rPr>
              <a:t>800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об/мин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265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бар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47228" y="2870175"/>
            <a:ext cx="2832829" cy="14697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2900"/>
              </a:lnSpc>
              <a:spcBef>
                <a:spcPts val="100"/>
              </a:spcBef>
            </a:pPr>
            <a:r>
              <a:rPr sz="750" spc="20" dirty="0">
                <a:latin typeface="Arial"/>
                <a:cs typeface="Arial"/>
              </a:rPr>
              <a:t>Сервогидравлика, </a:t>
            </a:r>
            <a:r>
              <a:rPr sz="750" spc="35" dirty="0">
                <a:latin typeface="Arial"/>
                <a:cs typeface="Arial"/>
              </a:rPr>
              <a:t>контроль </a:t>
            </a:r>
            <a:r>
              <a:rPr sz="750" spc="30" dirty="0">
                <a:latin typeface="Arial"/>
                <a:cs typeface="Arial"/>
              </a:rPr>
              <a:t>нагрузки, </a:t>
            </a:r>
            <a:r>
              <a:rPr sz="750" spc="3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компенсация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давления,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компенсация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расхода, </a:t>
            </a:r>
            <a:r>
              <a:rPr sz="750" spc="-18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автоматический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оптимизатор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расхода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750" spc="10" dirty="0">
                <a:latin typeface="Arial"/>
                <a:cs typeface="Arial"/>
              </a:rPr>
              <a:t>220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л</a:t>
            </a:r>
            <a:endParaRPr sz="750" dirty="0">
              <a:latin typeface="Arial"/>
              <a:cs typeface="Arial"/>
            </a:endParaRPr>
          </a:p>
          <a:p>
            <a:pPr marL="12700" marR="325120">
              <a:lnSpc>
                <a:spcPts val="1200"/>
              </a:lnSpc>
              <a:spcBef>
                <a:spcPts val="110"/>
              </a:spcBef>
            </a:pPr>
            <a:r>
              <a:rPr sz="750" spc="5" dirty="0">
                <a:latin typeface="Arial"/>
                <a:cs typeface="Arial"/>
              </a:rPr>
              <a:t>1 </a:t>
            </a:r>
            <a:r>
              <a:rPr sz="750" spc="30" dirty="0">
                <a:latin typeface="Arial"/>
                <a:cs typeface="Arial"/>
              </a:rPr>
              <a:t>полнопоточный </a:t>
            </a:r>
            <a:r>
              <a:rPr sz="750" spc="10" dirty="0">
                <a:latin typeface="Arial"/>
                <a:cs typeface="Arial"/>
              </a:rPr>
              <a:t>фильтр </a:t>
            </a:r>
            <a:r>
              <a:rPr sz="750" spc="20" dirty="0">
                <a:latin typeface="Arial"/>
                <a:cs typeface="Arial"/>
              </a:rPr>
              <a:t>на </a:t>
            </a:r>
            <a:r>
              <a:rPr sz="750" spc="25" dirty="0">
                <a:latin typeface="Arial"/>
                <a:cs typeface="Arial"/>
              </a:rPr>
              <a:t>обратной </a:t>
            </a:r>
            <a:r>
              <a:rPr sz="750" spc="35" dirty="0">
                <a:latin typeface="Arial"/>
                <a:cs typeface="Arial"/>
              </a:rPr>
              <a:t>линии </a:t>
            </a:r>
            <a:r>
              <a:rPr sz="750" spc="5" dirty="0">
                <a:latin typeface="Arial"/>
                <a:cs typeface="Arial"/>
              </a:rPr>
              <a:t>со </a:t>
            </a:r>
            <a:r>
              <a:rPr sz="750" spc="1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встроенным </a:t>
            </a:r>
            <a:r>
              <a:rPr sz="750" spc="15" dirty="0">
                <a:latin typeface="Arial"/>
                <a:cs typeface="Arial"/>
              </a:rPr>
              <a:t>фильтром </a:t>
            </a:r>
            <a:r>
              <a:rPr sz="750" spc="30" dirty="0">
                <a:latin typeface="Arial"/>
                <a:cs typeface="Arial"/>
              </a:rPr>
              <a:t>тонкой очистки </a:t>
            </a:r>
            <a:r>
              <a:rPr sz="750" spc="-5" dirty="0">
                <a:latin typeface="Arial"/>
                <a:cs typeface="Arial"/>
              </a:rPr>
              <a:t>(10 </a:t>
            </a:r>
            <a:r>
              <a:rPr sz="750" spc="20" dirty="0">
                <a:latin typeface="Arial"/>
                <a:cs typeface="Arial"/>
              </a:rPr>
              <a:t>мкм) </a:t>
            </a:r>
            <a:r>
              <a:rPr sz="750" spc="2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Встроенный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компактный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охладитель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-15" dirty="0">
                <a:latin typeface="Arial"/>
                <a:cs typeface="Arial"/>
              </a:rPr>
              <a:t>с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водяным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и </a:t>
            </a:r>
            <a:r>
              <a:rPr sz="750" spc="-14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воздушным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охлаждением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750" spc="-40" dirty="0">
                <a:latin typeface="Arial"/>
                <a:cs typeface="Arial"/>
              </a:rPr>
              <a:t>PVG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32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пропорциональный,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3-рядная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группа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271" y="2529528"/>
            <a:ext cx="1099819" cy="1282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Максимальный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поток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5271" y="2727490"/>
            <a:ext cx="1349344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indent="-26034">
              <a:lnSpc>
                <a:spcPct val="100000"/>
              </a:lnSpc>
              <a:spcBef>
                <a:spcPts val="100"/>
              </a:spcBef>
              <a:buChar char="-"/>
              <a:tabLst>
                <a:tab pos="38735" algn="l"/>
              </a:tabLst>
            </a:pP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Максимальное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давление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-"/>
            </a:pPr>
            <a:endParaRPr sz="400" dirty="0">
              <a:latin typeface="Arial"/>
              <a:cs typeface="Arial"/>
            </a:endParaRPr>
          </a:p>
          <a:p>
            <a:pPr marL="60325" indent="-48260">
              <a:lnSpc>
                <a:spcPct val="100000"/>
              </a:lnSpc>
              <a:buChar char="-"/>
              <a:tabLst>
                <a:tab pos="60960" algn="l"/>
              </a:tabLst>
            </a:pPr>
            <a:r>
              <a:rPr sz="750" spc="20" dirty="0">
                <a:latin typeface="Arial"/>
                <a:cs typeface="Arial"/>
              </a:rPr>
              <a:t>Регулировка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насоса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5272" y="3403980"/>
            <a:ext cx="1099818" cy="4488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00"/>
              </a:spcBef>
              <a:buChar char="-"/>
              <a:tabLst>
                <a:tab pos="68580" algn="l"/>
              </a:tabLst>
            </a:pPr>
            <a:r>
              <a:rPr lang="ru-RU" sz="750" spc="35" dirty="0">
                <a:latin typeface="Arial"/>
                <a:cs typeface="Arial"/>
              </a:rPr>
              <a:t>Г</a:t>
            </a:r>
            <a:r>
              <a:rPr sz="750" spc="35" dirty="0" err="1" smtClean="0">
                <a:latin typeface="Arial"/>
                <a:cs typeface="Arial"/>
              </a:rPr>
              <a:t>идробак</a:t>
            </a:r>
            <a:endParaRPr sz="750" dirty="0">
              <a:latin typeface="Arial"/>
              <a:cs typeface="Arial"/>
            </a:endParaRPr>
          </a:p>
          <a:p>
            <a:pPr marL="38100" indent="-26034">
              <a:lnSpc>
                <a:spcPct val="100000"/>
              </a:lnSpc>
              <a:spcBef>
                <a:spcPts val="700"/>
              </a:spcBef>
              <a:buChar char="-"/>
              <a:tabLst>
                <a:tab pos="38735" algn="l"/>
              </a:tabLst>
            </a:pP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Гидравлический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масляный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фильтр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85869" y="3310127"/>
            <a:ext cx="751362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5" dirty="0">
                <a:latin typeface="Arial"/>
                <a:cs typeface="Arial"/>
              </a:rPr>
              <a:t>(артикул</a:t>
            </a:r>
            <a:r>
              <a:rPr sz="700" spc="-10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101187)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25272" y="3911980"/>
            <a:ext cx="1195578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 smtClean="0">
                <a:latin typeface="Arial"/>
                <a:cs typeface="Arial"/>
              </a:rPr>
              <a:t>-</a:t>
            </a:r>
            <a:r>
              <a:rPr lang="ru-RU" sz="750" spc="-10" dirty="0">
                <a:latin typeface="Arial"/>
                <a:cs typeface="Arial"/>
              </a:rPr>
              <a:t> </a:t>
            </a:r>
            <a:r>
              <a:rPr lang="ru-RU" sz="750" spc="-10" dirty="0" smtClean="0">
                <a:latin typeface="Arial"/>
                <a:cs typeface="Arial"/>
              </a:rPr>
              <a:t>О</a:t>
            </a:r>
            <a:r>
              <a:rPr sz="750" spc="5" dirty="0" err="1" smtClean="0">
                <a:latin typeface="Arial"/>
                <a:cs typeface="Arial"/>
              </a:rPr>
              <a:t>хладитель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гидравлического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масла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25272" y="4204080"/>
            <a:ext cx="1164782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latin typeface="Arial"/>
                <a:cs typeface="Arial"/>
              </a:rPr>
              <a:t>-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lang="ru-RU" sz="750" spc="15" dirty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Г</a:t>
            </a:r>
            <a:r>
              <a:rPr sz="750" spc="15" dirty="0" err="1" smtClean="0">
                <a:latin typeface="Arial"/>
                <a:cs typeface="Arial"/>
              </a:rPr>
              <a:t>идравлические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клапаны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5272" y="4643500"/>
            <a:ext cx="1346804" cy="7591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11)</a:t>
            </a:r>
            <a:r>
              <a:rPr sz="900" b="1" spc="-65" dirty="0">
                <a:latin typeface="Arial"/>
                <a:cs typeface="Arial"/>
              </a:rPr>
              <a:t> </a:t>
            </a:r>
            <a:r>
              <a:rPr lang="ru-RU" sz="900" b="1" spc="-65" dirty="0" smtClean="0">
                <a:latin typeface="Arial"/>
                <a:cs typeface="Arial"/>
              </a:rPr>
              <a:t>УПРАВЛЕНИЕ</a:t>
            </a:r>
            <a:endParaRPr sz="900" dirty="0">
              <a:latin typeface="Arial"/>
              <a:cs typeface="Arial"/>
            </a:endParaRPr>
          </a:p>
          <a:p>
            <a:pPr marL="64135" indent="-52069">
              <a:lnSpc>
                <a:spcPct val="90000"/>
              </a:lnSpc>
              <a:spcBef>
                <a:spcPts val="860"/>
              </a:spcBef>
              <a:buChar char="-"/>
              <a:tabLst>
                <a:tab pos="64769" algn="l"/>
              </a:tabLst>
            </a:pPr>
            <a:r>
              <a:rPr sz="750" spc="25" dirty="0">
                <a:latin typeface="Arial"/>
                <a:cs typeface="Arial"/>
              </a:rPr>
              <a:t>Тип</a:t>
            </a:r>
            <a:endParaRPr sz="750" dirty="0">
              <a:latin typeface="Arial"/>
              <a:cs typeface="Arial"/>
            </a:endParaRPr>
          </a:p>
          <a:p>
            <a:pPr marL="45720" indent="-33655">
              <a:lnSpc>
                <a:spcPct val="90000"/>
              </a:lnSpc>
              <a:spcBef>
                <a:spcPts val="615"/>
              </a:spcBef>
              <a:buChar char="-"/>
              <a:tabLst>
                <a:tab pos="46355" algn="l"/>
              </a:tabLst>
            </a:pPr>
            <a:r>
              <a:rPr lang="ru-RU" sz="750" spc="10" dirty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Дисплей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90000"/>
              </a:lnSpc>
              <a:spcBef>
                <a:spcPts val="30"/>
              </a:spcBef>
              <a:buChar char="-"/>
            </a:pPr>
            <a:endParaRPr sz="750" dirty="0">
              <a:latin typeface="Arial"/>
              <a:cs typeface="Arial"/>
            </a:endParaRPr>
          </a:p>
          <a:p>
            <a:pPr marL="49530" indent="-37465">
              <a:lnSpc>
                <a:spcPct val="90000"/>
              </a:lnSpc>
              <a:spcBef>
                <a:spcPts val="5"/>
              </a:spcBef>
              <a:buChar char="-"/>
              <a:tabLst>
                <a:tab pos="50165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Обслуживание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508" y="5448848"/>
            <a:ext cx="1174341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50" spc="-5" dirty="0">
                <a:latin typeface="Arial"/>
                <a:cs typeface="Arial"/>
              </a:rPr>
              <a:t>-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Рулевое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управление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47417" y="4851780"/>
            <a:ext cx="1907033" cy="5480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3100"/>
              </a:lnSpc>
              <a:spcBef>
                <a:spcPts val="100"/>
              </a:spcBef>
            </a:pPr>
            <a:r>
              <a:rPr sz="750" spc="20" dirty="0">
                <a:latin typeface="Arial"/>
                <a:cs typeface="Arial"/>
              </a:rPr>
              <a:t>ПЛК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IP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67;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пыле-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5" dirty="0">
                <a:latin typeface="Arial"/>
                <a:cs typeface="Arial"/>
              </a:rPr>
              <a:t>и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виброустойчивый </a:t>
            </a:r>
            <a:r>
              <a:rPr sz="750" spc="-18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ЖК-дисплей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4,3”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ru-RU" sz="750" spc="15" dirty="0">
                <a:latin typeface="Arial"/>
                <a:cs typeface="Arial"/>
              </a:rPr>
              <a:t>П</a:t>
            </a:r>
            <a:r>
              <a:rPr sz="750" spc="15" dirty="0" err="1" smtClean="0">
                <a:latin typeface="Arial"/>
                <a:cs typeface="Arial"/>
              </a:rPr>
              <a:t>анель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управления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47228" y="5448848"/>
            <a:ext cx="2832828" cy="13624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70000"/>
              </a:lnSpc>
              <a:spcBef>
                <a:spcPts val="100"/>
              </a:spcBef>
            </a:pPr>
            <a:r>
              <a:rPr lang="ru-RU" sz="750" spc="20" dirty="0">
                <a:latin typeface="Arial"/>
                <a:cs typeface="Arial"/>
              </a:rPr>
              <a:t>К</a:t>
            </a:r>
            <a:r>
              <a:rPr sz="750" spc="20" dirty="0" err="1" smtClean="0">
                <a:latin typeface="Arial"/>
                <a:cs typeface="Arial"/>
              </a:rPr>
              <a:t>абельный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пульт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дистанционного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управления;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или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70000"/>
              </a:lnSpc>
              <a:spcBef>
                <a:spcPts val="600"/>
              </a:spcBef>
            </a:pPr>
            <a:r>
              <a:rPr sz="750" spc="20" dirty="0" err="1">
                <a:latin typeface="Arial"/>
                <a:cs typeface="Arial"/>
              </a:rPr>
              <a:t>дополнительный</a:t>
            </a:r>
            <a:r>
              <a:rPr sz="750" dirty="0">
                <a:latin typeface="Arial"/>
                <a:cs typeface="Arial"/>
              </a:rPr>
              <a:t> </a:t>
            </a:r>
            <a:r>
              <a:rPr lang="ru-RU" sz="750" dirty="0" smtClean="0">
                <a:latin typeface="Arial"/>
                <a:cs typeface="Arial"/>
              </a:rPr>
              <a:t>пульт </a:t>
            </a:r>
            <a:r>
              <a:rPr sz="750" spc="15" dirty="0" err="1" smtClean="0">
                <a:latin typeface="Arial"/>
                <a:cs typeface="Arial"/>
              </a:rPr>
              <a:t>радиоуправлени</a:t>
            </a:r>
            <a:r>
              <a:rPr lang="ru-RU" sz="750" spc="15" dirty="0" smtClean="0">
                <a:latin typeface="Arial"/>
                <a:cs typeface="Arial"/>
              </a:rPr>
              <a:t>я</a:t>
            </a:r>
            <a:r>
              <a:rPr sz="750" dirty="0" smtClean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(см.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список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25" dirty="0" err="1">
                <a:latin typeface="Arial"/>
                <a:cs typeface="Arial"/>
              </a:rPr>
              <a:t>опций</a:t>
            </a:r>
            <a:r>
              <a:rPr sz="750" spc="25" dirty="0" smtClean="0">
                <a:latin typeface="Arial"/>
                <a:cs typeface="Arial"/>
              </a:rPr>
              <a:t>)</a:t>
            </a:r>
            <a:endParaRPr lang="ru-RU" sz="750" spc="25" dirty="0" smtClean="0">
              <a:latin typeface="Arial"/>
              <a:cs typeface="Arial"/>
            </a:endParaRPr>
          </a:p>
          <a:p>
            <a:pPr marL="12700">
              <a:lnSpc>
                <a:spcPct val="80000"/>
              </a:lnSpc>
              <a:spcBef>
                <a:spcPts val="600"/>
              </a:spcBef>
            </a:pPr>
            <a:endParaRPr sz="750" dirty="0">
              <a:latin typeface="Arial"/>
              <a:cs typeface="Arial"/>
            </a:endParaRPr>
          </a:p>
          <a:p>
            <a:pPr marL="12700" marR="71755">
              <a:lnSpc>
                <a:spcPct val="110000"/>
              </a:lnSpc>
              <a:spcBef>
                <a:spcPts val="10"/>
              </a:spcBef>
            </a:pPr>
            <a:r>
              <a:rPr sz="750" spc="-10" dirty="0">
                <a:latin typeface="Arial"/>
                <a:cs typeface="Arial"/>
              </a:rPr>
              <a:t>&gt;</a:t>
            </a:r>
            <a:r>
              <a:rPr sz="750" spc="-5" dirty="0">
                <a:latin typeface="Arial"/>
                <a:cs typeface="Arial"/>
              </a:rPr>
              <a:t> 83°C </a:t>
            </a:r>
            <a:r>
              <a:rPr sz="750" spc="15" dirty="0">
                <a:latin typeface="Arial"/>
                <a:cs typeface="Arial"/>
              </a:rPr>
              <a:t>термозащита;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5" dirty="0" err="1">
                <a:latin typeface="Arial"/>
                <a:cs typeface="Arial"/>
              </a:rPr>
              <a:t>Сначала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lang="ru-RU" sz="750" spc="-5" dirty="0" smtClean="0">
                <a:latin typeface="Arial"/>
                <a:cs typeface="Arial"/>
              </a:rPr>
              <a:t>останавливается питатель</a:t>
            </a:r>
            <a:r>
              <a:rPr sz="750" spc="5" dirty="0" smtClean="0">
                <a:latin typeface="Arial"/>
                <a:cs typeface="Arial"/>
              </a:rPr>
              <a:t>,</a:t>
            </a:r>
            <a:r>
              <a:rPr lang="ru-RU" sz="750" dirty="0">
                <a:latin typeface="Arial"/>
                <a:cs typeface="Arial"/>
              </a:rPr>
              <a:t> </a:t>
            </a:r>
            <a:r>
              <a:rPr sz="750" spc="25" dirty="0" err="1" smtClean="0">
                <a:latin typeface="Arial"/>
                <a:cs typeface="Arial"/>
              </a:rPr>
              <a:t>потом</a:t>
            </a:r>
            <a:r>
              <a:rPr sz="750" spc="25" dirty="0" smtClean="0">
                <a:latin typeface="Arial"/>
                <a:cs typeface="Arial"/>
              </a:rPr>
              <a:t> </a:t>
            </a:r>
            <a:r>
              <a:rPr sz="750" spc="-140" dirty="0" smtClean="0">
                <a:latin typeface="Arial"/>
                <a:cs typeface="Arial"/>
              </a:rPr>
              <a:t> </a:t>
            </a:r>
            <a:r>
              <a:rPr sz="750" spc="10" dirty="0" err="1">
                <a:latin typeface="Arial"/>
                <a:cs typeface="Arial"/>
              </a:rPr>
              <a:t>останавливается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двигатель</a:t>
            </a:r>
            <a:endParaRPr lang="ru-RU" sz="750" spc="15" dirty="0" smtClean="0">
              <a:latin typeface="Arial"/>
              <a:cs typeface="Arial"/>
            </a:endParaRPr>
          </a:p>
          <a:p>
            <a:pPr marL="12700" marR="71755">
              <a:lnSpc>
                <a:spcPct val="110000"/>
              </a:lnSpc>
              <a:spcBef>
                <a:spcPts val="10"/>
              </a:spcBef>
            </a:pP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ct val="110000"/>
              </a:lnSpc>
            </a:pPr>
            <a:r>
              <a:rPr sz="750" spc="5" dirty="0">
                <a:latin typeface="Arial"/>
                <a:cs typeface="Arial"/>
              </a:rPr>
              <a:t>Сначала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предупреждение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о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низком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уровне,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затем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питатель </a:t>
            </a:r>
            <a:r>
              <a:rPr sz="750" spc="-14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останавливается,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наконец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двигатель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глохнет</a:t>
            </a:r>
            <a:endParaRPr sz="750" dirty="0">
              <a:latin typeface="Arial"/>
              <a:cs typeface="Arial"/>
            </a:endParaRPr>
          </a:p>
          <a:p>
            <a:pPr marL="12700" marR="363855">
              <a:lnSpc>
                <a:spcPct val="130000"/>
              </a:lnSpc>
              <a:spcBef>
                <a:spcPts val="40"/>
              </a:spcBef>
            </a:pPr>
            <a:r>
              <a:rPr sz="750" spc="5" dirty="0">
                <a:latin typeface="Arial"/>
                <a:cs typeface="Arial"/>
              </a:rPr>
              <a:t>Требуется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предварительный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нагрев </a:t>
            </a:r>
            <a:r>
              <a:rPr sz="750" spc="-195" dirty="0">
                <a:latin typeface="Arial"/>
                <a:cs typeface="Arial"/>
              </a:rPr>
              <a:t> </a:t>
            </a:r>
            <a:r>
              <a:rPr sz="750" spc="45" dirty="0" err="1">
                <a:latin typeface="Arial"/>
                <a:cs typeface="Arial"/>
              </a:rPr>
              <a:t>ниже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-15" dirty="0" smtClean="0">
                <a:latin typeface="Arial"/>
                <a:cs typeface="Arial"/>
              </a:rPr>
              <a:t>0°C</a:t>
            </a:r>
            <a:endParaRPr lang="ru-RU" sz="750" spc="-15" dirty="0" smtClean="0">
              <a:latin typeface="Arial"/>
              <a:cs typeface="Arial"/>
            </a:endParaRPr>
          </a:p>
          <a:p>
            <a:pPr marL="12700" marR="363855">
              <a:lnSpc>
                <a:spcPct val="130000"/>
              </a:lnSpc>
              <a:spcBef>
                <a:spcPts val="40"/>
              </a:spcBef>
            </a:pPr>
            <a:r>
              <a:rPr lang="ru-RU" sz="750" spc="-15" dirty="0" smtClean="0">
                <a:latin typeface="Arial"/>
                <a:cs typeface="Arial"/>
              </a:rPr>
              <a:t>Включён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85868" y="4942204"/>
            <a:ext cx="105613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00" spc="5" dirty="0">
                <a:latin typeface="Arial"/>
                <a:cs typeface="Arial"/>
              </a:rPr>
              <a:t>артикул</a:t>
            </a:r>
            <a:r>
              <a:rPr lang="ru-RU" sz="700" spc="-20" dirty="0" smtClean="0">
                <a:latin typeface="Arial"/>
                <a:cs typeface="Arial"/>
              </a:rPr>
              <a:t> </a:t>
            </a:r>
            <a:r>
              <a:rPr sz="700" spc="5" dirty="0" smtClean="0">
                <a:latin typeface="Arial"/>
                <a:cs typeface="Arial"/>
              </a:rPr>
              <a:t>103485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5271" y="5877118"/>
            <a:ext cx="1271779" cy="256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25" dirty="0" err="1">
                <a:latin typeface="Arial"/>
                <a:cs typeface="Arial"/>
              </a:rPr>
              <a:t>Контроль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температуры</a:t>
            </a:r>
            <a:endParaRPr lang="ru-RU"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50" spc="10" dirty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гидравлическое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масло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5271" y="6261100"/>
            <a:ext cx="1337788" cy="7694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spc="-5" dirty="0" smtClean="0">
                <a:latin typeface="Arial"/>
                <a:cs typeface="Arial"/>
              </a:rPr>
              <a:t>-</a:t>
            </a:r>
            <a:r>
              <a:rPr lang="ru-RU" sz="450" spc="-10" dirty="0" smtClean="0">
                <a:latin typeface="Arial"/>
                <a:cs typeface="Arial"/>
              </a:rPr>
              <a:t>- </a:t>
            </a:r>
            <a:r>
              <a:rPr sz="750" spc="20" dirty="0" err="1" smtClean="0">
                <a:latin typeface="Arial"/>
                <a:cs typeface="Arial"/>
              </a:rPr>
              <a:t>Индикатор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15" dirty="0" err="1">
                <a:latin typeface="Arial"/>
                <a:cs typeface="Arial"/>
              </a:rPr>
              <a:t>уровня</a:t>
            </a:r>
            <a:r>
              <a:rPr sz="750" spc="-10" dirty="0">
                <a:latin typeface="Arial"/>
                <a:cs typeface="Arial"/>
              </a:rPr>
              <a:t> </a:t>
            </a:r>
            <a:endParaRPr lang="ru-RU" sz="750" spc="-1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50" spc="-10" dirty="0">
                <a:latin typeface="Arial"/>
                <a:cs typeface="Arial"/>
              </a:rPr>
              <a:t> </a:t>
            </a:r>
            <a:r>
              <a:rPr lang="ru-RU" sz="750" spc="-10" dirty="0" smtClean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дизельного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топлива</a:t>
            </a:r>
            <a:endParaRPr lang="ru-RU" sz="750" spc="1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50" spc="-5" dirty="0" smtClean="0">
                <a:latin typeface="Arial"/>
                <a:cs typeface="Arial"/>
              </a:rPr>
              <a:t>-</a:t>
            </a:r>
            <a:r>
              <a:rPr lang="ru-RU" sz="750" spc="-20" dirty="0" smtClean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Защита</a:t>
            </a:r>
            <a:r>
              <a:rPr lang="ru-RU" sz="750" spc="-20" dirty="0" smtClean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от</a:t>
            </a:r>
            <a:r>
              <a:rPr lang="ru-RU" sz="750" spc="-20" dirty="0" smtClean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холодного</a:t>
            </a:r>
            <a:r>
              <a:rPr lang="ru-RU" sz="750" spc="-20" dirty="0" smtClean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пуска</a:t>
            </a:r>
          </a:p>
          <a:p>
            <a:pPr marL="12700">
              <a:spcBef>
                <a:spcPts val="100"/>
              </a:spcBef>
            </a:pPr>
            <a:r>
              <a:rPr lang="ru-RU" sz="750" spc="20" dirty="0" smtClean="0">
                <a:latin typeface="Arial"/>
                <a:cs typeface="Arial"/>
              </a:rPr>
              <a:t>- Датчик</a:t>
            </a:r>
            <a:r>
              <a:rPr lang="ru-RU" sz="750" spc="-20" dirty="0" smtClean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скорости</a:t>
            </a:r>
            <a:r>
              <a:rPr lang="ru-RU" sz="750" spc="-20" dirty="0" smtClean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сетчатого</a:t>
            </a:r>
            <a:r>
              <a:rPr lang="ru-RU" sz="750" spc="-20" dirty="0" smtClean="0">
                <a:latin typeface="Arial"/>
                <a:cs typeface="Arial"/>
              </a:rPr>
              <a:t> </a:t>
            </a:r>
          </a:p>
          <a:p>
            <a:pPr marL="12700">
              <a:spcBef>
                <a:spcPts val="100"/>
              </a:spcBef>
            </a:pPr>
            <a:r>
              <a:rPr lang="ru-RU" sz="750" spc="-20" dirty="0">
                <a:latin typeface="Arial"/>
                <a:cs typeface="Arial"/>
              </a:rPr>
              <a:t> </a:t>
            </a:r>
            <a:r>
              <a:rPr lang="ru-RU" sz="750" spc="-20" dirty="0" smtClean="0">
                <a:latin typeface="Arial"/>
                <a:cs typeface="Arial"/>
              </a:rPr>
              <a:t> </a:t>
            </a:r>
            <a:r>
              <a:rPr lang="ru-RU" sz="750" spc="5" dirty="0" smtClean="0">
                <a:latin typeface="Arial"/>
                <a:cs typeface="Arial"/>
              </a:rPr>
              <a:t>фильтра</a:t>
            </a:r>
            <a:endParaRPr lang="ru-RU" sz="75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75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61924" y="165100"/>
            <a:ext cx="230832" cy="917829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50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500" dirty="0">
              <a:latin typeface="Arial"/>
              <a:cs typeface="Arial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5037231" y="2238882"/>
          <a:ext cx="1941830" cy="44329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1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603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25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3659" y="2400426"/>
            <a:ext cx="1752599" cy="113347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139690" y="3579621"/>
            <a:ext cx="1774825" cy="2256790"/>
            <a:chOff x="5139690" y="3579621"/>
            <a:chExt cx="1774825" cy="22567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9375" y="4667402"/>
              <a:ext cx="1755140" cy="10462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40401" y="4719777"/>
              <a:ext cx="760730" cy="285115"/>
            </a:xfrm>
            <a:custGeom>
              <a:avLst/>
              <a:gdLst/>
              <a:ahLst/>
              <a:cxnLst/>
              <a:rect l="l" t="t" r="r" b="b"/>
              <a:pathLst>
                <a:path w="760729" h="285114">
                  <a:moveTo>
                    <a:pt x="760729" y="0"/>
                  </a:moveTo>
                  <a:lnTo>
                    <a:pt x="0" y="0"/>
                  </a:lnTo>
                  <a:lnTo>
                    <a:pt x="0" y="285038"/>
                  </a:lnTo>
                  <a:lnTo>
                    <a:pt x="760729" y="285038"/>
                  </a:lnTo>
                  <a:lnTo>
                    <a:pt x="76072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40401" y="4719777"/>
              <a:ext cx="760730" cy="285115"/>
            </a:xfrm>
            <a:custGeom>
              <a:avLst/>
              <a:gdLst/>
              <a:ahLst/>
              <a:cxnLst/>
              <a:rect l="l" t="t" r="r" b="b"/>
              <a:pathLst>
                <a:path w="760729" h="285114">
                  <a:moveTo>
                    <a:pt x="0" y="285038"/>
                  </a:moveTo>
                  <a:lnTo>
                    <a:pt x="760729" y="285038"/>
                  </a:lnTo>
                  <a:lnTo>
                    <a:pt x="760729" y="0"/>
                  </a:lnTo>
                  <a:lnTo>
                    <a:pt x="0" y="0"/>
                  </a:lnTo>
                  <a:lnTo>
                    <a:pt x="0" y="285038"/>
                  </a:lnTo>
                  <a:close/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04433" y="4664963"/>
              <a:ext cx="628015" cy="185420"/>
            </a:xfrm>
            <a:custGeom>
              <a:avLst/>
              <a:gdLst/>
              <a:ahLst/>
              <a:cxnLst/>
              <a:rect l="l" t="t" r="r" b="b"/>
              <a:pathLst>
                <a:path w="628015" h="185420">
                  <a:moveTo>
                    <a:pt x="542784" y="31332"/>
                  </a:moveTo>
                  <a:lnTo>
                    <a:pt x="287781" y="34036"/>
                  </a:lnTo>
                  <a:lnTo>
                    <a:pt x="286892" y="34162"/>
                  </a:lnTo>
                  <a:lnTo>
                    <a:pt x="286003" y="34671"/>
                  </a:lnTo>
                  <a:lnTo>
                    <a:pt x="0" y="173862"/>
                  </a:lnTo>
                  <a:lnTo>
                    <a:pt x="5587" y="185293"/>
                  </a:lnTo>
                  <a:lnTo>
                    <a:pt x="290287" y="46736"/>
                  </a:lnTo>
                  <a:lnTo>
                    <a:pt x="288925" y="46736"/>
                  </a:lnTo>
                  <a:lnTo>
                    <a:pt x="291591" y="46100"/>
                  </a:lnTo>
                  <a:lnTo>
                    <a:pt x="348586" y="46100"/>
                  </a:lnTo>
                  <a:lnTo>
                    <a:pt x="542895" y="44032"/>
                  </a:lnTo>
                  <a:lnTo>
                    <a:pt x="551307" y="37592"/>
                  </a:lnTo>
                  <a:lnTo>
                    <a:pt x="542784" y="31332"/>
                  </a:lnTo>
                  <a:close/>
                </a:path>
                <a:path w="628015" h="185420">
                  <a:moveTo>
                    <a:pt x="608554" y="31242"/>
                  </a:moveTo>
                  <a:lnTo>
                    <a:pt x="551307" y="31242"/>
                  </a:lnTo>
                  <a:lnTo>
                    <a:pt x="551434" y="43942"/>
                  </a:lnTo>
                  <a:lnTo>
                    <a:pt x="542895" y="44032"/>
                  </a:lnTo>
                  <a:lnTo>
                    <a:pt x="500888" y="76200"/>
                  </a:lnTo>
                  <a:lnTo>
                    <a:pt x="627507" y="36703"/>
                  </a:lnTo>
                  <a:lnTo>
                    <a:pt x="608554" y="31242"/>
                  </a:lnTo>
                  <a:close/>
                </a:path>
                <a:path w="628015" h="185420">
                  <a:moveTo>
                    <a:pt x="291591" y="46100"/>
                  </a:moveTo>
                  <a:lnTo>
                    <a:pt x="288925" y="46736"/>
                  </a:lnTo>
                  <a:lnTo>
                    <a:pt x="290317" y="46721"/>
                  </a:lnTo>
                  <a:lnTo>
                    <a:pt x="291591" y="46100"/>
                  </a:lnTo>
                  <a:close/>
                </a:path>
                <a:path w="628015" h="185420">
                  <a:moveTo>
                    <a:pt x="290317" y="46721"/>
                  </a:moveTo>
                  <a:lnTo>
                    <a:pt x="288925" y="46736"/>
                  </a:lnTo>
                  <a:lnTo>
                    <a:pt x="290287" y="46736"/>
                  </a:lnTo>
                  <a:close/>
                </a:path>
                <a:path w="628015" h="185420">
                  <a:moveTo>
                    <a:pt x="348586" y="46100"/>
                  </a:moveTo>
                  <a:lnTo>
                    <a:pt x="291591" y="46100"/>
                  </a:lnTo>
                  <a:lnTo>
                    <a:pt x="290317" y="46721"/>
                  </a:lnTo>
                  <a:lnTo>
                    <a:pt x="348586" y="46100"/>
                  </a:lnTo>
                  <a:close/>
                </a:path>
                <a:path w="628015" h="185420">
                  <a:moveTo>
                    <a:pt x="551307" y="31242"/>
                  </a:moveTo>
                  <a:lnTo>
                    <a:pt x="542784" y="31332"/>
                  </a:lnTo>
                  <a:lnTo>
                    <a:pt x="551307" y="37592"/>
                  </a:lnTo>
                  <a:lnTo>
                    <a:pt x="542895" y="44032"/>
                  </a:lnTo>
                  <a:lnTo>
                    <a:pt x="551434" y="43942"/>
                  </a:lnTo>
                  <a:lnTo>
                    <a:pt x="551307" y="31242"/>
                  </a:lnTo>
                  <a:close/>
                </a:path>
                <a:path w="628015" h="185420">
                  <a:moveTo>
                    <a:pt x="500125" y="0"/>
                  </a:moveTo>
                  <a:lnTo>
                    <a:pt x="542784" y="31332"/>
                  </a:lnTo>
                  <a:lnTo>
                    <a:pt x="551307" y="31242"/>
                  </a:lnTo>
                  <a:lnTo>
                    <a:pt x="608554" y="31242"/>
                  </a:lnTo>
                  <a:lnTo>
                    <a:pt x="500125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80125" y="5545022"/>
              <a:ext cx="820419" cy="285115"/>
            </a:xfrm>
            <a:custGeom>
              <a:avLst/>
              <a:gdLst/>
              <a:ahLst/>
              <a:cxnLst/>
              <a:rect l="l" t="t" r="r" b="b"/>
              <a:pathLst>
                <a:path w="820420" h="285114">
                  <a:moveTo>
                    <a:pt x="820102" y="0"/>
                  </a:moveTo>
                  <a:lnTo>
                    <a:pt x="0" y="0"/>
                  </a:lnTo>
                  <a:lnTo>
                    <a:pt x="0" y="285038"/>
                  </a:lnTo>
                  <a:lnTo>
                    <a:pt x="820102" y="285038"/>
                  </a:lnTo>
                  <a:lnTo>
                    <a:pt x="82010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80125" y="5545022"/>
              <a:ext cx="820419" cy="285115"/>
            </a:xfrm>
            <a:custGeom>
              <a:avLst/>
              <a:gdLst/>
              <a:ahLst/>
              <a:cxnLst/>
              <a:rect l="l" t="t" r="r" b="b"/>
              <a:pathLst>
                <a:path w="820420" h="285114">
                  <a:moveTo>
                    <a:pt x="0" y="285038"/>
                  </a:moveTo>
                  <a:lnTo>
                    <a:pt x="820102" y="285038"/>
                  </a:lnTo>
                  <a:lnTo>
                    <a:pt x="820102" y="0"/>
                  </a:lnTo>
                  <a:lnTo>
                    <a:pt x="0" y="0"/>
                  </a:lnTo>
                  <a:lnTo>
                    <a:pt x="0" y="285038"/>
                  </a:lnTo>
                  <a:close/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98971" y="5022595"/>
              <a:ext cx="120650" cy="511175"/>
            </a:xfrm>
            <a:custGeom>
              <a:avLst/>
              <a:gdLst/>
              <a:ahLst/>
              <a:cxnLst/>
              <a:rect l="l" t="t" r="r" b="b"/>
              <a:pathLst>
                <a:path w="120650" h="511175">
                  <a:moveTo>
                    <a:pt x="83751" y="358901"/>
                  </a:moveTo>
                  <a:lnTo>
                    <a:pt x="71627" y="358901"/>
                  </a:lnTo>
                  <a:lnTo>
                    <a:pt x="70993" y="361568"/>
                  </a:lnTo>
                  <a:lnTo>
                    <a:pt x="70324" y="361568"/>
                  </a:lnTo>
                  <a:lnTo>
                    <a:pt x="0" y="505460"/>
                  </a:lnTo>
                  <a:lnTo>
                    <a:pt x="11429" y="511048"/>
                  </a:lnTo>
                  <a:lnTo>
                    <a:pt x="83438" y="363727"/>
                  </a:lnTo>
                  <a:lnTo>
                    <a:pt x="83693" y="362712"/>
                  </a:lnTo>
                  <a:lnTo>
                    <a:pt x="83698" y="361568"/>
                  </a:lnTo>
                  <a:lnTo>
                    <a:pt x="70993" y="361568"/>
                  </a:lnTo>
                  <a:lnTo>
                    <a:pt x="71021" y="360142"/>
                  </a:lnTo>
                  <a:lnTo>
                    <a:pt x="83726" y="360142"/>
                  </a:lnTo>
                  <a:lnTo>
                    <a:pt x="83751" y="358901"/>
                  </a:lnTo>
                  <a:close/>
                </a:path>
                <a:path w="120650" h="511175">
                  <a:moveTo>
                    <a:pt x="71627" y="358901"/>
                  </a:moveTo>
                  <a:lnTo>
                    <a:pt x="71021" y="360142"/>
                  </a:lnTo>
                  <a:lnTo>
                    <a:pt x="70993" y="361568"/>
                  </a:lnTo>
                  <a:lnTo>
                    <a:pt x="71627" y="358901"/>
                  </a:lnTo>
                  <a:close/>
                </a:path>
                <a:path w="120650" h="511175">
                  <a:moveTo>
                    <a:pt x="83057" y="76200"/>
                  </a:moveTo>
                  <a:lnTo>
                    <a:pt x="76538" y="84539"/>
                  </a:lnTo>
                  <a:lnTo>
                    <a:pt x="71021" y="360142"/>
                  </a:lnTo>
                  <a:lnTo>
                    <a:pt x="71627" y="358901"/>
                  </a:lnTo>
                  <a:lnTo>
                    <a:pt x="83751" y="358901"/>
                  </a:lnTo>
                  <a:lnTo>
                    <a:pt x="89238" y="84793"/>
                  </a:lnTo>
                  <a:lnTo>
                    <a:pt x="83057" y="76200"/>
                  </a:lnTo>
                  <a:close/>
                </a:path>
                <a:path w="120650" h="511175">
                  <a:moveTo>
                    <a:pt x="105755" y="76073"/>
                  </a:moveTo>
                  <a:lnTo>
                    <a:pt x="76707" y="76073"/>
                  </a:lnTo>
                  <a:lnTo>
                    <a:pt x="89407" y="76326"/>
                  </a:lnTo>
                  <a:lnTo>
                    <a:pt x="89238" y="84793"/>
                  </a:lnTo>
                  <a:lnTo>
                    <a:pt x="120142" y="127762"/>
                  </a:lnTo>
                  <a:lnTo>
                    <a:pt x="105755" y="76073"/>
                  </a:lnTo>
                  <a:close/>
                </a:path>
                <a:path w="120650" h="511175">
                  <a:moveTo>
                    <a:pt x="84581" y="0"/>
                  </a:moveTo>
                  <a:lnTo>
                    <a:pt x="43942" y="126237"/>
                  </a:lnTo>
                  <a:lnTo>
                    <a:pt x="76538" y="84539"/>
                  </a:lnTo>
                  <a:lnTo>
                    <a:pt x="76707" y="76073"/>
                  </a:lnTo>
                  <a:lnTo>
                    <a:pt x="105755" y="76073"/>
                  </a:lnTo>
                  <a:lnTo>
                    <a:pt x="84581" y="0"/>
                  </a:lnTo>
                  <a:close/>
                </a:path>
                <a:path w="120650" h="511175">
                  <a:moveTo>
                    <a:pt x="83057" y="76200"/>
                  </a:moveTo>
                  <a:lnTo>
                    <a:pt x="89238" y="84793"/>
                  </a:lnTo>
                  <a:lnTo>
                    <a:pt x="89407" y="76326"/>
                  </a:lnTo>
                  <a:lnTo>
                    <a:pt x="83057" y="76200"/>
                  </a:lnTo>
                  <a:close/>
                </a:path>
                <a:path w="120650" h="511175">
                  <a:moveTo>
                    <a:pt x="76707" y="76073"/>
                  </a:moveTo>
                  <a:lnTo>
                    <a:pt x="76538" y="84539"/>
                  </a:lnTo>
                  <a:lnTo>
                    <a:pt x="83057" y="76200"/>
                  </a:lnTo>
                  <a:lnTo>
                    <a:pt x="76707" y="76073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39690" y="3579621"/>
              <a:ext cx="1769110" cy="105536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220716" y="3974845"/>
              <a:ext cx="680720" cy="196850"/>
            </a:xfrm>
            <a:custGeom>
              <a:avLst/>
              <a:gdLst/>
              <a:ahLst/>
              <a:cxnLst/>
              <a:rect l="l" t="t" r="r" b="b"/>
              <a:pathLst>
                <a:path w="680720" h="196850">
                  <a:moveTo>
                    <a:pt x="680262" y="0"/>
                  </a:moveTo>
                  <a:lnTo>
                    <a:pt x="0" y="0"/>
                  </a:lnTo>
                  <a:lnTo>
                    <a:pt x="0" y="196850"/>
                  </a:lnTo>
                  <a:lnTo>
                    <a:pt x="680262" y="196850"/>
                  </a:lnTo>
                  <a:lnTo>
                    <a:pt x="68026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20716" y="3974845"/>
              <a:ext cx="680720" cy="196850"/>
            </a:xfrm>
            <a:custGeom>
              <a:avLst/>
              <a:gdLst/>
              <a:ahLst/>
              <a:cxnLst/>
              <a:rect l="l" t="t" r="r" b="b"/>
              <a:pathLst>
                <a:path w="680720" h="196850">
                  <a:moveTo>
                    <a:pt x="0" y="196850"/>
                  </a:moveTo>
                  <a:lnTo>
                    <a:pt x="680262" y="196850"/>
                  </a:lnTo>
                  <a:lnTo>
                    <a:pt x="680262" y="0"/>
                  </a:lnTo>
                  <a:lnTo>
                    <a:pt x="0" y="0"/>
                  </a:lnTo>
                  <a:lnTo>
                    <a:pt x="0" y="196850"/>
                  </a:lnTo>
                  <a:close/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51094" y="3823461"/>
              <a:ext cx="126872" cy="161036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82540" y="6615429"/>
            <a:ext cx="1826260" cy="108838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81904" y="8721597"/>
            <a:ext cx="1821179" cy="108585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579869" y="0"/>
            <a:ext cx="566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250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72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580510" y="10001250"/>
            <a:ext cx="221615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z="2000" spc="30" dirty="0">
                <a:solidFill>
                  <a:srgbClr val="FFFFFF"/>
                </a:solidFill>
                <a:latin typeface="Arial"/>
                <a:cs typeface="Arial"/>
              </a:rPr>
              <a:t>7</a:t>
            </a:fld>
            <a:endParaRPr sz="2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57821" y="10001250"/>
            <a:ext cx="16891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1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dt" sz="half" idx="6"/>
          </p:nvPr>
        </p:nvSpPr>
        <p:spPr>
          <a:xfrm>
            <a:off x="5342000" y="10014826"/>
            <a:ext cx="1027049" cy="321882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lang="ru-RU" spc="-50" dirty="0"/>
              <a:t>Г</a:t>
            </a:r>
            <a:r>
              <a:rPr spc="-50" dirty="0" smtClean="0"/>
              <a:t>Р</a:t>
            </a:r>
            <a:r>
              <a:rPr lang="ru-RU" spc="-50" dirty="0" smtClean="0"/>
              <a:t>ОХОТ</a:t>
            </a:r>
            <a:endParaRPr spc="-50" dirty="0"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525272" y="1608581"/>
            <a:ext cx="3938778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0" spc="-65" dirty="0">
                <a:solidFill>
                  <a:srgbClr val="7F8484"/>
                </a:solidFill>
                <a:latin typeface="Arial"/>
                <a:cs typeface="Arial"/>
              </a:rPr>
              <a:t>ТЕХНИЧЕСКАЯ</a:t>
            </a:r>
            <a:r>
              <a:rPr sz="1600" b="0" spc="-30" dirty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600" b="0" spc="-10" dirty="0" smtClean="0">
                <a:solidFill>
                  <a:srgbClr val="7F8484"/>
                </a:solidFill>
                <a:latin typeface="Arial"/>
                <a:cs typeface="Arial"/>
              </a:rPr>
              <a:t>СПЕЦИФИКАЦИЯ</a:t>
            </a:r>
            <a:r>
              <a:rPr lang="ru-RU" sz="1600" b="0" spc="-10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050" b="0" spc="-15" dirty="0" smtClean="0">
                <a:solidFill>
                  <a:srgbClr val="7F8484"/>
                </a:solidFill>
                <a:latin typeface="Arial"/>
                <a:cs typeface="Arial"/>
              </a:rPr>
              <a:t>-</a:t>
            </a:r>
            <a:r>
              <a:rPr lang="ru-RU" sz="1050" b="0" spc="-15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050" spc="60" dirty="0" smtClean="0">
                <a:solidFill>
                  <a:srgbClr val="7F8484"/>
                </a:solidFill>
              </a:rPr>
              <a:t>ОПЦИИ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5272" y="1931161"/>
            <a:ext cx="2795778" cy="724557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21700"/>
              </a:lnSpc>
              <a:spcBef>
                <a:spcPts val="80"/>
              </a:spcBef>
            </a:pPr>
            <a:r>
              <a:rPr sz="900" b="1" spc="10" dirty="0" smtClean="0">
                <a:latin typeface="Arial"/>
                <a:cs typeface="Arial"/>
              </a:rPr>
              <a:t>12)</a:t>
            </a:r>
            <a:r>
              <a:rPr sz="900" b="1" spc="-45" dirty="0" smtClean="0">
                <a:latin typeface="Arial"/>
                <a:cs typeface="Arial"/>
              </a:rPr>
              <a:t> </a:t>
            </a:r>
            <a:r>
              <a:rPr sz="900" b="1" spc="20" dirty="0" smtClean="0">
                <a:latin typeface="Arial"/>
                <a:cs typeface="Arial"/>
              </a:rPr>
              <a:t>МАГНИТНЫЙ</a:t>
            </a:r>
            <a:r>
              <a:rPr sz="900" b="1" spc="-45" dirty="0" smtClean="0">
                <a:latin typeface="Arial"/>
                <a:cs typeface="Arial"/>
              </a:rPr>
              <a:t> </a:t>
            </a:r>
            <a:r>
              <a:rPr sz="900" b="1" spc="-30" dirty="0" smtClean="0">
                <a:latin typeface="Arial"/>
                <a:cs typeface="Arial"/>
              </a:rPr>
              <a:t>СЕПАРАТОР </a:t>
            </a:r>
            <a:r>
              <a:rPr sz="900" b="1" spc="-210" dirty="0" smtClean="0">
                <a:latin typeface="Arial"/>
                <a:cs typeface="Arial"/>
              </a:rPr>
              <a:t> </a:t>
            </a:r>
            <a:endParaRPr lang="ru-RU" sz="900" b="1" spc="-210" dirty="0" smtClean="0">
              <a:latin typeface="Arial"/>
              <a:cs typeface="Arial"/>
            </a:endParaRPr>
          </a:p>
          <a:p>
            <a:pPr marL="12700" marR="5080">
              <a:lnSpc>
                <a:spcPct val="121700"/>
              </a:lnSpc>
              <a:spcBef>
                <a:spcPts val="80"/>
              </a:spcBef>
            </a:pPr>
            <a:r>
              <a:rPr sz="900" spc="-15" dirty="0" smtClean="0">
                <a:latin typeface="Arial"/>
                <a:cs typeface="Arial"/>
              </a:rPr>
              <a:t>а</a:t>
            </a:r>
            <a:r>
              <a:rPr sz="900" spc="-15" dirty="0">
                <a:latin typeface="Arial"/>
                <a:cs typeface="Arial"/>
              </a:rPr>
              <a:t>) </a:t>
            </a:r>
            <a:r>
              <a:rPr sz="900" spc="30" dirty="0">
                <a:latin typeface="Arial"/>
                <a:cs typeface="Arial"/>
              </a:rPr>
              <a:t>артикул </a:t>
            </a:r>
            <a:r>
              <a:rPr sz="900" dirty="0">
                <a:latin typeface="Arial"/>
                <a:cs typeface="Arial"/>
              </a:rPr>
              <a:t>X115485 </a:t>
            </a:r>
            <a:r>
              <a:rPr sz="900" spc="-10" dirty="0">
                <a:latin typeface="Arial"/>
                <a:cs typeface="Arial"/>
              </a:rPr>
              <a:t>- </a:t>
            </a:r>
            <a:r>
              <a:rPr sz="900" spc="10" dirty="0">
                <a:latin typeface="Arial"/>
                <a:cs typeface="Arial"/>
              </a:rPr>
              <a:t>10 </a:t>
            </a:r>
            <a:r>
              <a:rPr sz="900" spc="30" dirty="0" smtClean="0">
                <a:latin typeface="Arial"/>
                <a:cs typeface="Arial"/>
              </a:rPr>
              <a:t>КТ-</a:t>
            </a:r>
            <a:r>
              <a:rPr lang="en-US" sz="900" spc="30" dirty="0" smtClean="0">
                <a:latin typeface="Arial"/>
                <a:cs typeface="Arial"/>
              </a:rPr>
              <a:t>ND</a:t>
            </a:r>
            <a:r>
              <a:rPr sz="900" spc="30" dirty="0" smtClean="0">
                <a:latin typeface="Arial"/>
                <a:cs typeface="Arial"/>
              </a:rPr>
              <a:t>  </a:t>
            </a:r>
            <a:endParaRPr lang="en-US" sz="900" spc="30" dirty="0" smtClean="0">
              <a:latin typeface="Arial"/>
              <a:cs typeface="Arial"/>
            </a:endParaRPr>
          </a:p>
          <a:p>
            <a:pPr marL="12700" marR="5080">
              <a:lnSpc>
                <a:spcPct val="121700"/>
              </a:lnSpc>
              <a:spcBef>
                <a:spcPts val="80"/>
              </a:spcBef>
            </a:pPr>
            <a:r>
              <a:rPr lang="en-US" sz="900" spc="30" dirty="0" smtClean="0">
                <a:latin typeface="Arial"/>
                <a:cs typeface="Arial"/>
              </a:rPr>
              <a:t>b</a:t>
            </a:r>
            <a:r>
              <a:rPr sz="900" spc="30" dirty="0">
                <a:latin typeface="Arial"/>
                <a:cs typeface="Arial"/>
              </a:rPr>
              <a:t>) артикул </a:t>
            </a:r>
            <a:r>
              <a:rPr sz="900" dirty="0">
                <a:latin typeface="Arial"/>
                <a:cs typeface="Arial"/>
              </a:rPr>
              <a:t>X115493-12 </a:t>
            </a:r>
            <a:r>
              <a:rPr sz="900" dirty="0" smtClean="0">
                <a:latin typeface="Arial"/>
                <a:cs typeface="Arial"/>
              </a:rPr>
              <a:t>КТ-</a:t>
            </a:r>
            <a:r>
              <a:rPr lang="en-US" sz="900" dirty="0" smtClean="0">
                <a:latin typeface="Arial"/>
                <a:cs typeface="Arial"/>
              </a:rPr>
              <a:t>ND</a:t>
            </a:r>
            <a:r>
              <a:rPr sz="900" dirty="0" smtClean="0">
                <a:latin typeface="Arial"/>
                <a:cs typeface="Arial"/>
              </a:rPr>
              <a:t> </a:t>
            </a:r>
            <a:r>
              <a:rPr sz="900" spc="5" dirty="0" smtClean="0">
                <a:latin typeface="Arial"/>
                <a:cs typeface="Arial"/>
              </a:rPr>
              <a:t> </a:t>
            </a:r>
            <a:endParaRPr lang="ru-RU" sz="900" spc="5" dirty="0" smtClean="0">
              <a:latin typeface="Arial"/>
              <a:cs typeface="Arial"/>
            </a:endParaRPr>
          </a:p>
          <a:p>
            <a:pPr marL="12700" marR="5080">
              <a:lnSpc>
                <a:spcPct val="121700"/>
              </a:lnSpc>
              <a:spcBef>
                <a:spcPts val="80"/>
              </a:spcBef>
            </a:pPr>
            <a:r>
              <a:rPr lang="ru-RU" sz="900" spc="5" dirty="0" smtClean="0">
                <a:latin typeface="Arial"/>
                <a:cs typeface="Arial"/>
              </a:rPr>
              <a:t>с</a:t>
            </a:r>
            <a:r>
              <a:rPr sz="900" dirty="0" smtClean="0">
                <a:latin typeface="Arial"/>
                <a:cs typeface="Arial"/>
              </a:rPr>
              <a:t>)</a:t>
            </a:r>
            <a:r>
              <a:rPr sz="900" spc="-20" dirty="0" smtClean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артикул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X115500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14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 smtClean="0">
                <a:latin typeface="Arial"/>
                <a:cs typeface="Arial"/>
              </a:rPr>
              <a:t>КТ-</a:t>
            </a:r>
            <a:r>
              <a:rPr lang="en-US" sz="900" dirty="0" smtClean="0">
                <a:latin typeface="Arial"/>
                <a:cs typeface="Arial"/>
              </a:rPr>
              <a:t>ND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41069" y="2812714"/>
            <a:ext cx="2751581" cy="2257669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750" spc="-15" dirty="0">
                <a:latin typeface="Arial"/>
                <a:cs typeface="Arial"/>
              </a:rPr>
              <a:t>а)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-5" dirty="0" smtClean="0">
                <a:latin typeface="Arial"/>
                <a:cs typeface="Arial"/>
              </a:rPr>
              <a:t>КТ-</a:t>
            </a:r>
            <a:r>
              <a:rPr lang="en-US" sz="750" spc="-5" dirty="0" smtClean="0">
                <a:latin typeface="Arial"/>
                <a:cs typeface="Arial"/>
              </a:rPr>
              <a:t>ND</a:t>
            </a:r>
            <a:r>
              <a:rPr sz="750" spc="-5" dirty="0" smtClean="0">
                <a:latin typeface="Arial"/>
                <a:cs typeface="Arial"/>
              </a:rPr>
              <a:t>;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lang="en-US" sz="750" spc="-20" dirty="0" smtClean="0">
                <a:latin typeface="Arial"/>
                <a:cs typeface="Arial"/>
              </a:rPr>
              <a:t>b</a:t>
            </a:r>
            <a:r>
              <a:rPr sz="750" spc="-5" dirty="0" smtClean="0">
                <a:latin typeface="Arial"/>
                <a:cs typeface="Arial"/>
              </a:rPr>
              <a:t>)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12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dirty="0" smtClean="0">
                <a:latin typeface="Arial"/>
                <a:cs typeface="Arial"/>
              </a:rPr>
              <a:t>КТ-</a:t>
            </a:r>
            <a:r>
              <a:rPr lang="en-US" sz="750" dirty="0" smtClean="0">
                <a:latin typeface="Arial"/>
                <a:cs typeface="Arial"/>
              </a:rPr>
              <a:t>ND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dirty="0" err="1">
                <a:latin typeface="Arial"/>
                <a:cs typeface="Arial"/>
              </a:rPr>
              <a:t>для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lang="en-US" sz="750" spc="55" dirty="0" smtClean="0">
                <a:latin typeface="Arial"/>
                <a:cs typeface="Arial"/>
              </a:rPr>
              <a:t>LSL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60" dirty="0">
                <a:latin typeface="Arial"/>
                <a:cs typeface="Arial"/>
              </a:rPr>
              <a:t>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lang="en-US" sz="750" spc="-25" dirty="0" smtClean="0">
                <a:latin typeface="Arial"/>
                <a:cs typeface="Arial"/>
              </a:rPr>
              <a:t>RSL</a:t>
            </a:r>
            <a:r>
              <a:rPr sz="750" spc="-25" dirty="0" smtClean="0">
                <a:latin typeface="Arial"/>
                <a:cs typeface="Arial"/>
              </a:rPr>
              <a:t>;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30000"/>
              </a:lnSpc>
              <a:spcBef>
                <a:spcPts val="350"/>
              </a:spcBef>
            </a:pPr>
            <a:r>
              <a:rPr lang="en-US" sz="750" dirty="0">
                <a:latin typeface="Arial"/>
                <a:cs typeface="Arial"/>
              </a:rPr>
              <a:t>c</a:t>
            </a:r>
            <a:r>
              <a:rPr sz="750" dirty="0" smtClean="0">
                <a:latin typeface="Arial"/>
                <a:cs typeface="Arial"/>
              </a:rPr>
              <a:t>)</a:t>
            </a:r>
            <a:r>
              <a:rPr sz="750" spc="-30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14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dirty="0" smtClean="0">
                <a:latin typeface="Arial"/>
                <a:cs typeface="Arial"/>
              </a:rPr>
              <a:t>КТ-</a:t>
            </a:r>
            <a:r>
              <a:rPr lang="en-US" sz="750" dirty="0" smtClean="0">
                <a:latin typeface="Arial"/>
                <a:cs typeface="Arial"/>
              </a:rPr>
              <a:t>ND</a:t>
            </a:r>
            <a:r>
              <a:rPr sz="750" spc="-30" dirty="0" smtClean="0">
                <a:latin typeface="Arial"/>
                <a:cs typeface="Arial"/>
              </a:rPr>
              <a:t> </a:t>
            </a:r>
            <a:r>
              <a:rPr sz="750" dirty="0" err="1">
                <a:latin typeface="Arial"/>
                <a:cs typeface="Arial"/>
              </a:rPr>
              <a:t>для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35" dirty="0" smtClean="0">
                <a:latin typeface="Arial"/>
                <a:cs typeface="Arial"/>
              </a:rPr>
              <a:t>М</a:t>
            </a:r>
            <a:r>
              <a:rPr lang="en-US" sz="750" spc="35" dirty="0" smtClean="0">
                <a:latin typeface="Arial"/>
                <a:cs typeface="Arial"/>
              </a:rPr>
              <a:t>CL</a:t>
            </a:r>
            <a:endParaRPr sz="750" dirty="0">
              <a:latin typeface="Arial"/>
              <a:cs typeface="Arial"/>
            </a:endParaRPr>
          </a:p>
          <a:p>
            <a:pPr marL="12700" marR="424815">
              <a:lnSpc>
                <a:spcPct val="130000"/>
              </a:lnSpc>
              <a:spcBef>
                <a:spcPts val="5"/>
              </a:spcBef>
            </a:pPr>
            <a:r>
              <a:rPr sz="750" spc="-15" dirty="0">
                <a:latin typeface="Arial"/>
                <a:cs typeface="Arial"/>
              </a:rPr>
              <a:t>а)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</a:t>
            </a:r>
            <a:r>
              <a:rPr lang="en-US" sz="750" spc="10" dirty="0">
                <a:latin typeface="Arial"/>
                <a:cs typeface="Arial"/>
              </a:rPr>
              <a:t>.</a:t>
            </a:r>
            <a:r>
              <a:rPr sz="750" spc="10" dirty="0" smtClean="0">
                <a:latin typeface="Arial"/>
                <a:cs typeface="Arial"/>
              </a:rPr>
              <a:t>830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мм;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lang="en-US" sz="750" spc="-20" dirty="0" smtClean="0">
                <a:latin typeface="Arial"/>
                <a:cs typeface="Arial"/>
              </a:rPr>
              <a:t>b</a:t>
            </a:r>
            <a:r>
              <a:rPr sz="750" spc="-5" dirty="0" smtClean="0">
                <a:latin typeface="Arial"/>
                <a:cs typeface="Arial"/>
              </a:rPr>
              <a:t>)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</a:t>
            </a:r>
            <a:r>
              <a:rPr lang="en-US" sz="750" spc="10" dirty="0" smtClean="0">
                <a:latin typeface="Arial"/>
                <a:cs typeface="Arial"/>
              </a:rPr>
              <a:t>.</a:t>
            </a:r>
            <a:r>
              <a:rPr sz="750" spc="10" dirty="0" smtClean="0">
                <a:latin typeface="Arial"/>
                <a:cs typeface="Arial"/>
              </a:rPr>
              <a:t>980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мм;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lang="en-US" sz="750" spc="-20" dirty="0" smtClean="0">
                <a:latin typeface="Arial"/>
                <a:cs typeface="Arial"/>
              </a:rPr>
              <a:t>c</a:t>
            </a:r>
            <a:r>
              <a:rPr sz="750" dirty="0" smtClean="0">
                <a:latin typeface="Arial"/>
                <a:cs typeface="Arial"/>
              </a:rPr>
              <a:t>)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2</a:t>
            </a:r>
            <a:r>
              <a:rPr lang="en-US" sz="750" spc="10" dirty="0" smtClean="0">
                <a:latin typeface="Arial"/>
                <a:cs typeface="Arial"/>
              </a:rPr>
              <a:t>.</a:t>
            </a:r>
            <a:r>
              <a:rPr sz="750" spc="10" dirty="0" smtClean="0">
                <a:latin typeface="Arial"/>
                <a:cs typeface="Arial"/>
              </a:rPr>
              <a:t>300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40" dirty="0" err="1">
                <a:latin typeface="Arial"/>
                <a:cs typeface="Arial"/>
              </a:rPr>
              <a:t>мм</a:t>
            </a:r>
            <a:r>
              <a:rPr sz="750" spc="40" dirty="0">
                <a:latin typeface="Arial"/>
                <a:cs typeface="Arial"/>
              </a:rPr>
              <a:t> </a:t>
            </a:r>
            <a:endParaRPr lang="en-US" sz="750" spc="40" dirty="0" smtClean="0">
              <a:latin typeface="Arial"/>
              <a:cs typeface="Arial"/>
            </a:endParaRPr>
          </a:p>
          <a:p>
            <a:pPr marL="12700" marR="424815">
              <a:lnSpc>
                <a:spcPct val="130000"/>
              </a:lnSpc>
              <a:spcBef>
                <a:spcPts val="5"/>
              </a:spcBef>
            </a:pPr>
            <a:r>
              <a:rPr sz="750" spc="-190" dirty="0" smtClean="0">
                <a:latin typeface="Arial"/>
                <a:cs typeface="Arial"/>
              </a:rPr>
              <a:t> </a:t>
            </a:r>
            <a:r>
              <a:rPr sz="750" spc="-15" dirty="0">
                <a:latin typeface="Arial"/>
                <a:cs typeface="Arial"/>
              </a:rPr>
              <a:t>а)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700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мм;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lang="en-US" sz="750" spc="-5" dirty="0">
                <a:latin typeface="Arial"/>
                <a:cs typeface="Arial"/>
              </a:rPr>
              <a:t>b</a:t>
            </a:r>
            <a:r>
              <a:rPr sz="750" spc="-5" dirty="0" smtClean="0">
                <a:latin typeface="Arial"/>
                <a:cs typeface="Arial"/>
              </a:rPr>
              <a:t>)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850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мм;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en-US" sz="750" dirty="0">
                <a:latin typeface="Arial"/>
                <a:cs typeface="Arial"/>
              </a:rPr>
              <a:t>c</a:t>
            </a:r>
            <a:r>
              <a:rPr sz="750" dirty="0" smtClean="0">
                <a:latin typeface="Arial"/>
                <a:cs typeface="Arial"/>
              </a:rPr>
              <a:t>)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950мм</a:t>
            </a: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90"/>
              </a:spcBef>
            </a:pPr>
            <a:r>
              <a:rPr sz="750" spc="10" dirty="0">
                <a:latin typeface="Arial"/>
                <a:cs typeface="Arial"/>
              </a:rPr>
              <a:t>400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ru-RU" sz="750" spc="-35" dirty="0" smtClean="0">
                <a:latin typeface="Arial"/>
                <a:cs typeface="Arial"/>
              </a:rPr>
              <a:t>гаусс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при: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а)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280;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b+c)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расстояние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325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 err="1">
                <a:latin typeface="Arial"/>
                <a:cs typeface="Arial"/>
              </a:rPr>
              <a:t>мм</a:t>
            </a:r>
            <a:r>
              <a:rPr sz="750" spc="-15" dirty="0">
                <a:latin typeface="Arial"/>
                <a:cs typeface="Arial"/>
              </a:rPr>
              <a:t> </a:t>
            </a:r>
            <a:endParaRPr lang="ru-RU" sz="750" spc="-15" dirty="0" smtClean="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90"/>
              </a:spcBef>
            </a:pPr>
            <a:r>
              <a:rPr sz="750" spc="-10" dirty="0" smtClean="0">
                <a:latin typeface="Arial"/>
                <a:cs typeface="Arial"/>
              </a:rPr>
              <a:t>a</a:t>
            </a:r>
            <a:r>
              <a:rPr sz="750" spc="-10" dirty="0">
                <a:latin typeface="Arial"/>
                <a:cs typeface="Arial"/>
              </a:rPr>
              <a:t>)  </a:t>
            </a:r>
            <a:r>
              <a:rPr sz="750" spc="10" dirty="0">
                <a:latin typeface="Arial"/>
                <a:cs typeface="Arial"/>
              </a:rPr>
              <a:t>1070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x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600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30000"/>
              </a:lnSpc>
              <a:spcBef>
                <a:spcPts val="210"/>
              </a:spcBef>
            </a:pPr>
            <a:r>
              <a:rPr lang="en-US" sz="750" spc="-5" dirty="0" smtClean="0">
                <a:latin typeface="Arial"/>
                <a:cs typeface="Arial"/>
              </a:rPr>
              <a:t>b</a:t>
            </a:r>
            <a:r>
              <a:rPr sz="750" spc="-5" dirty="0" smtClean="0">
                <a:latin typeface="Arial"/>
                <a:cs typeface="Arial"/>
              </a:rPr>
              <a:t>)</a:t>
            </a:r>
            <a:r>
              <a:rPr sz="750" spc="-30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1170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х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750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мм;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30000"/>
              </a:lnSpc>
              <a:spcBef>
                <a:spcPts val="300"/>
              </a:spcBef>
            </a:pPr>
            <a:r>
              <a:rPr lang="en-US" sz="750" dirty="0">
                <a:latin typeface="Arial"/>
                <a:cs typeface="Arial"/>
              </a:rPr>
              <a:t>c</a:t>
            </a:r>
            <a:r>
              <a:rPr sz="750" dirty="0" smtClean="0">
                <a:latin typeface="Arial"/>
                <a:cs typeface="Arial"/>
              </a:rPr>
              <a:t>)</a:t>
            </a:r>
            <a:r>
              <a:rPr sz="750" spc="-30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1490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х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885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30000"/>
              </a:lnSpc>
              <a:spcBef>
                <a:spcPts val="300"/>
              </a:spcBef>
            </a:pPr>
            <a:r>
              <a:rPr sz="750" spc="-15" dirty="0">
                <a:latin typeface="Arial"/>
                <a:cs typeface="Arial"/>
              </a:rPr>
              <a:t>а)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2,0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м/с;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lang="en-US" sz="750" spc="-20" dirty="0" smtClean="0">
                <a:latin typeface="Arial"/>
                <a:cs typeface="Arial"/>
              </a:rPr>
              <a:t>b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+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lang="en-US" sz="750" spc="-20" dirty="0" smtClean="0">
                <a:latin typeface="Arial"/>
                <a:cs typeface="Arial"/>
              </a:rPr>
              <a:t>c</a:t>
            </a:r>
            <a:r>
              <a:rPr sz="750" dirty="0" smtClean="0">
                <a:latin typeface="Arial"/>
                <a:cs typeface="Arial"/>
              </a:rPr>
              <a:t>)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2,5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0" dirty="0" smtClean="0">
                <a:latin typeface="Arial"/>
                <a:cs typeface="Arial"/>
              </a:rPr>
              <a:t>м/с</a:t>
            </a:r>
            <a:endParaRPr lang="ru-RU" sz="750" dirty="0">
              <a:latin typeface="Arial"/>
              <a:cs typeface="Arial"/>
            </a:endParaRPr>
          </a:p>
          <a:p>
            <a:pPr marL="12700">
              <a:lnSpc>
                <a:spcPct val="130000"/>
              </a:lnSpc>
              <a:spcBef>
                <a:spcPts val="300"/>
              </a:spcBef>
            </a:pPr>
            <a:r>
              <a:rPr sz="750" spc="-10" dirty="0" smtClean="0">
                <a:latin typeface="Arial"/>
                <a:cs typeface="Arial"/>
              </a:rPr>
              <a:t>а</a:t>
            </a:r>
            <a:r>
              <a:rPr sz="750" spc="-10" dirty="0">
                <a:latin typeface="Arial"/>
                <a:cs typeface="Arial"/>
              </a:rPr>
              <a:t>) </a:t>
            </a:r>
            <a:r>
              <a:rPr sz="750" spc="10" dirty="0">
                <a:latin typeface="Arial"/>
                <a:cs typeface="Arial"/>
              </a:rPr>
              <a:t>Электродвигатель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с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редуктором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4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кВт;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lang="en-US" sz="750" spc="10" dirty="0">
                <a:latin typeface="Arial"/>
                <a:cs typeface="Arial"/>
              </a:rPr>
              <a:t>b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+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lang="en-US" sz="750" spc="-5" dirty="0" smtClean="0">
                <a:latin typeface="Arial"/>
                <a:cs typeface="Arial"/>
              </a:rPr>
              <a:t>c</a:t>
            </a:r>
            <a:r>
              <a:rPr sz="750" dirty="0" smtClean="0">
                <a:latin typeface="Arial"/>
                <a:cs typeface="Arial"/>
              </a:rPr>
              <a:t>)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5,5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кВт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750" spc="-15" dirty="0">
                <a:latin typeface="Arial"/>
                <a:cs typeface="Arial"/>
              </a:rPr>
              <a:t>а) </a:t>
            </a:r>
            <a:r>
              <a:rPr sz="750" spc="10" dirty="0">
                <a:latin typeface="Arial"/>
                <a:cs typeface="Arial"/>
              </a:rPr>
              <a:t>760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lang="en-US" sz="750" spc="-5" dirty="0" smtClean="0">
                <a:latin typeface="Arial"/>
                <a:cs typeface="Arial"/>
              </a:rPr>
              <a:t>b</a:t>
            </a:r>
            <a:r>
              <a:rPr sz="750" spc="-5" dirty="0" smtClean="0">
                <a:latin typeface="Arial"/>
                <a:cs typeface="Arial"/>
              </a:rPr>
              <a:t>)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978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lang="en-US" sz="750" dirty="0">
                <a:latin typeface="Arial"/>
                <a:cs typeface="Arial"/>
              </a:rPr>
              <a:t>c</a:t>
            </a:r>
            <a:r>
              <a:rPr sz="750" dirty="0" smtClean="0">
                <a:latin typeface="Arial"/>
                <a:cs typeface="Arial"/>
              </a:rPr>
              <a:t>)</a:t>
            </a:r>
            <a:r>
              <a:rPr sz="750" spc="-40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1213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5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5270" y="2896726"/>
            <a:ext cx="1195580" cy="8976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00"/>
              </a:spcBef>
              <a:buChar char="-"/>
              <a:tabLst>
                <a:tab pos="68580" algn="l"/>
              </a:tabLst>
            </a:pPr>
            <a:r>
              <a:rPr lang="ru-RU" sz="750" spc="10" dirty="0" smtClean="0">
                <a:latin typeface="Arial"/>
                <a:cs typeface="Arial"/>
              </a:rPr>
              <a:t>Тип</a:t>
            </a:r>
            <a:endParaRPr lang="en-US" sz="750" spc="10" dirty="0" smtClean="0">
              <a:latin typeface="Arial"/>
              <a:cs typeface="Arial"/>
            </a:endParaRPr>
          </a:p>
          <a:p>
            <a:pPr marL="67945" indent="-55880">
              <a:lnSpc>
                <a:spcPct val="100000"/>
              </a:lnSpc>
              <a:spcBef>
                <a:spcPts val="100"/>
              </a:spcBef>
              <a:buChar char="-"/>
              <a:tabLst>
                <a:tab pos="68580" algn="l"/>
              </a:tabLst>
            </a:pPr>
            <a:endParaRPr lang="ru-RU" sz="750" spc="10" dirty="0" smtClean="0">
              <a:latin typeface="Arial"/>
              <a:cs typeface="Arial"/>
            </a:endParaRPr>
          </a:p>
          <a:p>
            <a:pPr marL="67945" indent="-55880">
              <a:lnSpc>
                <a:spcPct val="100000"/>
              </a:lnSpc>
              <a:spcBef>
                <a:spcPts val="100"/>
              </a:spcBef>
              <a:buChar char="-"/>
              <a:tabLst>
                <a:tab pos="68580" algn="l"/>
              </a:tabLst>
            </a:pPr>
            <a:r>
              <a:rPr sz="750" spc="10" dirty="0" err="1" smtClean="0">
                <a:latin typeface="Arial"/>
                <a:cs typeface="Arial"/>
              </a:rPr>
              <a:t>Рамка</a:t>
            </a:r>
            <a:endParaRPr sz="750" dirty="0">
              <a:latin typeface="Arial"/>
              <a:cs typeface="Arial"/>
            </a:endParaRPr>
          </a:p>
          <a:p>
            <a:pPr marL="49530" indent="-37465">
              <a:lnSpc>
                <a:spcPct val="100000"/>
              </a:lnSpc>
              <a:spcBef>
                <a:spcPts val="550"/>
              </a:spcBef>
              <a:buChar char="-"/>
              <a:tabLst>
                <a:tab pos="50165" algn="l"/>
              </a:tabLst>
            </a:pPr>
            <a:r>
              <a:rPr lang="en-US" sz="750" spc="40" dirty="0" smtClean="0">
                <a:latin typeface="Arial"/>
                <a:cs typeface="Arial"/>
              </a:rPr>
              <a:t> </a:t>
            </a:r>
            <a:r>
              <a:rPr sz="750" spc="40" dirty="0" err="1" smtClean="0">
                <a:latin typeface="Arial"/>
                <a:cs typeface="Arial"/>
              </a:rPr>
              <a:t>Шир</a:t>
            </a:r>
            <a:r>
              <a:rPr lang="ru-RU" sz="750" spc="40" dirty="0" err="1" smtClean="0">
                <a:latin typeface="Arial"/>
                <a:cs typeface="Arial"/>
              </a:rPr>
              <a:t>ина</a:t>
            </a:r>
            <a:endParaRPr sz="750" dirty="0">
              <a:latin typeface="Arial"/>
              <a:cs typeface="Arial"/>
            </a:endParaRPr>
          </a:p>
          <a:p>
            <a:pPr marL="67945" indent="-55880">
              <a:lnSpc>
                <a:spcPct val="100000"/>
              </a:lnSpc>
              <a:spcBef>
                <a:spcPts val="350"/>
              </a:spcBef>
              <a:buChar char="-"/>
              <a:tabLst>
                <a:tab pos="68580" algn="l"/>
              </a:tabLst>
            </a:pPr>
            <a:r>
              <a:rPr lang="ru-RU" sz="750" spc="10" dirty="0" smtClean="0">
                <a:latin typeface="Arial"/>
                <a:cs typeface="Arial"/>
              </a:rPr>
              <a:t>Мощность </a:t>
            </a:r>
            <a:r>
              <a:rPr sz="750" spc="30" dirty="0" err="1" smtClean="0">
                <a:latin typeface="Arial"/>
                <a:cs typeface="Arial"/>
              </a:rPr>
              <a:t>магнита</a:t>
            </a:r>
            <a:endParaRPr sz="750" dirty="0">
              <a:latin typeface="Arial"/>
              <a:cs typeface="Arial"/>
            </a:endParaRPr>
          </a:p>
          <a:p>
            <a:pPr marL="67945" indent="-55880">
              <a:lnSpc>
                <a:spcPct val="100000"/>
              </a:lnSpc>
              <a:spcBef>
                <a:spcPts val="300"/>
              </a:spcBef>
              <a:buChar char="-"/>
              <a:tabLst>
                <a:tab pos="68580" algn="l"/>
              </a:tabLst>
            </a:pPr>
            <a:r>
              <a:rPr sz="750" spc="15" dirty="0">
                <a:latin typeface="Arial"/>
                <a:cs typeface="Arial"/>
              </a:rPr>
              <a:t>Размеры</a:t>
            </a:r>
            <a:r>
              <a:rPr sz="750" spc="-5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магнита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5270" y="4270728"/>
            <a:ext cx="1041910" cy="461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00"/>
              </a:spcBef>
              <a:buChar char="-"/>
              <a:tabLst>
                <a:tab pos="68580" algn="l"/>
              </a:tabLst>
            </a:pPr>
            <a:r>
              <a:rPr sz="750" spc="20" dirty="0">
                <a:latin typeface="Arial"/>
                <a:cs typeface="Arial"/>
              </a:rPr>
              <a:t>Скорость</a:t>
            </a:r>
            <a:endParaRPr sz="750" dirty="0">
              <a:latin typeface="Arial"/>
              <a:cs typeface="Arial"/>
            </a:endParaRPr>
          </a:p>
          <a:p>
            <a:pPr marL="53340" indent="-41275">
              <a:lnSpc>
                <a:spcPct val="100000"/>
              </a:lnSpc>
              <a:spcBef>
                <a:spcPts val="500"/>
              </a:spcBef>
              <a:buChar char="-"/>
              <a:tabLst>
                <a:tab pos="53975" algn="l"/>
              </a:tabLst>
            </a:pPr>
            <a:r>
              <a:rPr lang="ru-RU" sz="750" spc="25" dirty="0" smtClean="0">
                <a:latin typeface="Arial"/>
                <a:cs typeface="Arial"/>
              </a:rPr>
              <a:t> Привод</a:t>
            </a:r>
            <a:endParaRPr sz="750" dirty="0">
              <a:latin typeface="Arial"/>
              <a:cs typeface="Arial"/>
            </a:endParaRPr>
          </a:p>
          <a:p>
            <a:pPr marL="67945" indent="-55880">
              <a:lnSpc>
                <a:spcPct val="100000"/>
              </a:lnSpc>
              <a:spcBef>
                <a:spcPts val="340"/>
              </a:spcBef>
              <a:buChar char="-"/>
              <a:tabLst>
                <a:tab pos="68580" algn="l"/>
              </a:tabLst>
            </a:pPr>
            <a:r>
              <a:rPr sz="750" spc="5" dirty="0">
                <a:latin typeface="Arial"/>
                <a:cs typeface="Arial"/>
              </a:rPr>
              <a:t>Масса</a:t>
            </a:r>
            <a:endParaRPr sz="750" dirty="0">
              <a:latin typeface="Arial"/>
              <a:cs typeface="Arial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857684"/>
              </p:ext>
            </p:extLst>
          </p:nvPr>
        </p:nvGraphicFramePr>
        <p:xfrm>
          <a:off x="4874639" y="2298700"/>
          <a:ext cx="2252092" cy="76097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52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784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750" dirty="0">
                        <a:latin typeface="Times New Roman"/>
                        <a:cs typeface="Times New Roman"/>
                      </a:endParaRPr>
                    </a:p>
                    <a:p>
                      <a:pPr marL="299720">
                        <a:lnSpc>
                          <a:spcPct val="100000"/>
                        </a:lnSpc>
                      </a:pPr>
                      <a:r>
                        <a:rPr lang="ru-RU" sz="700" spc="15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15" dirty="0" err="1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артикул</a:t>
                      </a:r>
                      <a:r>
                        <a:rPr sz="700" spc="-35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606405</a:t>
                      </a:r>
                      <a:endParaRPr sz="7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65722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НЕОДИМ</a:t>
                      </a:r>
                      <a:endParaRPr sz="700" dirty="0">
                        <a:latin typeface="Arial"/>
                        <a:cs typeface="Arial"/>
                      </a:endParaRPr>
                    </a:p>
                    <a:p>
                      <a:pPr marR="67119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15" dirty="0" err="1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Барабан</a:t>
                      </a:r>
                      <a:r>
                        <a:rPr sz="700" spc="-55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700" spc="-55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RSL</a:t>
                      </a:r>
                      <a:endParaRPr sz="7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1040765" algn="ctr">
                        <a:lnSpc>
                          <a:spcPct val="100000"/>
                        </a:lnSpc>
                      </a:pPr>
                      <a:r>
                        <a:rPr sz="650" spc="10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желоб</a:t>
                      </a:r>
                      <a:r>
                        <a:rPr sz="650" spc="-30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50" spc="20" dirty="0" err="1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из</a:t>
                      </a:r>
                      <a:r>
                        <a:rPr sz="650" spc="-25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lang="ru-RU" sz="650" spc="-25" dirty="0" smtClean="0">
                        <a:solidFill>
                          <a:srgbClr val="0C0C0C"/>
                        </a:solidFill>
                        <a:latin typeface="Arial"/>
                        <a:cs typeface="Arial"/>
                      </a:endParaRPr>
                    </a:p>
                    <a:p>
                      <a:pPr marL="1040765" algn="ctr">
                        <a:lnSpc>
                          <a:spcPct val="100000"/>
                        </a:lnSpc>
                      </a:pPr>
                      <a:r>
                        <a:rPr sz="650" spc="20" dirty="0" err="1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нержавеющей</a:t>
                      </a:r>
                      <a:r>
                        <a:rPr sz="650" spc="-25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50" spc="5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стали</a:t>
                      </a:r>
                      <a:endParaRPr sz="650" dirty="0">
                        <a:latin typeface="Arial"/>
                        <a:cs typeface="Arial"/>
                      </a:endParaRPr>
                    </a:p>
                    <a:p>
                      <a:pPr marL="109156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en-US" sz="650" spc="-35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RSL</a:t>
                      </a:r>
                      <a:endParaRPr sz="65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4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63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525270" y="5022595"/>
            <a:ext cx="1576579" cy="676467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475"/>
              </a:spcBef>
              <a:buChar char="-"/>
              <a:tabLst>
                <a:tab pos="68580" algn="l"/>
              </a:tabLst>
            </a:pPr>
            <a:r>
              <a:rPr sz="750" spc="10" dirty="0">
                <a:latin typeface="Arial"/>
                <a:cs typeface="Arial"/>
              </a:rPr>
              <a:t>Рамка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для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магнита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-15" dirty="0">
                <a:latin typeface="Arial"/>
                <a:cs typeface="Arial"/>
              </a:rPr>
              <a:t>MCL</a:t>
            </a:r>
            <a:endParaRPr sz="750" dirty="0">
              <a:latin typeface="Arial"/>
              <a:cs typeface="Arial"/>
            </a:endParaRPr>
          </a:p>
          <a:p>
            <a:pPr marL="64135" indent="-52069">
              <a:lnSpc>
                <a:spcPct val="100000"/>
              </a:lnSpc>
              <a:spcBef>
                <a:spcPts val="350"/>
              </a:spcBef>
              <a:buChar char="-"/>
              <a:tabLst>
                <a:tab pos="64769" algn="l"/>
              </a:tabLst>
            </a:pPr>
            <a:r>
              <a:rPr sz="750" spc="10" dirty="0">
                <a:latin typeface="Arial"/>
                <a:cs typeface="Arial"/>
              </a:rPr>
              <a:t>Рамка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для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Магнита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-30" dirty="0">
                <a:latin typeface="Arial"/>
                <a:cs typeface="Arial"/>
              </a:rPr>
              <a:t>РГБ</a:t>
            </a:r>
            <a:endParaRPr sz="750" dirty="0">
              <a:latin typeface="Arial"/>
              <a:cs typeface="Arial"/>
            </a:endParaRPr>
          </a:p>
          <a:p>
            <a:pPr marL="67945" indent="-55880">
              <a:lnSpc>
                <a:spcPct val="100000"/>
              </a:lnSpc>
              <a:spcBef>
                <a:spcPts val="310"/>
              </a:spcBef>
              <a:buChar char="-"/>
              <a:tabLst>
                <a:tab pos="68580" algn="l"/>
              </a:tabLst>
            </a:pPr>
            <a:r>
              <a:rPr sz="750" spc="10" dirty="0">
                <a:latin typeface="Arial"/>
                <a:cs typeface="Arial"/>
              </a:rPr>
              <a:t>Рамка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+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Магнит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-50" dirty="0">
                <a:latin typeface="Arial"/>
                <a:cs typeface="Arial"/>
              </a:rPr>
              <a:t>LSL</a:t>
            </a:r>
            <a:endParaRPr sz="750" dirty="0">
              <a:latin typeface="Arial"/>
              <a:cs typeface="Arial"/>
            </a:endParaRPr>
          </a:p>
          <a:p>
            <a:pPr marL="53340" indent="-41275">
              <a:lnSpc>
                <a:spcPct val="100000"/>
              </a:lnSpc>
              <a:spcBef>
                <a:spcPts val="500"/>
              </a:spcBef>
              <a:buChar char="-"/>
              <a:tabLst>
                <a:tab pos="53975" algn="l"/>
              </a:tabLst>
            </a:pPr>
            <a:r>
              <a:rPr sz="750" spc="20" dirty="0">
                <a:latin typeface="Arial"/>
                <a:cs typeface="Arial"/>
              </a:rPr>
              <a:t>Разгрузочный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желоб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MCL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41070" y="5070384"/>
            <a:ext cx="2255390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20" dirty="0">
                <a:latin typeface="Arial"/>
                <a:cs typeface="Arial"/>
              </a:rPr>
              <a:t>артикул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606316;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660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750" spc="20" dirty="0">
                <a:latin typeface="Arial"/>
                <a:cs typeface="Arial"/>
              </a:rPr>
              <a:t>артикул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606388;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363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lang="ru-RU" sz="750" spc="60" dirty="0" smtClean="0">
                <a:latin typeface="Arial"/>
                <a:cs typeface="Arial"/>
              </a:rPr>
              <a:t>артикул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604330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(10КТ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НД);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760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+133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5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750" spc="25" dirty="0">
                <a:latin typeface="Arial"/>
                <a:cs typeface="Arial"/>
              </a:rPr>
              <a:t>артикул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606405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5270" y="5819370"/>
            <a:ext cx="12717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Магнитный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5" dirty="0" err="1">
                <a:latin typeface="Arial"/>
                <a:cs typeface="Arial"/>
              </a:rPr>
              <a:t>барабан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lang="en-US" sz="750" spc="-25" dirty="0" smtClean="0">
                <a:latin typeface="Arial"/>
                <a:cs typeface="Arial"/>
              </a:rPr>
              <a:t>RSL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41068" y="5803518"/>
            <a:ext cx="2751581" cy="577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70"/>
              </a:spcBef>
            </a:pPr>
            <a:r>
              <a:rPr lang="ru-RU" sz="750" spc="25" dirty="0">
                <a:latin typeface="Arial"/>
                <a:cs typeface="Arial"/>
              </a:rPr>
              <a:t>артикул </a:t>
            </a:r>
            <a:r>
              <a:rPr sz="750" spc="25" dirty="0">
                <a:latin typeface="Arial"/>
                <a:cs typeface="Arial"/>
              </a:rPr>
              <a:t>102853; неодим; 540 </a:t>
            </a:r>
            <a:r>
              <a:rPr lang="ru-RU" sz="750" spc="25" dirty="0">
                <a:latin typeface="Arial"/>
                <a:cs typeface="Arial"/>
              </a:rPr>
              <a:t>гаусс</a:t>
            </a:r>
            <a:r>
              <a:rPr sz="750" spc="25" dirty="0">
                <a:latin typeface="Arial"/>
                <a:cs typeface="Arial"/>
              </a:rPr>
              <a:t> / 40 </a:t>
            </a:r>
            <a:r>
              <a:rPr sz="750" spc="25" dirty="0" err="1">
                <a:latin typeface="Arial"/>
                <a:cs typeface="Arial"/>
              </a:rPr>
              <a:t>мм</a:t>
            </a:r>
            <a:r>
              <a:rPr sz="750" spc="25" dirty="0">
                <a:latin typeface="Arial"/>
                <a:cs typeface="Arial"/>
              </a:rPr>
              <a:t>  </a:t>
            </a:r>
            <a:endParaRPr lang="ru-RU" sz="750" spc="25" dirty="0">
              <a:latin typeface="Arial"/>
              <a:cs typeface="Arial"/>
            </a:endParaRPr>
          </a:p>
          <a:p>
            <a:pPr marL="12700" marR="5080">
              <a:lnSpc>
                <a:spcPts val="1200"/>
              </a:lnSpc>
              <a:spcBef>
                <a:spcPts val="70"/>
              </a:spcBef>
            </a:pPr>
            <a:r>
              <a:rPr sz="750" spc="25" dirty="0">
                <a:latin typeface="Arial"/>
                <a:cs typeface="Arial"/>
              </a:rPr>
              <a:t>(привод: мотор-редуктор)</a:t>
            </a:r>
          </a:p>
          <a:p>
            <a:pPr marL="12700" marR="5080">
              <a:spcBef>
                <a:spcPts val="70"/>
              </a:spcBef>
            </a:pPr>
            <a:r>
              <a:rPr lang="ru-RU" sz="750" spc="25" dirty="0">
                <a:latin typeface="Arial"/>
                <a:cs typeface="Arial"/>
              </a:rPr>
              <a:t>а</a:t>
            </a:r>
            <a:r>
              <a:rPr lang="ru-RU" sz="750" spc="25" dirty="0" smtClean="0">
                <a:latin typeface="Arial"/>
                <a:cs typeface="Arial"/>
              </a:rPr>
              <a:t>ртикул </a:t>
            </a:r>
            <a:r>
              <a:rPr sz="750" spc="5" dirty="0" smtClean="0">
                <a:latin typeface="Arial"/>
                <a:cs typeface="Arial"/>
              </a:rPr>
              <a:t>661692</a:t>
            </a:r>
            <a:r>
              <a:rPr sz="750" spc="5" dirty="0">
                <a:latin typeface="Arial"/>
                <a:cs typeface="Arial"/>
              </a:rPr>
              <a:t>;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Нержавеющая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сталь;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112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кг;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3м;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1000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мм; </a:t>
            </a:r>
            <a:r>
              <a:rPr sz="750" spc="-12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можно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разобрать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для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транспортировки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5270" y="6130256"/>
            <a:ext cx="127178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"/>
                <a:cs typeface="Arial"/>
              </a:rPr>
              <a:t>- </a:t>
            </a:r>
            <a:r>
              <a:rPr sz="750" spc="20" dirty="0">
                <a:latin typeface="Arial"/>
                <a:cs typeface="Arial"/>
              </a:rPr>
              <a:t>Разгрузочный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 err="1">
                <a:latin typeface="Arial"/>
                <a:cs typeface="Arial"/>
              </a:rPr>
              <a:t>желоб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dirty="0" err="1" smtClean="0">
                <a:latin typeface="Arial"/>
                <a:cs typeface="Arial"/>
              </a:rPr>
              <a:t>для</a:t>
            </a:r>
            <a:r>
              <a:rPr lang="en-US" sz="750" dirty="0" smtClean="0">
                <a:latin typeface="Arial"/>
                <a:cs typeface="Arial"/>
              </a:rPr>
              <a:t> </a:t>
            </a:r>
            <a:r>
              <a:rPr lang="ru-RU" sz="750" dirty="0" smtClean="0">
                <a:latin typeface="Arial"/>
                <a:cs typeface="Arial"/>
              </a:rPr>
              <a:t>м</a:t>
            </a:r>
            <a:r>
              <a:rPr sz="750" spc="35" dirty="0" err="1" smtClean="0">
                <a:latin typeface="Arial"/>
                <a:cs typeface="Arial"/>
              </a:rPr>
              <a:t>агнитн</a:t>
            </a:r>
            <a:r>
              <a:rPr lang="ru-RU" sz="750" spc="35" dirty="0" smtClean="0">
                <a:latin typeface="Arial"/>
                <a:cs typeface="Arial"/>
              </a:rPr>
              <a:t>ого барабана</a:t>
            </a:r>
            <a:r>
              <a:rPr lang="en-US" sz="750" spc="35" dirty="0" smtClean="0">
                <a:latin typeface="Arial"/>
                <a:cs typeface="Arial"/>
              </a:rPr>
              <a:t> RSL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5270" y="6614921"/>
            <a:ext cx="34815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13)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-5" dirty="0">
                <a:latin typeface="Arial"/>
                <a:cs typeface="Arial"/>
              </a:rPr>
              <a:t>ПУЛЬТ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ДИСТАНЦИОННОГО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-5" dirty="0">
                <a:latin typeface="Arial"/>
                <a:cs typeface="Arial"/>
              </a:rPr>
              <a:t>УПРАВЛЕНИЯ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—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Уровень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2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5270" y="6870637"/>
            <a:ext cx="1041909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ru-RU" sz="750" spc="-15" dirty="0" smtClean="0">
                <a:latin typeface="Arial"/>
                <a:cs typeface="Arial"/>
              </a:rPr>
              <a:t>Номер з</a:t>
            </a:r>
            <a:r>
              <a:rPr sz="750" spc="15" dirty="0" err="1" smtClean="0">
                <a:latin typeface="Arial"/>
                <a:cs typeface="Arial"/>
              </a:rPr>
              <a:t>аказа</a:t>
            </a:r>
            <a:r>
              <a:rPr sz="750" spc="15" dirty="0">
                <a:latin typeface="Arial"/>
                <a:cs typeface="Arial"/>
              </a:rPr>
              <a:t>.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47417" y="6870700"/>
            <a:ext cx="2424204" cy="31739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750" spc="15" dirty="0" err="1">
                <a:latin typeface="Arial"/>
                <a:cs typeface="Arial"/>
              </a:rPr>
              <a:t>Дистанционное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управление</a:t>
            </a:r>
            <a:r>
              <a:rPr lang="ru-RU" sz="750" spc="10" dirty="0" smtClean="0">
                <a:latin typeface="Arial"/>
                <a:cs typeface="Arial"/>
              </a:rPr>
              <a:t> 103162</a:t>
            </a:r>
            <a:endParaRPr lang="ru-RU" sz="750" dirty="0" smtClean="0">
              <a:latin typeface="Arial"/>
              <a:cs typeface="Arial"/>
            </a:endParaRPr>
          </a:p>
          <a:p>
            <a:pPr marL="12700">
              <a:spcBef>
                <a:spcPts val="380"/>
              </a:spcBef>
            </a:pPr>
            <a:r>
              <a:rPr lang="ru-RU" sz="750" spc="30" dirty="0" smtClean="0">
                <a:latin typeface="Arial"/>
                <a:cs typeface="Arial"/>
              </a:rPr>
              <a:t>Н</a:t>
            </a:r>
            <a:r>
              <a:rPr sz="750" spc="30" dirty="0" err="1" smtClean="0">
                <a:latin typeface="Arial"/>
                <a:cs typeface="Arial"/>
              </a:rPr>
              <a:t>аклейка</a:t>
            </a:r>
            <a:r>
              <a:rPr lang="ru-RU" sz="750" spc="30" dirty="0" smtClean="0">
                <a:latin typeface="Arial"/>
                <a:cs typeface="Arial"/>
              </a:rPr>
              <a:t>                            </a:t>
            </a:r>
            <a:r>
              <a:rPr lang="ru-RU" sz="750" spc="10" dirty="0" smtClean="0">
                <a:latin typeface="Arial"/>
                <a:cs typeface="Arial"/>
              </a:rPr>
              <a:t>101464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5271" y="7278467"/>
            <a:ext cx="6621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ru-RU" sz="750" spc="30" dirty="0">
                <a:latin typeface="Arial"/>
                <a:cs typeface="Arial"/>
              </a:rPr>
              <a:t> </a:t>
            </a:r>
            <a:r>
              <a:rPr lang="ru-RU" sz="750" spc="30" dirty="0" smtClean="0">
                <a:latin typeface="Arial"/>
                <a:cs typeface="Arial"/>
              </a:rPr>
              <a:t>Ф</a:t>
            </a:r>
            <a:r>
              <a:rPr sz="750" spc="30" dirty="0" err="1" smtClean="0">
                <a:latin typeface="Arial"/>
                <a:cs typeface="Arial"/>
              </a:rPr>
              <a:t>ункции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47417" y="7201408"/>
            <a:ext cx="2669032" cy="1407437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475"/>
              </a:spcBef>
              <a:tabLst>
                <a:tab pos="68580" algn="l"/>
              </a:tabLst>
            </a:pPr>
            <a:r>
              <a:rPr lang="ru-RU" sz="750" spc="25" dirty="0" smtClean="0">
                <a:latin typeface="Arial"/>
                <a:cs typeface="Arial"/>
              </a:rPr>
              <a:t>-Гусеничные тележки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впер</a:t>
            </a:r>
            <a:r>
              <a:rPr lang="ru-RU" sz="750" spc="20" dirty="0">
                <a:latin typeface="Arial"/>
                <a:cs typeface="Arial"/>
              </a:rPr>
              <a:t>ё</a:t>
            </a:r>
            <a:r>
              <a:rPr sz="750" spc="20" dirty="0" smtClean="0">
                <a:latin typeface="Arial"/>
                <a:cs typeface="Arial"/>
              </a:rPr>
              <a:t>д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70" dirty="0">
                <a:latin typeface="Arial"/>
                <a:cs typeface="Arial"/>
              </a:rPr>
              <a:t>/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назад</a:t>
            </a:r>
            <a:endParaRPr sz="750" dirty="0">
              <a:latin typeface="Arial"/>
              <a:cs typeface="Arial"/>
            </a:endParaRPr>
          </a:p>
          <a:p>
            <a:pPr marL="59690">
              <a:lnSpc>
                <a:spcPct val="100000"/>
              </a:lnSpc>
              <a:spcBef>
                <a:spcPts val="355"/>
              </a:spcBef>
            </a:pPr>
            <a:r>
              <a:rPr sz="750" spc="-15" dirty="0">
                <a:latin typeface="Arial"/>
                <a:cs typeface="Arial"/>
              </a:rPr>
              <a:t>с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автоматическим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регулированием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скорости</a:t>
            </a:r>
            <a:endParaRPr sz="750" dirty="0">
              <a:latin typeface="Arial"/>
              <a:cs typeface="Arial"/>
            </a:endParaRPr>
          </a:p>
          <a:p>
            <a:pPr marL="60325" indent="-48260">
              <a:lnSpc>
                <a:spcPct val="100000"/>
              </a:lnSpc>
              <a:spcBef>
                <a:spcPts val="409"/>
              </a:spcBef>
              <a:buChar char="-"/>
              <a:tabLst>
                <a:tab pos="6096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Главный разгрузочный конвейер стар</a:t>
            </a:r>
            <a:r>
              <a:rPr sz="750" spc="15" dirty="0" smtClean="0">
                <a:latin typeface="Arial"/>
                <a:cs typeface="Arial"/>
              </a:rPr>
              <a:t>т/</a:t>
            </a:r>
            <a:r>
              <a:rPr sz="750" spc="15" dirty="0" err="1" smtClean="0">
                <a:latin typeface="Arial"/>
                <a:cs typeface="Arial"/>
              </a:rPr>
              <a:t>стоп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50" dirty="0" smtClean="0">
                <a:latin typeface="Arial"/>
                <a:cs typeface="Arial"/>
              </a:rPr>
              <a:t>и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+/-</a:t>
            </a:r>
            <a:endParaRPr sz="750" dirty="0">
              <a:latin typeface="Arial"/>
              <a:cs typeface="Arial"/>
            </a:endParaRPr>
          </a:p>
          <a:p>
            <a:pPr marL="64135" indent="-52069">
              <a:lnSpc>
                <a:spcPct val="100000"/>
              </a:lnSpc>
              <a:spcBef>
                <a:spcPts val="370"/>
              </a:spcBef>
              <a:buChar char="-"/>
              <a:tabLst>
                <a:tab pos="64769" algn="l"/>
              </a:tabLst>
            </a:pPr>
            <a:r>
              <a:rPr sz="750" spc="25" dirty="0" err="1">
                <a:latin typeface="Arial"/>
                <a:cs typeface="Arial"/>
              </a:rPr>
              <a:t>Разгрузочный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lang="ru-RU" sz="750" spc="30" dirty="0" smtClean="0">
                <a:latin typeface="Arial"/>
                <a:cs typeface="Arial"/>
              </a:rPr>
              <a:t>конвейер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-15" dirty="0">
                <a:latin typeface="Arial"/>
                <a:cs typeface="Arial"/>
              </a:rPr>
              <a:t>MCL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lang="ru-RU" sz="750" spc="-5" dirty="0" smtClean="0">
                <a:latin typeface="Arial"/>
                <a:cs typeface="Arial"/>
              </a:rPr>
              <a:t>старт </a:t>
            </a:r>
            <a:r>
              <a:rPr sz="750" spc="30" dirty="0" smtClean="0">
                <a:latin typeface="Arial"/>
                <a:cs typeface="Arial"/>
              </a:rPr>
              <a:t>/</a:t>
            </a:r>
            <a:r>
              <a:rPr lang="ru-RU" sz="750" spc="30" dirty="0" smtClean="0">
                <a:latin typeface="Arial"/>
                <a:cs typeface="Arial"/>
              </a:rPr>
              <a:t> стоп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55" dirty="0">
                <a:latin typeface="Arial"/>
                <a:cs typeface="Arial"/>
              </a:rPr>
              <a:t>и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+/-</a:t>
            </a:r>
            <a:endParaRPr sz="750" dirty="0">
              <a:latin typeface="Arial"/>
              <a:cs typeface="Arial"/>
            </a:endParaRPr>
          </a:p>
          <a:p>
            <a:pPr marL="12066">
              <a:lnSpc>
                <a:spcPct val="100000"/>
              </a:lnSpc>
              <a:spcBef>
                <a:spcPts val="360"/>
              </a:spcBef>
              <a:tabLst>
                <a:tab pos="64769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-Пластинчатый </a:t>
            </a:r>
            <a:r>
              <a:rPr lang="ru-RU" sz="750" spc="15" dirty="0" err="1" smtClean="0">
                <a:latin typeface="Arial"/>
                <a:cs typeface="Arial"/>
              </a:rPr>
              <a:t>питаель</a:t>
            </a:r>
            <a:r>
              <a:rPr lang="ru-RU" sz="750" spc="15" dirty="0" smtClean="0">
                <a:latin typeface="Arial"/>
                <a:cs typeface="Arial"/>
              </a:rPr>
              <a:t> с</a:t>
            </a:r>
            <a:r>
              <a:rPr sz="750" spc="15" dirty="0" err="1" smtClean="0">
                <a:latin typeface="Arial"/>
                <a:cs typeface="Arial"/>
              </a:rPr>
              <a:t>тарт</a:t>
            </a:r>
            <a:r>
              <a:rPr sz="750" spc="15" dirty="0" smtClean="0">
                <a:latin typeface="Arial"/>
                <a:cs typeface="Arial"/>
              </a:rPr>
              <a:t>/</a:t>
            </a:r>
            <a:r>
              <a:rPr sz="750" spc="15" dirty="0" err="1" smtClean="0">
                <a:latin typeface="Arial"/>
                <a:cs typeface="Arial"/>
              </a:rPr>
              <a:t>стоп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55" dirty="0" smtClean="0">
                <a:latin typeface="Arial"/>
                <a:cs typeface="Arial"/>
              </a:rPr>
              <a:t>и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+/-</a:t>
            </a:r>
            <a:endParaRPr sz="750" dirty="0">
              <a:latin typeface="Arial"/>
              <a:cs typeface="Arial"/>
            </a:endParaRPr>
          </a:p>
          <a:p>
            <a:pPr marL="49530" indent="-37465">
              <a:lnSpc>
                <a:spcPct val="100000"/>
              </a:lnSpc>
              <a:spcBef>
                <a:spcPts val="560"/>
              </a:spcBef>
              <a:buChar char="-"/>
              <a:tabLst>
                <a:tab pos="50165" algn="l"/>
              </a:tabLst>
            </a:pPr>
            <a:r>
              <a:rPr sz="750" spc="20" dirty="0" err="1" smtClean="0">
                <a:latin typeface="Arial"/>
                <a:cs typeface="Arial"/>
              </a:rPr>
              <a:t>Автомати</a:t>
            </a:r>
            <a:r>
              <a:rPr lang="ru-RU" sz="750" spc="20" dirty="0" smtClean="0">
                <a:latin typeface="Arial"/>
                <a:cs typeface="Arial"/>
              </a:rPr>
              <a:t>ка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запуск/остановка</a:t>
            </a:r>
            <a:endParaRPr sz="750" dirty="0">
              <a:latin typeface="Arial"/>
              <a:cs typeface="Arial"/>
            </a:endParaRPr>
          </a:p>
          <a:p>
            <a:pPr marL="56515" indent="-44450">
              <a:lnSpc>
                <a:spcPct val="100000"/>
              </a:lnSpc>
              <a:spcBef>
                <a:spcPts val="500"/>
              </a:spcBef>
              <a:buChar char="-"/>
              <a:tabLst>
                <a:tab pos="57150" algn="l"/>
              </a:tabLst>
            </a:pPr>
            <a:r>
              <a:rPr sz="750" spc="30" dirty="0">
                <a:latin typeface="Arial"/>
                <a:cs typeface="Arial"/>
              </a:rPr>
              <a:t>Кнопка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остановки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машины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(синяя)</a:t>
            </a:r>
            <a:endParaRPr sz="750" dirty="0">
              <a:latin typeface="Arial"/>
              <a:cs typeface="Arial"/>
            </a:endParaRPr>
          </a:p>
          <a:p>
            <a:pPr marL="45720" indent="-33655">
              <a:lnSpc>
                <a:spcPct val="100000"/>
              </a:lnSpc>
              <a:spcBef>
                <a:spcPts val="630"/>
              </a:spcBef>
              <a:buChar char="-"/>
              <a:tabLst>
                <a:tab pos="46355" algn="l"/>
              </a:tabLst>
            </a:pPr>
            <a:r>
              <a:rPr lang="ru-RU" sz="750" spc="10" dirty="0" smtClean="0">
                <a:latin typeface="Arial"/>
                <a:cs typeface="Arial"/>
              </a:rPr>
              <a:t>Дисплей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25271" y="8721597"/>
            <a:ext cx="2602483" cy="469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14)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45" dirty="0">
                <a:latin typeface="Arial"/>
                <a:cs typeface="Arial"/>
              </a:rPr>
              <a:t>РАБОЧЕЕ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25" dirty="0" smtClean="0">
                <a:latin typeface="Arial"/>
                <a:cs typeface="Arial"/>
              </a:rPr>
              <a:t>ОСВЕЩЕНИЕ</a:t>
            </a:r>
            <a:endParaRPr lang="ru-RU" sz="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ru-RU" sz="950" spc="1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50" spc="15" dirty="0">
                <a:latin typeface="Arial"/>
                <a:cs typeface="Arial"/>
              </a:rPr>
              <a:t> </a:t>
            </a:r>
            <a:r>
              <a:rPr lang="ru-RU" sz="950" spc="15" dirty="0" smtClean="0">
                <a:latin typeface="Arial"/>
                <a:cs typeface="Arial"/>
              </a:rPr>
              <a:t>                                       </a:t>
            </a:r>
            <a:r>
              <a:rPr sz="750" spc="15" dirty="0" err="1" smtClean="0">
                <a:latin typeface="Arial"/>
                <a:cs typeface="Arial"/>
              </a:rPr>
              <a:t>артикул</a:t>
            </a:r>
            <a:r>
              <a:rPr sz="750" spc="-35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701006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47417" y="9218422"/>
            <a:ext cx="2487450" cy="76623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750" spc="10" dirty="0">
                <a:latin typeface="Arial"/>
                <a:cs typeface="Arial"/>
              </a:rPr>
              <a:t>Светодиодный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свет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12-24В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постоянного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тока;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45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 err="1" smtClean="0">
                <a:latin typeface="Arial"/>
                <a:cs typeface="Arial"/>
              </a:rPr>
              <a:t>Вт</a:t>
            </a:r>
            <a:r>
              <a:rPr lang="ru-RU" sz="750" dirty="0" smtClean="0">
                <a:latin typeface="Arial"/>
                <a:cs typeface="Arial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750" spc="30" dirty="0" err="1" smtClean="0">
                <a:latin typeface="Arial"/>
                <a:cs typeface="Arial"/>
              </a:rPr>
              <a:t>на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лампу: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по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9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 err="1">
                <a:latin typeface="Arial"/>
                <a:cs typeface="Arial"/>
              </a:rPr>
              <a:t>светодиодов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 smtClean="0">
                <a:latin typeface="Arial"/>
                <a:cs typeface="Arial"/>
              </a:rPr>
              <a:t>(</a:t>
            </a:r>
            <a:r>
              <a:rPr lang="ru-RU" sz="750" spc="30" dirty="0" smtClean="0">
                <a:latin typeface="Arial"/>
                <a:cs typeface="Arial"/>
              </a:rPr>
              <a:t>артикул 20</a:t>
            </a:r>
            <a:r>
              <a:rPr sz="750" spc="5" dirty="0" smtClean="0">
                <a:latin typeface="Arial"/>
                <a:cs typeface="Arial"/>
              </a:rPr>
              <a:t>5147</a:t>
            </a:r>
            <a:r>
              <a:rPr sz="750" spc="5" dirty="0">
                <a:latin typeface="Arial"/>
                <a:cs typeface="Arial"/>
              </a:rPr>
              <a:t>) </a:t>
            </a:r>
            <a:r>
              <a:rPr sz="750" spc="-195" dirty="0">
                <a:latin typeface="Arial"/>
                <a:cs typeface="Arial"/>
              </a:rPr>
              <a:t> </a:t>
            </a:r>
            <a:endParaRPr lang="ru-RU" sz="750" spc="-19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750" spc="10" dirty="0" smtClean="0">
                <a:latin typeface="Arial"/>
                <a:cs typeface="Arial"/>
              </a:rPr>
              <a:t>4500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люмен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-5" dirty="0">
                <a:latin typeface="Arial"/>
                <a:cs typeface="Arial"/>
              </a:rPr>
              <a:t>IP69K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750" spc="10" dirty="0">
                <a:latin typeface="Arial"/>
                <a:cs typeface="Arial"/>
              </a:rPr>
              <a:t>9</a:t>
            </a:r>
            <a:r>
              <a:rPr sz="750" spc="-55" dirty="0">
                <a:latin typeface="Arial"/>
                <a:cs typeface="Arial"/>
              </a:rPr>
              <a:t> </a:t>
            </a:r>
            <a:r>
              <a:rPr sz="750" spc="60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5272" y="9218421"/>
            <a:ext cx="11639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Световая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башня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-15" dirty="0">
                <a:latin typeface="Arial"/>
                <a:cs typeface="Arial"/>
              </a:rPr>
              <a:t>с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4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лампами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5272" y="9598786"/>
            <a:ext cx="814578" cy="324446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49530" indent="-37465">
              <a:lnSpc>
                <a:spcPct val="100000"/>
              </a:lnSpc>
              <a:spcBef>
                <a:spcPts val="330"/>
              </a:spcBef>
              <a:buChar char="-"/>
              <a:tabLst>
                <a:tab pos="50165" algn="l"/>
              </a:tabLst>
            </a:pPr>
            <a:r>
              <a:rPr sz="750" spc="10" dirty="0">
                <a:latin typeface="Arial"/>
                <a:cs typeface="Arial"/>
              </a:rPr>
              <a:t>Степень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защиты</a:t>
            </a:r>
            <a:endParaRPr sz="750" dirty="0">
              <a:latin typeface="Arial"/>
              <a:cs typeface="Arial"/>
            </a:endParaRPr>
          </a:p>
          <a:p>
            <a:pPr marL="67945" indent="-55880">
              <a:lnSpc>
                <a:spcPct val="100000"/>
              </a:lnSpc>
              <a:spcBef>
                <a:spcPts val="350"/>
              </a:spcBef>
              <a:buChar char="-"/>
              <a:tabLst>
                <a:tab pos="68580" algn="l"/>
              </a:tabLst>
            </a:pPr>
            <a:r>
              <a:rPr sz="750" spc="5" dirty="0">
                <a:latin typeface="Arial"/>
                <a:cs typeface="Arial"/>
              </a:rPr>
              <a:t>Масса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261924" y="241300"/>
            <a:ext cx="230832" cy="841629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50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1750" y="6132829"/>
            <a:ext cx="1788264" cy="95186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35245" y="4916423"/>
            <a:ext cx="1781175" cy="106171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27625" y="2160142"/>
            <a:ext cx="1794509" cy="107060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35245" y="7338567"/>
            <a:ext cx="1767839" cy="113410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37150" y="8758935"/>
            <a:ext cx="1781175" cy="11036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44134" y="3712463"/>
            <a:ext cx="1776730" cy="105981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579869" y="0"/>
            <a:ext cx="566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250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7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580510" y="10001250"/>
            <a:ext cx="479425" cy="337913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z="2000" spc="55" smtClean="0">
                <a:solidFill>
                  <a:srgbClr val="FFFFFF"/>
                </a:solidFill>
                <a:latin typeface="Arial"/>
                <a:cs typeface="Arial"/>
              </a:rPr>
              <a:t>8</a:t>
            </a:fld>
            <a:endParaRPr sz="20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957821" y="10001250"/>
            <a:ext cx="16891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1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dt" sz="half" idx="6"/>
          </p:nvPr>
        </p:nvSpPr>
        <p:spPr>
          <a:xfrm>
            <a:off x="5342000" y="10014826"/>
            <a:ext cx="1331849" cy="321882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lang="ru-RU" spc="-50" dirty="0"/>
              <a:t>Г</a:t>
            </a:r>
            <a:r>
              <a:rPr spc="-50" dirty="0" smtClean="0"/>
              <a:t>Р</a:t>
            </a:r>
            <a:r>
              <a:rPr lang="ru-RU" spc="-50" dirty="0" smtClean="0"/>
              <a:t>ОХОТ</a:t>
            </a:r>
            <a:endParaRPr spc="-50"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25272" y="1608581"/>
            <a:ext cx="4167378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0" spc="-65" dirty="0">
                <a:solidFill>
                  <a:srgbClr val="7F8484"/>
                </a:solidFill>
                <a:latin typeface="Arial"/>
                <a:cs typeface="Arial"/>
              </a:rPr>
              <a:t>ТЕХНИЧЕСКАЯ</a:t>
            </a:r>
            <a:r>
              <a:rPr sz="1600" b="0" spc="-30" dirty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600" b="0" spc="-10" dirty="0" smtClean="0">
                <a:solidFill>
                  <a:srgbClr val="7F8484"/>
                </a:solidFill>
                <a:latin typeface="Arial"/>
                <a:cs typeface="Arial"/>
              </a:rPr>
              <a:t>СПЕЦИФИКАЦИЯ</a:t>
            </a:r>
            <a:r>
              <a:rPr lang="ru-RU" sz="1600" b="0" spc="-10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050" b="0" spc="-15" dirty="0" smtClean="0">
                <a:solidFill>
                  <a:srgbClr val="7F8484"/>
                </a:solidFill>
                <a:latin typeface="Arial"/>
                <a:cs typeface="Arial"/>
              </a:rPr>
              <a:t>-</a:t>
            </a:r>
            <a:r>
              <a:rPr lang="ru-RU" sz="1050" b="0" spc="-15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050" spc="60" dirty="0" smtClean="0">
                <a:solidFill>
                  <a:srgbClr val="7F8484"/>
                </a:solidFill>
              </a:rPr>
              <a:t>ОПЦИИ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5272" y="1974595"/>
            <a:ext cx="3710178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15)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ТОПЛИВНО-ЗАПРАВОЧНЫЙ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5" dirty="0" smtClean="0">
                <a:latin typeface="Arial"/>
                <a:cs typeface="Arial"/>
              </a:rPr>
              <a:t>НАСОС</a:t>
            </a:r>
            <a:r>
              <a:rPr lang="en-US" sz="900" b="1" spc="5" dirty="0" smtClean="0">
                <a:latin typeface="Arial"/>
                <a:cs typeface="Arial"/>
              </a:rPr>
              <a:t> </a:t>
            </a:r>
            <a:r>
              <a:rPr sz="900" spc="5" dirty="0" err="1" smtClean="0">
                <a:latin typeface="Arial"/>
                <a:cs typeface="Arial"/>
              </a:rPr>
              <a:t>артикул</a:t>
            </a:r>
            <a:r>
              <a:rPr sz="900" spc="-30" dirty="0" smtClean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701030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272" y="2180717"/>
            <a:ext cx="1422144" cy="148502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49530" indent="-37465">
              <a:lnSpc>
                <a:spcPct val="90000"/>
              </a:lnSpc>
              <a:spcBef>
                <a:spcPts val="330"/>
              </a:spcBef>
              <a:buChar char="-"/>
              <a:tabLst>
                <a:tab pos="50165" algn="l"/>
              </a:tabLst>
            </a:pPr>
            <a:r>
              <a:rPr sz="750" spc="-50" dirty="0">
                <a:latin typeface="Arial"/>
                <a:cs typeface="Arial"/>
              </a:rPr>
              <a:t>С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автоматической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остановкой</a:t>
            </a:r>
            <a:endParaRPr sz="750" dirty="0">
              <a:latin typeface="Arial"/>
              <a:cs typeface="Arial"/>
            </a:endParaRPr>
          </a:p>
          <a:p>
            <a:pPr marL="67945" indent="-55880">
              <a:lnSpc>
                <a:spcPct val="90000"/>
              </a:lnSpc>
              <a:spcBef>
                <a:spcPts val="350"/>
              </a:spcBef>
              <a:buChar char="-"/>
              <a:tabLst>
                <a:tab pos="68580" algn="l"/>
              </a:tabLst>
            </a:pPr>
            <a:r>
              <a:rPr sz="750" spc="5" dirty="0" err="1" smtClean="0">
                <a:latin typeface="Arial"/>
                <a:cs typeface="Arial"/>
              </a:rPr>
              <a:t>Масса</a:t>
            </a:r>
            <a:endParaRPr lang="ru-RU" sz="750" dirty="0">
              <a:latin typeface="Arial"/>
              <a:cs typeface="Arial"/>
            </a:endParaRPr>
          </a:p>
          <a:p>
            <a:pPr marL="12065">
              <a:lnSpc>
                <a:spcPct val="130000"/>
              </a:lnSpc>
              <a:spcBef>
                <a:spcPts val="350"/>
              </a:spcBef>
              <a:tabLst>
                <a:tab pos="6858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- М</a:t>
            </a:r>
            <a:r>
              <a:rPr sz="750" spc="15" dirty="0" err="1" smtClean="0">
                <a:latin typeface="Arial"/>
                <a:cs typeface="Arial"/>
              </a:rPr>
              <a:t>одел</a:t>
            </a:r>
            <a:r>
              <a:rPr lang="ru-RU" sz="750" spc="15" dirty="0" smtClean="0">
                <a:latin typeface="Arial"/>
                <a:cs typeface="Arial"/>
              </a:rPr>
              <a:t>ь</a:t>
            </a:r>
            <a:endParaRPr sz="750" dirty="0">
              <a:latin typeface="Arial"/>
              <a:cs typeface="Arial"/>
            </a:endParaRPr>
          </a:p>
          <a:p>
            <a:pPr marL="12065">
              <a:lnSpc>
                <a:spcPct val="130000"/>
              </a:lnSpc>
              <a:tabLst>
                <a:tab pos="34925" algn="l"/>
              </a:tabLst>
            </a:pPr>
            <a:r>
              <a:rPr lang="ru-RU" sz="750" dirty="0" smtClean="0">
                <a:latin typeface="Arial"/>
                <a:cs typeface="Arial"/>
              </a:rPr>
              <a:t>- </a:t>
            </a:r>
            <a:r>
              <a:rPr lang="ru-RU" sz="750" spc="10" dirty="0" smtClean="0">
                <a:latin typeface="Arial"/>
                <a:cs typeface="Arial"/>
              </a:rPr>
              <a:t>Расход</a:t>
            </a:r>
          </a:p>
          <a:p>
            <a:pPr marL="34290" indent="-22225">
              <a:lnSpc>
                <a:spcPct val="130000"/>
              </a:lnSpc>
              <a:buFontTx/>
              <a:buChar char="-"/>
              <a:tabLst>
                <a:tab pos="34925" algn="l"/>
              </a:tabLst>
            </a:pPr>
            <a:r>
              <a:rPr lang="ru-RU" sz="750" spc="-5" dirty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Фильтры</a:t>
            </a:r>
          </a:p>
          <a:p>
            <a:pPr marL="45720" indent="-33655">
              <a:lnSpc>
                <a:spcPct val="130000"/>
              </a:lnSpc>
              <a:spcBef>
                <a:spcPts val="100"/>
              </a:spcBef>
              <a:buChar char="-"/>
              <a:tabLst>
                <a:tab pos="46355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 Всасывающий</a:t>
            </a:r>
            <a:r>
              <a:rPr lang="ru-RU" sz="750" spc="-10" dirty="0" smtClean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шланг</a:t>
            </a:r>
            <a:endParaRPr lang="ru-RU" sz="750" dirty="0" smtClean="0">
              <a:latin typeface="Arial"/>
              <a:cs typeface="Arial"/>
            </a:endParaRPr>
          </a:p>
          <a:p>
            <a:pPr marL="12065">
              <a:lnSpc>
                <a:spcPct val="130000"/>
              </a:lnSpc>
              <a:tabLst>
                <a:tab pos="53975" algn="l"/>
              </a:tabLst>
            </a:pPr>
            <a:r>
              <a:rPr lang="ru-RU" sz="750" dirty="0" smtClean="0">
                <a:latin typeface="Arial"/>
                <a:cs typeface="Arial"/>
              </a:rPr>
              <a:t>- Привод</a:t>
            </a:r>
          </a:p>
          <a:p>
            <a:pPr marL="34290" indent="-22225">
              <a:buFontTx/>
              <a:buChar char="-"/>
              <a:tabLst>
                <a:tab pos="34925" algn="l"/>
              </a:tabLst>
            </a:pPr>
            <a:endParaRPr lang="ru-RU" sz="750" b="1" dirty="0" smtClean="0">
              <a:latin typeface="Arial"/>
              <a:cs typeface="Arial"/>
            </a:endParaRPr>
          </a:p>
          <a:p>
            <a:pPr marL="34290" indent="-22225">
              <a:lnSpc>
                <a:spcPct val="100000"/>
              </a:lnSpc>
              <a:buChar char="-"/>
              <a:tabLst>
                <a:tab pos="34925" algn="l"/>
              </a:tabLst>
            </a:pPr>
            <a:endParaRPr sz="75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47416" y="2168082"/>
            <a:ext cx="2288033" cy="127318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30000"/>
              </a:lnSpc>
              <a:spcBef>
                <a:spcPts val="330"/>
              </a:spcBef>
            </a:pPr>
            <a:r>
              <a:rPr sz="750" spc="15" dirty="0">
                <a:latin typeface="Arial"/>
                <a:cs typeface="Arial"/>
              </a:rPr>
              <a:t>артикул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701030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30000"/>
              </a:lnSpc>
              <a:spcBef>
                <a:spcPts val="350"/>
              </a:spcBef>
            </a:pPr>
            <a:r>
              <a:rPr sz="750" spc="10" dirty="0">
                <a:latin typeface="Arial"/>
                <a:cs typeface="Arial"/>
              </a:rPr>
              <a:t>10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30000"/>
              </a:lnSpc>
              <a:spcBef>
                <a:spcPts val="350"/>
              </a:spcBef>
            </a:pPr>
            <a:r>
              <a:rPr lang="en-US" sz="750" spc="30" dirty="0">
                <a:latin typeface="Arial"/>
                <a:cs typeface="Arial"/>
              </a:rPr>
              <a:t>F</a:t>
            </a:r>
            <a:r>
              <a:rPr sz="750" spc="-45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80-24-1"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30000"/>
              </a:lnSpc>
              <a:spcBef>
                <a:spcPts val="360"/>
              </a:spcBef>
            </a:pPr>
            <a:r>
              <a:rPr sz="750" spc="30" dirty="0">
                <a:latin typeface="Arial"/>
                <a:cs typeface="Arial"/>
              </a:rPr>
              <a:t>80л/мин</a:t>
            </a: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ct val="140000"/>
              </a:lnSpc>
              <a:spcBef>
                <a:spcPts val="10"/>
              </a:spcBef>
            </a:pPr>
            <a:r>
              <a:rPr sz="750" spc="10" dirty="0">
                <a:latin typeface="Arial"/>
                <a:cs typeface="Arial"/>
              </a:rPr>
              <a:t>3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микрона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-15" dirty="0">
                <a:latin typeface="Arial"/>
                <a:cs typeface="Arial"/>
              </a:rPr>
              <a:t>с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водопоглощающей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20" dirty="0" err="1">
                <a:latin typeface="Arial"/>
                <a:cs typeface="Arial"/>
              </a:rPr>
              <a:t>средой</a:t>
            </a:r>
            <a:r>
              <a:rPr sz="750" spc="-25" dirty="0">
                <a:latin typeface="Arial"/>
                <a:cs typeface="Arial"/>
              </a:rPr>
              <a:t> </a:t>
            </a:r>
            <a:endParaRPr lang="en-US" sz="750" spc="-25" dirty="0" smtClean="0">
              <a:latin typeface="Arial"/>
              <a:cs typeface="Arial"/>
            </a:endParaRPr>
          </a:p>
          <a:p>
            <a:pPr marL="12700" marR="5080">
              <a:lnSpc>
                <a:spcPct val="140000"/>
              </a:lnSpc>
              <a:spcBef>
                <a:spcPts val="10"/>
              </a:spcBef>
            </a:pPr>
            <a:r>
              <a:rPr sz="750" dirty="0" smtClean="0">
                <a:latin typeface="Arial"/>
                <a:cs typeface="Arial"/>
              </a:rPr>
              <a:t>¾" </a:t>
            </a:r>
            <a:r>
              <a:rPr sz="750" spc="-190" dirty="0" smtClean="0">
                <a:latin typeface="Arial"/>
                <a:cs typeface="Arial"/>
              </a:rPr>
              <a:t> </a:t>
            </a:r>
            <a:r>
              <a:rPr lang="ru-RU" sz="750" spc="25" dirty="0" smtClean="0">
                <a:latin typeface="Arial"/>
                <a:cs typeface="Arial"/>
              </a:rPr>
              <a:t>длиной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1,5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 smtClean="0">
                <a:latin typeface="Arial"/>
                <a:cs typeface="Arial"/>
              </a:rPr>
              <a:t>м</a:t>
            </a:r>
            <a:endParaRPr lang="ru-RU" sz="750" dirty="0">
              <a:latin typeface="Arial"/>
              <a:cs typeface="Arial"/>
            </a:endParaRPr>
          </a:p>
          <a:p>
            <a:pPr marL="12700" marR="5080">
              <a:lnSpc>
                <a:spcPct val="140000"/>
              </a:lnSpc>
              <a:spcBef>
                <a:spcPts val="10"/>
              </a:spcBef>
            </a:pPr>
            <a:r>
              <a:rPr sz="750" spc="10" dirty="0" err="1" smtClean="0">
                <a:latin typeface="Arial"/>
                <a:cs typeface="Arial"/>
              </a:rPr>
              <a:t>Встроенная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электрика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24</a:t>
            </a:r>
            <a:r>
              <a:rPr sz="750" spc="-10" dirty="0">
                <a:latin typeface="Arial"/>
                <a:cs typeface="Arial"/>
              </a:rPr>
              <a:t> В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постоянного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тока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1650" y="3554546"/>
            <a:ext cx="3831717" cy="3129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900"/>
              </a:lnSpc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16)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ХОЛОСТОЙ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-35" dirty="0">
                <a:latin typeface="Arial"/>
                <a:cs typeface="Arial"/>
              </a:rPr>
              <a:t>БАРАБАН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-30" dirty="0">
                <a:latin typeface="Arial"/>
                <a:cs typeface="Arial"/>
              </a:rPr>
              <a:t>СО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СМАЗАННЫМИ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45" dirty="0">
                <a:latin typeface="Arial"/>
                <a:cs typeface="Arial"/>
              </a:rPr>
              <a:t>ПОДШИПНИКАМИ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lang="ru-RU" sz="900" spc="-45" dirty="0" smtClean="0">
                <a:latin typeface="Arial"/>
                <a:cs typeface="Arial"/>
              </a:rPr>
              <a:t>артикул</a:t>
            </a:r>
            <a:r>
              <a:rPr sz="900" spc="-25" dirty="0" smtClean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101556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9818" y="3933953"/>
            <a:ext cx="1134832" cy="31419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53340" indent="-41275">
              <a:lnSpc>
                <a:spcPct val="100000"/>
              </a:lnSpc>
              <a:spcBef>
                <a:spcPts val="350"/>
              </a:spcBef>
              <a:buChar char="-"/>
              <a:tabLst>
                <a:tab pos="53975" algn="l"/>
              </a:tabLst>
            </a:pPr>
            <a:r>
              <a:rPr lang="ru-RU" sz="750" dirty="0" smtClean="0">
                <a:latin typeface="Arial"/>
                <a:cs typeface="Arial"/>
              </a:rPr>
              <a:t> </a:t>
            </a:r>
            <a:r>
              <a:rPr sz="750" dirty="0" err="1" smtClean="0">
                <a:latin typeface="Arial"/>
                <a:cs typeface="Arial"/>
              </a:rPr>
              <a:t>Для</a:t>
            </a:r>
            <a:r>
              <a:rPr sz="750" spc="-35" dirty="0" smtClean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конвейерных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лент</a:t>
            </a:r>
            <a:endParaRPr sz="750" dirty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340"/>
              </a:spcBef>
              <a:tabLst>
                <a:tab pos="68580" algn="l"/>
              </a:tabLst>
            </a:pPr>
            <a:r>
              <a:rPr lang="ru-RU" sz="750" spc="30" dirty="0" smtClean="0">
                <a:latin typeface="Arial"/>
                <a:cs typeface="Arial"/>
              </a:rPr>
              <a:t>- </a:t>
            </a:r>
            <a:r>
              <a:rPr sz="750" spc="30" dirty="0" err="1" smtClean="0">
                <a:latin typeface="Arial"/>
                <a:cs typeface="Arial"/>
              </a:rPr>
              <a:t>Описание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47416" y="3984291"/>
            <a:ext cx="1642111" cy="602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5" dirty="0">
                <a:latin typeface="Arial"/>
                <a:cs typeface="Arial"/>
              </a:rPr>
              <a:t>MCL, </a:t>
            </a:r>
            <a:r>
              <a:rPr sz="750" spc="-40" dirty="0">
                <a:latin typeface="Arial"/>
                <a:cs typeface="Arial"/>
              </a:rPr>
              <a:t>LSL,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50" dirty="0">
                <a:latin typeface="Arial"/>
                <a:cs typeface="Arial"/>
              </a:rPr>
              <a:t>RSL;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50" dirty="0">
                <a:latin typeface="Arial"/>
                <a:cs typeface="Arial"/>
              </a:rPr>
              <a:t>USC</a:t>
            </a:r>
            <a:endParaRPr sz="750" dirty="0">
              <a:latin typeface="Arial"/>
              <a:cs typeface="Arial"/>
            </a:endParaRPr>
          </a:p>
          <a:p>
            <a:pPr marL="76200" marR="5080" indent="-64135">
              <a:lnSpc>
                <a:spcPts val="1200"/>
              </a:lnSpc>
              <a:spcBef>
                <a:spcPts val="60"/>
              </a:spcBef>
            </a:pPr>
            <a:r>
              <a:rPr sz="750" spc="-10" dirty="0">
                <a:latin typeface="Arial"/>
                <a:cs typeface="Arial"/>
              </a:rPr>
              <a:t>- </a:t>
            </a:r>
            <a:r>
              <a:rPr sz="750" spc="35" dirty="0">
                <a:latin typeface="Arial"/>
                <a:cs typeface="Arial"/>
              </a:rPr>
              <a:t>Подшипник </a:t>
            </a:r>
            <a:r>
              <a:rPr sz="750" spc="25" dirty="0">
                <a:latin typeface="Arial"/>
                <a:cs typeface="Arial"/>
              </a:rPr>
              <a:t>не </a:t>
            </a:r>
            <a:r>
              <a:rPr sz="750" spc="10" dirty="0">
                <a:latin typeface="Arial"/>
                <a:cs typeface="Arial"/>
              </a:rPr>
              <a:t>требует </a:t>
            </a:r>
            <a:r>
              <a:rPr sz="750" spc="25" dirty="0">
                <a:latin typeface="Arial"/>
                <a:cs typeface="Arial"/>
              </a:rPr>
              <a:t>технического </a:t>
            </a:r>
            <a:r>
              <a:rPr sz="750" spc="3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обслуживания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в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течение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всего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срока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службы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5272" y="4839588"/>
            <a:ext cx="3534663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17)</a:t>
            </a:r>
            <a:r>
              <a:rPr sz="900" b="1" spc="-15" dirty="0">
                <a:latin typeface="Arial"/>
                <a:cs typeface="Arial"/>
              </a:rPr>
              <a:t> ЦЕНТРАЛЬНАЯ СИСТЕМА </a:t>
            </a:r>
            <a:r>
              <a:rPr sz="900" b="1" spc="25" dirty="0" smtClean="0">
                <a:latin typeface="Arial"/>
                <a:cs typeface="Arial"/>
              </a:rPr>
              <a:t>СМАЗКИ</a:t>
            </a:r>
            <a:r>
              <a:rPr lang="ru-RU" sz="900" b="1" spc="25" dirty="0" smtClean="0">
                <a:latin typeface="Arial"/>
                <a:cs typeface="Arial"/>
              </a:rPr>
              <a:t> </a:t>
            </a:r>
            <a:r>
              <a:rPr lang="ru-RU" sz="900" spc="25" dirty="0" smtClean="0">
                <a:latin typeface="Arial"/>
                <a:cs typeface="Arial"/>
              </a:rPr>
              <a:t>артикул</a:t>
            </a:r>
            <a:r>
              <a:rPr sz="900" spc="-15" dirty="0" smtClean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609687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5272" y="5086222"/>
            <a:ext cx="966978" cy="461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340" indent="-41275">
              <a:lnSpc>
                <a:spcPct val="100000"/>
              </a:lnSpc>
              <a:spcBef>
                <a:spcPts val="100"/>
              </a:spcBef>
              <a:buChar char="-"/>
              <a:tabLst>
                <a:tab pos="53975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 В</a:t>
            </a:r>
            <a:r>
              <a:rPr sz="750" spc="20" dirty="0" err="1" smtClean="0">
                <a:latin typeface="Arial"/>
                <a:cs typeface="Arial"/>
              </a:rPr>
              <a:t>ремя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цикла</a:t>
            </a:r>
            <a:endParaRPr sz="750" dirty="0">
              <a:latin typeface="Arial"/>
              <a:cs typeface="Arial"/>
            </a:endParaRPr>
          </a:p>
          <a:p>
            <a:pPr marL="53340" indent="-41275">
              <a:lnSpc>
                <a:spcPct val="100000"/>
              </a:lnSpc>
              <a:spcBef>
                <a:spcPts val="540"/>
              </a:spcBef>
              <a:buChar char="-"/>
              <a:tabLst>
                <a:tab pos="53975" algn="l"/>
              </a:tabLst>
            </a:pPr>
            <a:r>
              <a:rPr lang="ru-RU" sz="750" spc="25" dirty="0" smtClean="0">
                <a:latin typeface="Arial"/>
                <a:cs typeface="Arial"/>
              </a:rPr>
              <a:t> Привод</a:t>
            </a:r>
            <a:endParaRPr sz="750" dirty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340"/>
              </a:spcBef>
              <a:tabLst>
                <a:tab pos="68580" algn="l"/>
              </a:tabLst>
            </a:pPr>
            <a:r>
              <a:rPr lang="ru-RU" sz="750" spc="5" dirty="0" smtClean="0">
                <a:latin typeface="Arial"/>
                <a:cs typeface="Arial"/>
              </a:rPr>
              <a:t>- </a:t>
            </a:r>
            <a:r>
              <a:rPr sz="750" spc="5" dirty="0" err="1" smtClean="0">
                <a:latin typeface="Arial"/>
                <a:cs typeface="Arial"/>
              </a:rPr>
              <a:t>Масса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47417" y="5092572"/>
            <a:ext cx="2159466" cy="4791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40000"/>
              </a:lnSpc>
              <a:spcBef>
                <a:spcPts val="100"/>
              </a:spcBef>
            </a:pPr>
            <a:r>
              <a:rPr lang="ru-RU" sz="750" spc="20" dirty="0" err="1">
                <a:latin typeface="Arial"/>
                <a:cs typeface="Arial"/>
              </a:rPr>
              <a:t>Р</a:t>
            </a:r>
            <a:r>
              <a:rPr sz="750" spc="20" dirty="0" err="1" smtClean="0">
                <a:latin typeface="Arial"/>
                <a:cs typeface="Arial"/>
              </a:rPr>
              <a:t>егулируем</a:t>
            </a:r>
            <a:r>
              <a:rPr lang="ru-RU" sz="750" spc="20" dirty="0" err="1" smtClean="0">
                <a:latin typeface="Arial"/>
                <a:cs typeface="Arial"/>
              </a:rPr>
              <a:t>ое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40000"/>
              </a:lnSpc>
            </a:pPr>
            <a:r>
              <a:rPr lang="ru-RU" sz="750" dirty="0" smtClean="0">
                <a:latin typeface="Arial"/>
                <a:cs typeface="Arial"/>
              </a:rPr>
              <a:t>В</a:t>
            </a:r>
            <a:r>
              <a:rPr sz="750" spc="15" dirty="0" err="1" smtClean="0">
                <a:latin typeface="Arial"/>
                <a:cs typeface="Arial"/>
              </a:rPr>
              <a:t>строенная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электрика,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24</a:t>
            </a:r>
            <a:r>
              <a:rPr sz="750" spc="-10" dirty="0">
                <a:latin typeface="Arial"/>
                <a:cs typeface="Arial"/>
              </a:rPr>
              <a:t> В </a:t>
            </a:r>
            <a:r>
              <a:rPr sz="750" spc="20" dirty="0" err="1">
                <a:latin typeface="Arial"/>
                <a:cs typeface="Arial"/>
              </a:rPr>
              <a:t>постоянного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тока</a:t>
            </a:r>
            <a:endParaRPr lang="ru-RU" sz="750" spc="15" dirty="0" smtClean="0">
              <a:latin typeface="Arial"/>
              <a:cs typeface="Arial"/>
            </a:endParaRPr>
          </a:p>
          <a:p>
            <a:pPr marL="12700">
              <a:lnSpc>
                <a:spcPct val="140000"/>
              </a:lnSpc>
            </a:pPr>
            <a:r>
              <a:rPr lang="ru-RU" sz="750" spc="15" dirty="0" smtClean="0">
                <a:latin typeface="Arial"/>
                <a:cs typeface="Arial"/>
              </a:rPr>
              <a:t>6 кг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5272" y="6064122"/>
            <a:ext cx="2948178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18)</a:t>
            </a:r>
            <a:r>
              <a:rPr sz="900" b="1" spc="-15" dirty="0">
                <a:latin typeface="Arial"/>
                <a:cs typeface="Arial"/>
              </a:rPr>
              <a:t> СИСТЕМА </a:t>
            </a:r>
            <a:r>
              <a:rPr lang="ru-RU" sz="900" b="1" spc="-15" dirty="0" smtClean="0">
                <a:latin typeface="Arial"/>
                <a:cs typeface="Arial"/>
              </a:rPr>
              <a:t>ОЧИСТКИ </a:t>
            </a:r>
            <a:r>
              <a:rPr lang="ru-RU" sz="900" spc="40" dirty="0" smtClean="0">
                <a:latin typeface="Arial"/>
                <a:cs typeface="Arial"/>
              </a:rPr>
              <a:t>артикул</a:t>
            </a:r>
            <a:r>
              <a:rPr sz="900" spc="-15" dirty="0" smtClean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102499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8318" y="6273926"/>
            <a:ext cx="811531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 smtClean="0">
                <a:latin typeface="Arial"/>
                <a:cs typeface="Arial"/>
              </a:rPr>
              <a:t>-</a:t>
            </a:r>
            <a:r>
              <a:rPr lang="ru-RU" sz="750" spc="-15" dirty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Применение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47417" y="6235826"/>
            <a:ext cx="21158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750" spc="25" dirty="0">
                <a:latin typeface="Arial"/>
                <a:cs typeface="Arial"/>
              </a:rPr>
              <a:t>Необходим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на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0" dirty="0">
                <a:latin typeface="Arial"/>
                <a:cs typeface="Arial"/>
              </a:rPr>
              <a:t>нижней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деке,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когда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материал </a:t>
            </a:r>
            <a:r>
              <a:rPr sz="750" spc="-195" dirty="0">
                <a:latin typeface="Arial"/>
                <a:cs typeface="Arial"/>
              </a:rPr>
              <a:t> </a:t>
            </a:r>
            <a:r>
              <a:rPr sz="750" spc="50" dirty="0">
                <a:latin typeface="Arial"/>
                <a:cs typeface="Arial"/>
              </a:rPr>
              <a:t>липкий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60" dirty="0">
                <a:latin typeface="Arial"/>
                <a:cs typeface="Arial"/>
              </a:rPr>
              <a:t>и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забивает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деку.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10" dirty="0">
                <a:latin typeface="Arial"/>
                <a:cs typeface="Arial"/>
              </a:rPr>
              <a:t>30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5272" y="6578727"/>
            <a:ext cx="3657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 smtClean="0">
                <a:latin typeface="Arial"/>
                <a:cs typeface="Arial"/>
              </a:rPr>
              <a:t>-</a:t>
            </a:r>
            <a:r>
              <a:rPr lang="ru-RU" sz="750" spc="-15" dirty="0">
                <a:latin typeface="Arial"/>
                <a:cs typeface="Arial"/>
              </a:rPr>
              <a:t> </a:t>
            </a:r>
            <a:r>
              <a:rPr sz="750" spc="5" dirty="0" err="1" smtClean="0">
                <a:latin typeface="Arial"/>
                <a:cs typeface="Arial"/>
              </a:rPr>
              <a:t>Масса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5272" y="7112507"/>
            <a:ext cx="3710177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19)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10" dirty="0" smtClean="0">
                <a:latin typeface="Arial"/>
                <a:cs typeface="Arial"/>
              </a:rPr>
              <a:t>ТОРМОЗ</a:t>
            </a:r>
            <a:r>
              <a:rPr lang="ru-RU" sz="900" b="1" spc="10" dirty="0" smtClean="0">
                <a:latin typeface="Arial"/>
                <a:cs typeface="Arial"/>
              </a:rPr>
              <a:t> МАТЕРИАЛА</a:t>
            </a:r>
            <a:r>
              <a:rPr sz="900" b="1" spc="-20" dirty="0" smtClean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ДЛЯ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lang="ru-RU" sz="900" b="1" spc="-15" dirty="0" smtClean="0">
                <a:latin typeface="Arial"/>
                <a:cs typeface="Arial"/>
              </a:rPr>
              <a:t>ГРОХОТА </a:t>
            </a:r>
            <a:r>
              <a:rPr sz="900" spc="10" dirty="0" err="1" smtClean="0">
                <a:latin typeface="Arial"/>
                <a:cs typeface="Arial"/>
              </a:rPr>
              <a:t>артикул</a:t>
            </a:r>
            <a:r>
              <a:rPr sz="900" spc="-20" dirty="0" smtClean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611930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8319" y="7335011"/>
            <a:ext cx="8115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 smtClean="0">
                <a:latin typeface="Arial"/>
                <a:cs typeface="Arial"/>
              </a:rPr>
              <a:t>-</a:t>
            </a:r>
            <a:r>
              <a:rPr lang="ru-RU" sz="750" spc="-15" dirty="0">
                <a:latin typeface="Arial"/>
                <a:cs typeface="Arial"/>
              </a:rPr>
              <a:t> </a:t>
            </a:r>
            <a:r>
              <a:rPr lang="ru-RU" sz="750" spc="-15" dirty="0" smtClean="0">
                <a:latin typeface="Arial"/>
                <a:cs typeface="Arial"/>
              </a:rPr>
              <a:t>Применение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47417" y="7294371"/>
            <a:ext cx="2218055" cy="699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3800"/>
              </a:lnSpc>
              <a:spcBef>
                <a:spcPts val="100"/>
              </a:spcBef>
            </a:pPr>
            <a:r>
              <a:rPr sz="750" spc="25" dirty="0">
                <a:latin typeface="Arial"/>
                <a:cs typeface="Arial"/>
              </a:rPr>
              <a:t>Слишком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быстрый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материал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размером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более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200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мм </a:t>
            </a:r>
            <a:r>
              <a:rPr sz="750" spc="-16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замедляется.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Это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позволяет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повысить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 err="1">
                <a:latin typeface="Arial"/>
                <a:cs typeface="Arial"/>
              </a:rPr>
              <a:t>эффективность</a:t>
            </a:r>
            <a:r>
              <a:rPr sz="750" spc="10" dirty="0">
                <a:latin typeface="Arial"/>
                <a:cs typeface="Arial"/>
              </a:rPr>
              <a:t> </a:t>
            </a:r>
            <a:r>
              <a:rPr sz="750" spc="-170" dirty="0">
                <a:latin typeface="Arial"/>
                <a:cs typeface="Arial"/>
              </a:rPr>
              <a:t> </a:t>
            </a:r>
            <a:r>
              <a:rPr lang="ru-RU" sz="750" spc="30" dirty="0" err="1" smtClean="0">
                <a:latin typeface="Arial"/>
                <a:cs typeface="Arial"/>
              </a:rPr>
              <a:t>грохочения</a:t>
            </a:r>
            <a:r>
              <a:rPr lang="ru-RU" sz="750" spc="30" dirty="0" smtClean="0">
                <a:latin typeface="Arial"/>
                <a:cs typeface="Arial"/>
              </a:rPr>
              <a:t>.</a:t>
            </a:r>
            <a:endParaRPr sz="75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320"/>
              </a:spcBef>
            </a:pPr>
            <a:r>
              <a:rPr sz="750" spc="10" dirty="0">
                <a:latin typeface="Arial"/>
                <a:cs typeface="Arial"/>
              </a:rPr>
              <a:t>136</a:t>
            </a:r>
            <a:r>
              <a:rPr sz="750" spc="-55" dirty="0">
                <a:latin typeface="Arial"/>
                <a:cs typeface="Arial"/>
              </a:rPr>
              <a:t> </a:t>
            </a:r>
            <a:r>
              <a:rPr sz="750" spc="5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5272" y="7880476"/>
            <a:ext cx="3657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 smtClean="0">
                <a:latin typeface="Arial"/>
                <a:cs typeface="Arial"/>
              </a:rPr>
              <a:t>-</a:t>
            </a:r>
            <a:r>
              <a:rPr lang="ru-RU" sz="750" spc="-15" dirty="0">
                <a:latin typeface="Arial"/>
                <a:cs typeface="Arial"/>
              </a:rPr>
              <a:t> </a:t>
            </a:r>
            <a:r>
              <a:rPr sz="750" spc="5" dirty="0" err="1" smtClean="0">
                <a:latin typeface="Arial"/>
                <a:cs typeface="Arial"/>
              </a:rPr>
              <a:t>Масса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5272" y="8636761"/>
            <a:ext cx="4091178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20)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15" dirty="0">
                <a:latin typeface="Arial"/>
                <a:cs typeface="Arial"/>
              </a:rPr>
              <a:t>СИСТЕМА </a:t>
            </a:r>
            <a:r>
              <a:rPr sz="900" b="1" spc="-25" dirty="0">
                <a:latin typeface="Arial"/>
                <a:cs typeface="Arial"/>
              </a:rPr>
              <a:t>БЫСТРОГО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lang="ru-RU" sz="900" b="1" spc="20" dirty="0" smtClean="0">
                <a:latin typeface="Arial"/>
                <a:cs typeface="Arial"/>
              </a:rPr>
              <a:t>НАТЯЖЕНИЯ </a:t>
            </a:r>
            <a:r>
              <a:rPr sz="900" b="1" spc="5" dirty="0" smtClean="0">
                <a:latin typeface="Arial"/>
                <a:cs typeface="Arial"/>
              </a:rPr>
              <a:t>ДЛЯ</a:t>
            </a:r>
            <a:r>
              <a:rPr sz="900" b="1" spc="-15" dirty="0" smtClean="0">
                <a:latin typeface="Arial"/>
                <a:cs typeface="Arial"/>
              </a:rPr>
              <a:t> </a:t>
            </a:r>
            <a:r>
              <a:rPr lang="ru-RU" sz="900" b="1" spc="-15" dirty="0" smtClean="0">
                <a:latin typeface="Arial"/>
                <a:cs typeface="Arial"/>
              </a:rPr>
              <a:t>СИТ </a:t>
            </a:r>
            <a:r>
              <a:rPr sz="900" spc="10" dirty="0" err="1" smtClean="0">
                <a:latin typeface="Arial"/>
                <a:cs typeface="Arial"/>
              </a:rPr>
              <a:t>артикул</a:t>
            </a:r>
            <a:r>
              <a:rPr sz="900" spc="-15" dirty="0" smtClean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701025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5272" y="8805290"/>
            <a:ext cx="738378" cy="343043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475"/>
              </a:spcBef>
              <a:tabLst>
                <a:tab pos="6858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- Применение</a:t>
            </a:r>
            <a:endParaRPr sz="750" dirty="0">
              <a:latin typeface="Arial"/>
              <a:cs typeface="Arial"/>
            </a:endParaRPr>
          </a:p>
          <a:p>
            <a:pPr marL="12066">
              <a:lnSpc>
                <a:spcPct val="100000"/>
              </a:lnSpc>
              <a:spcBef>
                <a:spcPts val="350"/>
              </a:spcBef>
              <a:tabLst>
                <a:tab pos="64769" algn="l"/>
              </a:tabLst>
            </a:pPr>
            <a:r>
              <a:rPr lang="ru-RU" sz="750" spc="35" dirty="0" smtClean="0">
                <a:latin typeface="Arial"/>
                <a:cs typeface="Arial"/>
              </a:rPr>
              <a:t>- </a:t>
            </a:r>
            <a:r>
              <a:rPr sz="750" spc="35" dirty="0" err="1" smtClean="0">
                <a:latin typeface="Arial"/>
                <a:cs typeface="Arial"/>
              </a:rPr>
              <a:t>Функция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47416" y="8850570"/>
            <a:ext cx="2592833" cy="701859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750" dirty="0">
                <a:latin typeface="Arial"/>
                <a:cs typeface="Arial"/>
              </a:rPr>
              <a:t>Для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20" dirty="0" err="1">
                <a:latin typeface="Arial"/>
                <a:cs typeface="Arial"/>
              </a:rPr>
              <a:t>верхней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lang="ru-RU" sz="750" spc="-30" dirty="0" smtClean="0">
                <a:latin typeface="Arial"/>
                <a:cs typeface="Arial"/>
              </a:rPr>
              <a:t>деки</a:t>
            </a: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ct val="154000"/>
              </a:lnSpc>
              <a:spcBef>
                <a:spcPts val="40"/>
              </a:spcBef>
            </a:pPr>
            <a:r>
              <a:rPr sz="750" spc="5" dirty="0">
                <a:latin typeface="Arial"/>
                <a:cs typeface="Arial"/>
              </a:rPr>
              <a:t>Нет </a:t>
            </a:r>
            <a:r>
              <a:rPr sz="750" spc="25" dirty="0" err="1">
                <a:latin typeface="Arial"/>
                <a:cs typeface="Arial"/>
              </a:rPr>
              <a:t>необходимости</a:t>
            </a:r>
            <a:r>
              <a:rPr sz="750" spc="25" dirty="0">
                <a:latin typeface="Arial"/>
                <a:cs typeface="Arial"/>
              </a:rPr>
              <a:t> </a:t>
            </a:r>
            <a:r>
              <a:rPr sz="750" spc="30" dirty="0" err="1" smtClean="0">
                <a:latin typeface="Arial"/>
                <a:cs typeface="Arial"/>
              </a:rPr>
              <a:t>откр</a:t>
            </a:r>
            <a:r>
              <a:rPr lang="ru-RU" sz="750" spc="30" dirty="0" err="1" smtClean="0">
                <a:latin typeface="Arial"/>
                <a:cs typeface="Arial"/>
              </a:rPr>
              <a:t>учивать</a:t>
            </a:r>
            <a:r>
              <a:rPr sz="750" spc="30" dirty="0" smtClean="0">
                <a:latin typeface="Arial"/>
                <a:cs typeface="Arial"/>
              </a:rPr>
              <a:t> </a:t>
            </a:r>
            <a:r>
              <a:rPr sz="750" spc="30" dirty="0" err="1">
                <a:latin typeface="Arial"/>
                <a:cs typeface="Arial"/>
              </a:rPr>
              <a:t>винты</a:t>
            </a:r>
            <a:r>
              <a:rPr sz="750" spc="30" dirty="0" smtClean="0">
                <a:latin typeface="Arial"/>
                <a:cs typeface="Arial"/>
              </a:rPr>
              <a:t>, </a:t>
            </a:r>
            <a:r>
              <a:rPr sz="750" spc="30" dirty="0" err="1" smtClean="0">
                <a:latin typeface="Arial"/>
                <a:cs typeface="Arial"/>
              </a:rPr>
              <a:t>чтобы</a:t>
            </a:r>
            <a:r>
              <a:rPr sz="750" spc="30" dirty="0" smtClean="0">
                <a:latin typeface="Arial"/>
                <a:cs typeface="Arial"/>
              </a:rPr>
              <a:t> </a:t>
            </a:r>
            <a:r>
              <a:rPr sz="750" spc="-170" dirty="0" smtClean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натянуть сита</a:t>
            </a:r>
            <a:r>
              <a:rPr sz="750" spc="20" dirty="0" smtClean="0">
                <a:latin typeface="Arial"/>
                <a:cs typeface="Arial"/>
              </a:rPr>
              <a:t>,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так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как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используются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5" dirty="0" err="1">
                <a:latin typeface="Arial"/>
                <a:cs typeface="Arial"/>
              </a:rPr>
              <a:t>только</a:t>
            </a:r>
            <a:r>
              <a:rPr sz="750" spc="25" dirty="0">
                <a:latin typeface="Arial"/>
                <a:cs typeface="Arial"/>
              </a:rPr>
              <a:t> </a:t>
            </a:r>
            <a:r>
              <a:rPr sz="750" spc="-165" dirty="0">
                <a:latin typeface="Arial"/>
                <a:cs typeface="Arial"/>
              </a:rPr>
              <a:t> </a:t>
            </a:r>
            <a:r>
              <a:rPr sz="750" spc="30" dirty="0" err="1" smtClean="0">
                <a:latin typeface="Arial"/>
                <a:cs typeface="Arial"/>
              </a:rPr>
              <a:t>клинья</a:t>
            </a:r>
            <a:r>
              <a:rPr sz="750" spc="30" dirty="0">
                <a:latin typeface="Arial"/>
                <a:cs typeface="Arial"/>
              </a:rPr>
              <a:t>.</a:t>
            </a:r>
            <a:r>
              <a:rPr sz="750" spc="-20" dirty="0">
                <a:latin typeface="Arial"/>
                <a:cs typeface="Arial"/>
              </a:rPr>
              <a:t> </a:t>
            </a:r>
            <a:endParaRPr lang="ru-RU" sz="750" spc="-20" dirty="0" smtClean="0">
              <a:latin typeface="Arial"/>
              <a:cs typeface="Arial"/>
            </a:endParaRPr>
          </a:p>
          <a:p>
            <a:pPr marL="12700" marR="5080">
              <a:lnSpc>
                <a:spcPct val="154000"/>
              </a:lnSpc>
              <a:spcBef>
                <a:spcPts val="40"/>
              </a:spcBef>
            </a:pPr>
            <a:r>
              <a:rPr sz="750" spc="10" dirty="0" smtClean="0">
                <a:latin typeface="Arial"/>
                <a:cs typeface="Arial"/>
              </a:rPr>
              <a:t>14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50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5272" y="9416129"/>
            <a:ext cx="3657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Масса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61924" y="0"/>
            <a:ext cx="230832" cy="1082929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50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500" dirty="0">
              <a:latin typeface="Arial"/>
              <a:cs typeface="Arial"/>
            </a:endParaRPr>
          </a:p>
        </p:txBody>
      </p:sp>
      <p:graphicFrame>
        <p:nvGraphicFramePr>
          <p:cNvPr id="35" name="object 35"/>
          <p:cNvGraphicFramePr>
            <a:graphicFrameLocks noGrp="1"/>
          </p:cNvGraphicFramePr>
          <p:nvPr/>
        </p:nvGraphicFramePr>
        <p:xfrm>
          <a:off x="5027125" y="2160142"/>
          <a:ext cx="1979930" cy="7702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9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114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27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11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6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4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467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7150" y="5686043"/>
            <a:ext cx="1778634" cy="77152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33340" y="2139187"/>
            <a:ext cx="1777364" cy="109727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32704" y="3582415"/>
            <a:ext cx="1781175" cy="165862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579869" y="0"/>
            <a:ext cx="566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250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7200">
              <a:latin typeface="Arial"/>
              <a:cs typeface="Arial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30" dirty="0"/>
              <a:t>9</a:t>
            </a:fld>
            <a:endParaRPr spc="30" dirty="0"/>
          </a:p>
        </p:txBody>
      </p:sp>
      <p:sp>
        <p:nvSpPr>
          <p:cNvPr id="32" name="object 32"/>
          <p:cNvSpPr txBox="1"/>
          <p:nvPr/>
        </p:nvSpPr>
        <p:spPr>
          <a:xfrm>
            <a:off x="6957821" y="10001250"/>
            <a:ext cx="16891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1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dt" sz="half" idx="6"/>
          </p:nvPr>
        </p:nvSpPr>
        <p:spPr>
          <a:xfrm>
            <a:off x="5342001" y="10014826"/>
            <a:ext cx="1237868" cy="321882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lang="ru-RU" spc="-50" dirty="0"/>
              <a:t>Г</a:t>
            </a:r>
            <a:r>
              <a:rPr spc="-50" dirty="0" smtClean="0"/>
              <a:t>Р</a:t>
            </a:r>
            <a:r>
              <a:rPr lang="ru-RU" spc="-50" dirty="0" smtClean="0"/>
              <a:t>ОХОТ</a:t>
            </a:r>
            <a:endParaRPr spc="-50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5272" y="1608581"/>
            <a:ext cx="4243578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0" spc="-65" dirty="0">
                <a:solidFill>
                  <a:srgbClr val="7F8484"/>
                </a:solidFill>
                <a:latin typeface="Arial"/>
                <a:cs typeface="Arial"/>
              </a:rPr>
              <a:t>ТЕХНИЧЕСКАЯ</a:t>
            </a:r>
            <a:r>
              <a:rPr sz="1600" b="0" spc="-30" dirty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600" b="0" spc="-10" dirty="0" smtClean="0">
                <a:solidFill>
                  <a:srgbClr val="7F8484"/>
                </a:solidFill>
                <a:latin typeface="Arial"/>
                <a:cs typeface="Arial"/>
              </a:rPr>
              <a:t>СПЕЦИФИКАЦИЯ</a:t>
            </a:r>
            <a:r>
              <a:rPr lang="ru-RU" sz="1600" b="0" spc="-10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050" b="0" spc="-15" dirty="0" smtClean="0">
                <a:solidFill>
                  <a:srgbClr val="7F8484"/>
                </a:solidFill>
                <a:latin typeface="Arial"/>
                <a:cs typeface="Arial"/>
              </a:rPr>
              <a:t>-</a:t>
            </a:r>
            <a:r>
              <a:rPr lang="ru-RU" sz="1050" b="0" spc="-15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050" spc="60" dirty="0" smtClean="0">
                <a:solidFill>
                  <a:srgbClr val="7F8484"/>
                </a:solidFill>
              </a:rPr>
              <a:t>ОПЦИИ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5272" y="1936495"/>
            <a:ext cx="4523482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21)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10" dirty="0" smtClean="0">
                <a:latin typeface="Arial"/>
                <a:cs typeface="Arial"/>
              </a:rPr>
              <a:t>П</a:t>
            </a:r>
            <a:r>
              <a:rPr lang="ru-RU" sz="900" b="1" spc="10" dirty="0" smtClean="0">
                <a:latin typeface="Arial"/>
                <a:cs typeface="Arial"/>
              </a:rPr>
              <a:t>ЛОЩАДКА ДЛЯ ОСМОТРА ВДОЛЬ ГРОХОТА </a:t>
            </a:r>
            <a:r>
              <a:rPr sz="900" spc="5" dirty="0" err="1" smtClean="0">
                <a:latin typeface="Arial"/>
                <a:cs typeface="Arial"/>
              </a:rPr>
              <a:t>артикул</a:t>
            </a:r>
            <a:r>
              <a:rPr sz="900" spc="-30" dirty="0" smtClean="0">
                <a:latin typeface="Arial"/>
                <a:cs typeface="Arial"/>
              </a:rPr>
              <a:t> </a:t>
            </a:r>
            <a:r>
              <a:rPr sz="900" spc="15" dirty="0">
                <a:latin typeface="Arial"/>
                <a:cs typeface="Arial"/>
              </a:rPr>
              <a:t>603860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80" dirty="0">
                <a:latin typeface="Arial"/>
                <a:cs typeface="Arial"/>
              </a:rPr>
              <a:t>и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15" dirty="0">
                <a:latin typeface="Arial"/>
                <a:cs typeface="Arial"/>
              </a:rPr>
              <a:t>610426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5272" y="2209800"/>
            <a:ext cx="1119378" cy="365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 </a:t>
            </a:r>
            <a:r>
              <a:rPr sz="750" spc="20" dirty="0">
                <a:latin typeface="Arial"/>
                <a:cs typeface="Arial"/>
              </a:rPr>
              <a:t>артикул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603860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50000"/>
              </a:lnSpc>
              <a:spcBef>
                <a:spcPts val="489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артикул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610426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7417" y="2216150"/>
            <a:ext cx="2644526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50" spc="10" dirty="0" smtClean="0">
                <a:latin typeface="Arial"/>
                <a:cs typeface="Arial"/>
              </a:rPr>
              <a:t>С п</a:t>
            </a:r>
            <a:r>
              <a:rPr sz="750" spc="10" dirty="0" err="1" smtClean="0">
                <a:latin typeface="Arial"/>
                <a:cs typeface="Arial"/>
              </a:rPr>
              <a:t>рав</a:t>
            </a:r>
            <a:r>
              <a:rPr lang="ru-RU" sz="750" spc="10" dirty="0" smtClean="0">
                <a:latin typeface="Arial"/>
                <a:cs typeface="Arial"/>
              </a:rPr>
              <a:t>ой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сторон</a:t>
            </a:r>
            <a:r>
              <a:rPr lang="ru-RU" sz="750" spc="10" dirty="0" smtClean="0">
                <a:latin typeface="Arial"/>
                <a:cs typeface="Arial"/>
              </a:rPr>
              <a:t>ы</a:t>
            </a:r>
            <a:r>
              <a:rPr sz="750" spc="10" dirty="0" smtClean="0">
                <a:latin typeface="Arial"/>
                <a:cs typeface="Arial"/>
              </a:rPr>
              <a:t>;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20" dirty="0" err="1">
                <a:latin typeface="Arial"/>
                <a:cs typeface="Arial"/>
              </a:rPr>
              <a:t>гидравлически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складываем</a:t>
            </a:r>
            <a:r>
              <a:rPr lang="ru-RU" sz="750" spc="15" dirty="0" err="1" smtClean="0">
                <a:latin typeface="Arial"/>
                <a:cs typeface="Arial"/>
              </a:rPr>
              <a:t>ая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5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ru-RU" sz="750" spc="10" dirty="0" smtClean="0">
                <a:latin typeface="Arial"/>
                <a:cs typeface="Arial"/>
              </a:rPr>
              <a:t>С п</a:t>
            </a:r>
            <a:r>
              <a:rPr sz="750" spc="10" dirty="0" err="1" smtClean="0">
                <a:latin typeface="Arial"/>
                <a:cs typeface="Arial"/>
              </a:rPr>
              <a:t>рав</a:t>
            </a:r>
            <a:r>
              <a:rPr lang="ru-RU" sz="750" spc="10" dirty="0" smtClean="0">
                <a:latin typeface="Arial"/>
                <a:cs typeface="Arial"/>
              </a:rPr>
              <a:t>ой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сторон</a:t>
            </a:r>
            <a:r>
              <a:rPr lang="ru-RU" sz="750" spc="10" dirty="0" smtClean="0">
                <a:latin typeface="Arial"/>
                <a:cs typeface="Arial"/>
              </a:rPr>
              <a:t>ы</a:t>
            </a:r>
            <a:r>
              <a:rPr sz="750" spc="10" dirty="0" smtClean="0">
                <a:latin typeface="Arial"/>
                <a:cs typeface="Arial"/>
              </a:rPr>
              <a:t>;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20" dirty="0" err="1">
                <a:latin typeface="Arial"/>
                <a:cs typeface="Arial"/>
              </a:rPr>
              <a:t>гидравлически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складываем</a:t>
            </a:r>
            <a:r>
              <a:rPr lang="ru-RU" sz="750" spc="10" dirty="0" err="1" smtClean="0">
                <a:latin typeface="Arial"/>
                <a:cs typeface="Arial"/>
              </a:rPr>
              <a:t>ая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и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фиксируем</a:t>
            </a:r>
            <a:r>
              <a:rPr lang="ru-RU" sz="750" spc="15" dirty="0" err="1" smtClean="0">
                <a:latin typeface="Arial"/>
                <a:cs typeface="Arial"/>
              </a:rPr>
              <a:t>ая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с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левой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стороны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47417" y="2768387"/>
            <a:ext cx="1449833" cy="307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20" dirty="0">
                <a:latin typeface="Arial"/>
                <a:cs typeface="Arial"/>
              </a:rPr>
              <a:t>артикул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603860: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200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750" spc="20" dirty="0">
                <a:latin typeface="Arial"/>
                <a:cs typeface="Arial"/>
              </a:rPr>
              <a:t>артикул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610426: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323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272" y="2641600"/>
            <a:ext cx="36576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Масса</a:t>
            </a:r>
            <a:endParaRPr sz="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5272" y="3321430"/>
            <a:ext cx="4446777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22)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-5" dirty="0">
                <a:latin typeface="Arial"/>
                <a:cs typeface="Arial"/>
              </a:rPr>
              <a:t>СТАНЦИЯ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РУЧНОЙ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СОРТИРОВКИ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80" dirty="0">
                <a:latin typeface="Arial"/>
                <a:cs typeface="Arial"/>
              </a:rPr>
              <a:t>и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dirty="0" smtClean="0">
                <a:latin typeface="Arial"/>
                <a:cs typeface="Arial"/>
              </a:rPr>
              <a:t>ШЕВРОНН</a:t>
            </a:r>
            <a:r>
              <a:rPr lang="ru-RU" sz="900" b="1" dirty="0" smtClean="0">
                <a:latin typeface="Arial"/>
                <a:cs typeface="Arial"/>
              </a:rPr>
              <a:t>АЯ ЛЕНТА</a:t>
            </a:r>
            <a:r>
              <a:rPr sz="900" b="1" spc="-15" dirty="0" smtClean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НА</a:t>
            </a:r>
            <a:r>
              <a:rPr sz="900" b="1" spc="-10" dirty="0">
                <a:latin typeface="Arial"/>
                <a:cs typeface="Arial"/>
              </a:rPr>
              <a:t> MCL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5272" y="3588384"/>
            <a:ext cx="1043178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latin typeface="Arial"/>
                <a:cs typeface="Arial"/>
              </a:rPr>
              <a:t>-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Станция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ручной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сортировки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47417" y="3512184"/>
            <a:ext cx="2849630" cy="1843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3840">
              <a:lnSpc>
                <a:spcPct val="133300"/>
              </a:lnSpc>
              <a:spcBef>
                <a:spcPts val="100"/>
              </a:spcBef>
            </a:pPr>
            <a:r>
              <a:rPr sz="750" spc="15" dirty="0">
                <a:latin typeface="Arial"/>
                <a:cs typeface="Arial"/>
              </a:rPr>
              <a:t>Удаление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пластика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60" dirty="0">
                <a:latin typeface="Arial"/>
                <a:cs typeface="Arial"/>
              </a:rPr>
              <a:t>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кусочков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дерева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-15" dirty="0">
                <a:latin typeface="Arial"/>
                <a:cs typeface="Arial"/>
              </a:rPr>
              <a:t>с </a:t>
            </a:r>
            <a:r>
              <a:rPr sz="750" spc="-19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материала</a:t>
            </a:r>
            <a:endParaRPr sz="750" dirty="0">
              <a:latin typeface="Arial"/>
              <a:cs typeface="Arial"/>
            </a:endParaRPr>
          </a:p>
          <a:p>
            <a:pPr marL="12700" marR="603885">
              <a:lnSpc>
                <a:spcPts val="1200"/>
              </a:lnSpc>
              <a:spcBef>
                <a:spcPts val="90"/>
              </a:spcBef>
            </a:pPr>
            <a:endParaRPr lang="ru-RU" sz="750" spc="20" dirty="0" smtClean="0">
              <a:latin typeface="Arial"/>
              <a:cs typeface="Arial"/>
            </a:endParaRPr>
          </a:p>
          <a:p>
            <a:pPr marL="12700" marR="603885">
              <a:lnSpc>
                <a:spcPts val="1200"/>
              </a:lnSpc>
              <a:spcBef>
                <a:spcPts val="90"/>
              </a:spcBef>
            </a:pPr>
            <a:r>
              <a:rPr sz="750" spc="20" dirty="0" err="1" smtClean="0">
                <a:latin typeface="Arial"/>
                <a:cs typeface="Arial"/>
              </a:rPr>
              <a:t>артикул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610429: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ru-RU" sz="750" spc="-15" dirty="0" smtClean="0">
                <a:latin typeface="Arial"/>
                <a:cs typeface="Arial"/>
              </a:rPr>
              <a:t>с</a:t>
            </a:r>
            <a:r>
              <a:rPr sz="750" spc="20" dirty="0" err="1" smtClean="0">
                <a:latin typeface="Arial"/>
                <a:cs typeface="Arial"/>
              </a:rPr>
              <a:t>лев</a:t>
            </a:r>
            <a:r>
              <a:rPr lang="ru-RU" sz="750" spc="20" dirty="0" smtClean="0">
                <a:latin typeface="Arial"/>
                <a:cs typeface="Arial"/>
              </a:rPr>
              <a:t>а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50" dirty="0">
                <a:latin typeface="Arial"/>
                <a:cs typeface="Arial"/>
              </a:rPr>
              <a:t>и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ru-RU" sz="750" spc="-15" dirty="0" smtClean="0">
                <a:latin typeface="Arial"/>
                <a:cs typeface="Arial"/>
              </a:rPr>
              <a:t>с</a:t>
            </a:r>
            <a:r>
              <a:rPr sz="750" spc="25" dirty="0" err="1" smtClean="0">
                <a:latin typeface="Arial"/>
                <a:cs typeface="Arial"/>
              </a:rPr>
              <a:t>прав</a:t>
            </a:r>
            <a:r>
              <a:rPr lang="ru-RU" sz="750" spc="25" dirty="0" smtClean="0">
                <a:latin typeface="Arial"/>
                <a:cs typeface="Arial"/>
              </a:rPr>
              <a:t>а</a:t>
            </a:r>
            <a:r>
              <a:rPr sz="750" spc="25" dirty="0" smtClean="0">
                <a:latin typeface="Arial"/>
                <a:cs typeface="Arial"/>
              </a:rPr>
              <a:t>;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260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 err="1">
                <a:latin typeface="Arial"/>
                <a:cs typeface="Arial"/>
              </a:rPr>
              <a:t>кг</a:t>
            </a:r>
            <a:r>
              <a:rPr sz="750" spc="45" dirty="0">
                <a:latin typeface="Arial"/>
                <a:cs typeface="Arial"/>
              </a:rPr>
              <a:t> </a:t>
            </a:r>
            <a:r>
              <a:rPr sz="750" spc="-150" dirty="0">
                <a:latin typeface="Arial"/>
                <a:cs typeface="Arial"/>
              </a:rPr>
              <a:t> </a:t>
            </a:r>
            <a:endParaRPr lang="ru-RU" sz="750" spc="-150" dirty="0" smtClean="0">
              <a:latin typeface="Arial"/>
              <a:cs typeface="Arial"/>
            </a:endParaRPr>
          </a:p>
          <a:p>
            <a:pPr marL="12700" marR="603885">
              <a:lnSpc>
                <a:spcPts val="1200"/>
              </a:lnSpc>
              <a:spcBef>
                <a:spcPts val="90"/>
              </a:spcBef>
            </a:pPr>
            <a:r>
              <a:rPr sz="750" spc="20" dirty="0" err="1" smtClean="0">
                <a:latin typeface="Arial"/>
                <a:cs typeface="Arial"/>
              </a:rPr>
              <a:t>артикул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610427: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справа; 130 кг</a:t>
            </a: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750" spc="20" dirty="0">
                <a:latin typeface="Arial"/>
                <a:cs typeface="Arial"/>
              </a:rPr>
              <a:t>артикул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610428: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lang="ru-RU" sz="750" spc="-20" dirty="0" smtClean="0">
                <a:latin typeface="Arial"/>
                <a:cs typeface="Arial"/>
              </a:rPr>
              <a:t>с</a:t>
            </a:r>
            <a:r>
              <a:rPr sz="750" spc="15" dirty="0" err="1" smtClean="0">
                <a:latin typeface="Arial"/>
                <a:cs typeface="Arial"/>
              </a:rPr>
              <a:t>лев</a:t>
            </a:r>
            <a:r>
              <a:rPr lang="ru-RU" sz="750" spc="15" dirty="0" smtClean="0">
                <a:latin typeface="Arial"/>
                <a:cs typeface="Arial"/>
              </a:rPr>
              <a:t>а</a:t>
            </a:r>
            <a:r>
              <a:rPr sz="750" spc="15" dirty="0" smtClean="0">
                <a:latin typeface="Arial"/>
                <a:cs typeface="Arial"/>
              </a:rPr>
              <a:t>;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130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ts val="1200"/>
              </a:lnSpc>
              <a:spcBef>
                <a:spcPts val="120"/>
              </a:spcBef>
            </a:pPr>
            <a:r>
              <a:rPr lang="ru-RU" sz="750" spc="35" dirty="0" smtClean="0">
                <a:latin typeface="Arial"/>
                <a:cs typeface="Arial"/>
              </a:rPr>
              <a:t>артикул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615671: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Подготовка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станции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ручной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сортировки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Либо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на </a:t>
            </a:r>
            <a:r>
              <a:rPr sz="750" spc="-14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столе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-45" dirty="0">
                <a:latin typeface="Arial"/>
                <a:cs typeface="Arial"/>
              </a:rPr>
              <a:t>RELYTEC,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либо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опционально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-15" dirty="0">
                <a:latin typeface="Arial"/>
                <a:cs typeface="Arial"/>
              </a:rPr>
              <a:t>с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помощью  </a:t>
            </a:r>
            <a:r>
              <a:rPr sz="750" spc="25" dirty="0">
                <a:latin typeface="Arial"/>
                <a:cs typeface="Arial"/>
              </a:rPr>
              <a:t>дистанционного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управления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750" spc="10" dirty="0">
                <a:latin typeface="Arial"/>
                <a:cs typeface="Arial"/>
              </a:rPr>
              <a:t>43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5" dirty="0" err="1" smtClean="0">
                <a:latin typeface="Arial"/>
                <a:cs typeface="Arial"/>
              </a:rPr>
              <a:t>кг</a:t>
            </a:r>
            <a:endParaRPr lang="en-US" sz="750" dirty="0">
              <a:latin typeface="Arial"/>
              <a:cs typeface="Arial"/>
            </a:endParaRPr>
          </a:p>
          <a:p>
            <a:pPr marL="12700">
              <a:lnSpc>
                <a:spcPct val="160000"/>
              </a:lnSpc>
              <a:spcBef>
                <a:spcPts val="210"/>
              </a:spcBef>
            </a:pPr>
            <a:r>
              <a:rPr sz="750" dirty="0" err="1" smtClean="0">
                <a:latin typeface="Arial"/>
                <a:cs typeface="Arial"/>
              </a:rPr>
              <a:t>Для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-30" dirty="0">
                <a:latin typeface="Arial"/>
                <a:cs typeface="Arial"/>
              </a:rPr>
              <a:t>XXA</a:t>
            </a:r>
            <a:r>
              <a:rPr sz="750" spc="-10" dirty="0">
                <a:latin typeface="Arial"/>
                <a:cs typeface="Arial"/>
              </a:rPr>
              <a:t> MCL: </a:t>
            </a:r>
            <a:r>
              <a:rPr lang="ru-RU" sz="750" spc="20" dirty="0" smtClean="0">
                <a:latin typeface="Arial"/>
                <a:cs typeface="Arial"/>
              </a:rPr>
              <a:t>артикул </a:t>
            </a:r>
            <a:r>
              <a:rPr sz="750" spc="5" dirty="0" smtClean="0">
                <a:latin typeface="Arial"/>
                <a:cs typeface="Arial"/>
              </a:rPr>
              <a:t>201549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60000"/>
              </a:lnSpc>
              <a:spcBef>
                <a:spcPts val="5"/>
              </a:spcBef>
            </a:pPr>
            <a:r>
              <a:rPr sz="750" dirty="0" err="1" smtClean="0">
                <a:latin typeface="Arial"/>
                <a:cs typeface="Arial"/>
              </a:rPr>
              <a:t>Для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шевронной ленты </a:t>
            </a:r>
            <a:r>
              <a:rPr sz="750" spc="-10" dirty="0" smtClean="0">
                <a:latin typeface="Arial"/>
                <a:cs typeface="Arial"/>
              </a:rPr>
              <a:t>MCL</a:t>
            </a:r>
            <a:r>
              <a:rPr sz="750" spc="-10" dirty="0">
                <a:latin typeface="Arial"/>
                <a:cs typeface="Arial"/>
              </a:rPr>
              <a:t>;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lang="ru-RU" sz="750" spc="25" dirty="0" smtClean="0">
                <a:latin typeface="Arial"/>
                <a:cs typeface="Arial"/>
              </a:rPr>
              <a:t>артикул </a:t>
            </a:r>
            <a:r>
              <a:rPr sz="750" spc="5" dirty="0" smtClean="0">
                <a:latin typeface="Arial"/>
                <a:cs typeface="Arial"/>
              </a:rPr>
              <a:t>693756</a:t>
            </a:r>
            <a:r>
              <a:rPr sz="750" spc="5" dirty="0">
                <a:latin typeface="Arial"/>
                <a:cs typeface="Arial"/>
              </a:rPr>
              <a:t>;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17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5272" y="3861434"/>
            <a:ext cx="1340734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Arial"/>
                <a:cs typeface="Arial"/>
              </a:rPr>
              <a:t>-</a:t>
            </a:r>
            <a:r>
              <a:rPr sz="70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Доступные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части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5272" y="4460844"/>
            <a:ext cx="1340734" cy="825225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334"/>
              </a:spcBef>
              <a:buChar char="-"/>
              <a:tabLst>
                <a:tab pos="68580" algn="l"/>
              </a:tabLst>
            </a:pPr>
            <a:r>
              <a:rPr sz="750" spc="15" dirty="0">
                <a:latin typeface="Arial"/>
                <a:cs typeface="Arial"/>
              </a:rPr>
              <a:t>Регулируемая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скорость</a:t>
            </a:r>
            <a:endParaRPr sz="750" dirty="0">
              <a:latin typeface="Arial"/>
              <a:cs typeface="Arial"/>
            </a:endParaRPr>
          </a:p>
          <a:p>
            <a:pPr marL="67310">
              <a:lnSpc>
                <a:spcPct val="100000"/>
              </a:lnSpc>
              <a:spcBef>
                <a:spcPts val="250"/>
              </a:spcBef>
            </a:pPr>
            <a:r>
              <a:rPr sz="750" spc="-15" dirty="0" smtClean="0">
                <a:latin typeface="Arial"/>
                <a:cs typeface="Arial"/>
              </a:rPr>
              <a:t>MCL</a:t>
            </a:r>
            <a:endParaRPr lang="ru-RU" sz="750" dirty="0">
              <a:latin typeface="Arial"/>
              <a:cs typeface="Arial"/>
            </a:endParaRPr>
          </a:p>
          <a:p>
            <a:pPr marL="67310">
              <a:lnSpc>
                <a:spcPct val="100000"/>
              </a:lnSpc>
              <a:spcBef>
                <a:spcPts val="250"/>
              </a:spcBef>
            </a:pPr>
            <a:r>
              <a:rPr lang="ru-RU" sz="750" spc="5" dirty="0">
                <a:latin typeface="Arial"/>
                <a:cs typeface="Arial"/>
              </a:rPr>
              <a:t> </a:t>
            </a:r>
            <a:r>
              <a:rPr lang="ru-RU" sz="750" spc="5" dirty="0" smtClean="0">
                <a:latin typeface="Arial"/>
                <a:cs typeface="Arial"/>
              </a:rPr>
              <a:t>М</a:t>
            </a:r>
            <a:r>
              <a:rPr sz="750" spc="5" dirty="0" err="1" smtClean="0">
                <a:latin typeface="Arial"/>
                <a:cs typeface="Arial"/>
              </a:rPr>
              <a:t>асса</a:t>
            </a:r>
            <a:endParaRPr sz="750" dirty="0">
              <a:latin typeface="Arial"/>
              <a:cs typeface="Arial"/>
            </a:endParaRPr>
          </a:p>
          <a:p>
            <a:pPr marL="53340" indent="-41275">
              <a:lnSpc>
                <a:spcPct val="100000"/>
              </a:lnSpc>
              <a:spcBef>
                <a:spcPts val="500"/>
              </a:spcBef>
              <a:buChar char="-"/>
              <a:tabLst>
                <a:tab pos="53975" algn="l"/>
              </a:tabLst>
            </a:pPr>
            <a:r>
              <a:rPr lang="ru-RU" sz="750" spc="25" dirty="0">
                <a:latin typeface="Arial"/>
                <a:cs typeface="Arial"/>
              </a:rPr>
              <a:t> </a:t>
            </a:r>
            <a:r>
              <a:rPr lang="ru-RU" sz="750" spc="25" dirty="0" smtClean="0">
                <a:latin typeface="Arial"/>
                <a:cs typeface="Arial"/>
              </a:rPr>
              <a:t>Ш</a:t>
            </a:r>
            <a:r>
              <a:rPr sz="750" spc="25" dirty="0" err="1" smtClean="0">
                <a:latin typeface="Arial"/>
                <a:cs typeface="Arial"/>
              </a:rPr>
              <a:t>евронная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лента</a:t>
            </a:r>
            <a:endParaRPr sz="750" dirty="0">
              <a:latin typeface="Arial"/>
              <a:cs typeface="Arial"/>
            </a:endParaRPr>
          </a:p>
          <a:p>
            <a:pPr marL="56515" indent="-44450">
              <a:lnSpc>
                <a:spcPct val="100000"/>
              </a:lnSpc>
              <a:spcBef>
                <a:spcPts val="490"/>
              </a:spcBef>
              <a:buChar char="-"/>
              <a:tabLst>
                <a:tab pos="57150" algn="l"/>
              </a:tabLst>
            </a:pPr>
            <a:r>
              <a:rPr lang="en-US" sz="750" spc="25" dirty="0" smtClean="0">
                <a:latin typeface="Arial"/>
                <a:cs typeface="Arial"/>
              </a:rPr>
              <a:t> </a:t>
            </a:r>
            <a:r>
              <a:rPr lang="ru-RU" sz="750" spc="25" dirty="0" smtClean="0">
                <a:latin typeface="Arial"/>
                <a:cs typeface="Arial"/>
              </a:rPr>
              <a:t>Встряхивающие ролики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5272" y="5442542"/>
            <a:ext cx="1734185" cy="3693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23)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lang="ru-RU" sz="900" b="1" spc="-10" dirty="0" smtClean="0">
                <a:latin typeface="Arial"/>
                <a:cs typeface="Arial"/>
              </a:rPr>
              <a:t>ОПЦИИ </a:t>
            </a:r>
            <a:r>
              <a:rPr sz="900" b="1" spc="-45" dirty="0" smtClean="0">
                <a:latin typeface="Arial"/>
                <a:cs typeface="Arial"/>
              </a:rPr>
              <a:t>LSA</a:t>
            </a:r>
            <a:r>
              <a:rPr sz="900" b="1" spc="-45" dirty="0">
                <a:latin typeface="Arial"/>
                <a:cs typeface="Arial"/>
              </a:rPr>
              <a:t>,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75" dirty="0">
                <a:latin typeface="Arial"/>
                <a:cs typeface="Arial"/>
              </a:rPr>
              <a:t>RSL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100" dirty="0">
                <a:latin typeface="Arial"/>
                <a:cs typeface="Arial"/>
              </a:rPr>
              <a:t>и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55" dirty="0">
                <a:latin typeface="Arial"/>
                <a:cs typeface="Arial"/>
              </a:rPr>
              <a:t>USC</a:t>
            </a:r>
            <a:endParaRPr sz="900" dirty="0">
              <a:latin typeface="Arial"/>
              <a:cs typeface="Arial"/>
            </a:endParaRPr>
          </a:p>
          <a:p>
            <a:pPr marL="15240">
              <a:lnSpc>
                <a:spcPct val="100000"/>
              </a:lnSpc>
              <a:spcBef>
                <a:spcPts val="810"/>
              </a:spcBef>
            </a:pPr>
            <a:r>
              <a:rPr lang="ru-RU" sz="750" b="1" spc="10" dirty="0" smtClean="0">
                <a:latin typeface="Arial"/>
                <a:cs typeface="Arial"/>
              </a:rPr>
              <a:t>ТВЁРДОСПЛАВНЫЙ</a:t>
            </a:r>
            <a:r>
              <a:rPr sz="750" b="1" spc="-45" dirty="0" smtClean="0">
                <a:latin typeface="Arial"/>
                <a:cs typeface="Arial"/>
              </a:rPr>
              <a:t> </a:t>
            </a:r>
            <a:r>
              <a:rPr sz="750" b="1" spc="-5" dirty="0" smtClean="0">
                <a:latin typeface="Arial"/>
                <a:cs typeface="Arial"/>
              </a:rPr>
              <a:t>С</a:t>
            </a:r>
            <a:r>
              <a:rPr lang="ru-RU" sz="750" b="1" spc="-5" dirty="0" smtClean="0">
                <a:latin typeface="Arial"/>
                <a:cs typeface="Arial"/>
              </a:rPr>
              <a:t>КРЕБОК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8318" y="5782817"/>
            <a:ext cx="1337687" cy="335348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475"/>
              </a:spcBef>
              <a:tabLst>
                <a:tab pos="9271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- Применение</a:t>
            </a:r>
            <a:endParaRPr sz="750" dirty="0">
              <a:latin typeface="Arial"/>
              <a:cs typeface="Arial"/>
            </a:endParaRPr>
          </a:p>
          <a:p>
            <a:pPr marL="64135" indent="-52069">
              <a:lnSpc>
                <a:spcPct val="100000"/>
              </a:lnSpc>
              <a:spcBef>
                <a:spcPts val="350"/>
              </a:spcBef>
              <a:buChar char="-"/>
              <a:tabLst>
                <a:tab pos="64769" algn="l"/>
              </a:tabLst>
            </a:pPr>
            <a:r>
              <a:rPr lang="ru-RU" sz="700" spc="20" dirty="0" smtClean="0">
                <a:latin typeface="Arial"/>
                <a:cs typeface="Arial"/>
              </a:rPr>
              <a:t> </a:t>
            </a:r>
            <a:r>
              <a:rPr sz="700" spc="20" dirty="0" err="1" smtClean="0">
                <a:latin typeface="Arial"/>
                <a:cs typeface="Arial"/>
              </a:rPr>
              <a:t>Доступные</a:t>
            </a:r>
            <a:r>
              <a:rPr sz="700" spc="-15" dirty="0" smtClean="0">
                <a:latin typeface="Arial"/>
                <a:cs typeface="Arial"/>
              </a:rPr>
              <a:t> </a:t>
            </a:r>
            <a:r>
              <a:rPr sz="700" spc="25" dirty="0">
                <a:latin typeface="Arial"/>
                <a:cs typeface="Arial"/>
              </a:rPr>
              <a:t>части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47417" y="5826273"/>
            <a:ext cx="2821433" cy="8976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latin typeface="Arial"/>
                <a:cs typeface="Arial"/>
              </a:rPr>
              <a:t>Для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влажного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50" dirty="0">
                <a:latin typeface="Arial"/>
                <a:cs typeface="Arial"/>
              </a:rPr>
              <a:t>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липкого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материала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lang="ru-RU" sz="750" spc="10" dirty="0">
                <a:latin typeface="Arial"/>
                <a:cs typeface="Arial"/>
              </a:rPr>
              <a:t>артикул</a:t>
            </a:r>
            <a:r>
              <a:rPr sz="750" spc="10" dirty="0">
                <a:latin typeface="Arial"/>
                <a:cs typeface="Arial"/>
              </a:rPr>
              <a:t> 102280</a:t>
            </a:r>
            <a:r>
              <a:rPr sz="750" spc="5" dirty="0">
                <a:latin typeface="Arial"/>
                <a:cs typeface="Arial"/>
              </a:rPr>
              <a:t>: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lang="ru-RU" sz="750" spc="10" dirty="0">
                <a:latin typeface="Arial"/>
                <a:cs typeface="Arial"/>
              </a:rPr>
              <a:t>т</a:t>
            </a:r>
            <a:r>
              <a:rPr sz="750" spc="10" dirty="0" smtClean="0">
                <a:latin typeface="Arial"/>
                <a:cs typeface="Arial"/>
              </a:rPr>
              <a:t>в</a:t>
            </a:r>
            <a:r>
              <a:rPr lang="ru-RU" sz="750" spc="10" dirty="0" smtClean="0">
                <a:latin typeface="Arial"/>
                <a:cs typeface="Arial"/>
              </a:rPr>
              <a:t>ё</a:t>
            </a:r>
            <a:r>
              <a:rPr sz="750" spc="10" dirty="0" err="1" smtClean="0">
                <a:latin typeface="Arial"/>
                <a:cs typeface="Arial"/>
              </a:rPr>
              <a:t>рдосплавный</a:t>
            </a:r>
            <a:r>
              <a:rPr lang="ru-RU" sz="750" spc="10" dirty="0" smtClean="0">
                <a:latin typeface="Arial"/>
                <a:cs typeface="Arial"/>
              </a:rPr>
              <a:t> скребок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-30" dirty="0">
                <a:latin typeface="Arial"/>
                <a:cs typeface="Arial"/>
              </a:rPr>
              <a:t>LSA</a:t>
            </a:r>
            <a:r>
              <a:rPr sz="750" spc="-10" dirty="0">
                <a:latin typeface="Arial"/>
                <a:cs typeface="Arial"/>
              </a:rPr>
              <a:t> +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-30" dirty="0">
                <a:latin typeface="Arial"/>
                <a:cs typeface="Arial"/>
              </a:rPr>
              <a:t>USC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-10" dirty="0" smtClean="0">
                <a:latin typeface="Arial"/>
                <a:cs typeface="Arial"/>
              </a:rPr>
              <a:t> </a:t>
            </a:r>
            <a:endParaRPr lang="ru-RU" sz="750" spc="-1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lang="ru-RU" sz="750" spc="-10" dirty="0" smtClean="0">
                <a:latin typeface="Arial"/>
                <a:cs typeface="Arial"/>
              </a:rPr>
              <a:t>артикул 1</a:t>
            </a:r>
            <a:r>
              <a:rPr lang="ru-RU" sz="750" spc="5" dirty="0" smtClean="0">
                <a:latin typeface="Arial"/>
                <a:cs typeface="Arial"/>
              </a:rPr>
              <a:t>01807:</a:t>
            </a:r>
            <a:r>
              <a:rPr lang="ru-RU" sz="750" dirty="0" smtClean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твёрдосплавный</a:t>
            </a:r>
            <a:r>
              <a:rPr lang="ru-RU" sz="750" dirty="0" smtClean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скребок</a:t>
            </a:r>
            <a:r>
              <a:rPr lang="ru-RU" sz="750" spc="-5" dirty="0" smtClean="0">
                <a:latin typeface="Arial"/>
                <a:cs typeface="Arial"/>
              </a:rPr>
              <a:t> </a:t>
            </a:r>
            <a:r>
              <a:rPr lang="ru-RU" sz="750" spc="-30" dirty="0" smtClean="0">
                <a:latin typeface="Arial"/>
                <a:cs typeface="Arial"/>
              </a:rPr>
              <a:t>LSA</a:t>
            </a:r>
            <a:r>
              <a:rPr lang="ru-RU" sz="750" dirty="0" smtClean="0">
                <a:latin typeface="Arial"/>
                <a:cs typeface="Arial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lang="ru-RU" sz="750" dirty="0">
                <a:latin typeface="Arial"/>
                <a:cs typeface="Arial"/>
              </a:rPr>
              <a:t>а</a:t>
            </a:r>
            <a:r>
              <a:rPr lang="ru-RU" sz="750" dirty="0" smtClean="0">
                <a:latin typeface="Arial"/>
                <a:cs typeface="Arial"/>
              </a:rPr>
              <a:t>ртикул </a:t>
            </a:r>
            <a:r>
              <a:rPr lang="ru-RU" sz="750" spc="5" dirty="0" smtClean="0">
                <a:latin typeface="Arial"/>
                <a:cs typeface="Arial"/>
              </a:rPr>
              <a:t>101561:</a:t>
            </a:r>
            <a:r>
              <a:rPr lang="ru-RU" sz="750" spc="-20" dirty="0" smtClean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твёрдосплавный</a:t>
            </a:r>
            <a:r>
              <a:rPr lang="ru-RU" sz="750" spc="-15" dirty="0" smtClean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скребок</a:t>
            </a:r>
            <a:r>
              <a:rPr lang="ru-RU" sz="750" spc="-15" dirty="0" smtClean="0">
                <a:latin typeface="Arial"/>
                <a:cs typeface="Arial"/>
              </a:rPr>
              <a:t> </a:t>
            </a:r>
            <a:r>
              <a:rPr lang="ru-RU" sz="750" spc="-30" dirty="0" smtClean="0">
                <a:latin typeface="Arial"/>
                <a:cs typeface="Arial"/>
              </a:rPr>
              <a:t>USC</a:t>
            </a:r>
            <a:endParaRPr lang="ru-RU" sz="75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endParaRPr sz="75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5272" y="6724620"/>
            <a:ext cx="1043177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10" dirty="0" smtClean="0">
                <a:latin typeface="Arial"/>
                <a:cs typeface="Arial"/>
              </a:rPr>
              <a:t>ШЕВРОН</a:t>
            </a:r>
            <a:r>
              <a:rPr lang="ru-RU" sz="750" b="1" spc="-10" dirty="0" smtClean="0">
                <a:latin typeface="Arial"/>
                <a:cs typeface="Arial"/>
              </a:rPr>
              <a:t>НАЯ ЛЕНТА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47417" y="6723955"/>
            <a:ext cx="2644526" cy="461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50" spc="65" dirty="0" smtClean="0">
                <a:latin typeface="Arial"/>
                <a:cs typeface="Arial"/>
              </a:rPr>
              <a:t>артикул</a:t>
            </a:r>
            <a:r>
              <a:rPr sz="750" spc="-50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200807:</a:t>
            </a: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ts val="1200"/>
              </a:lnSpc>
              <a:spcBef>
                <a:spcPts val="70"/>
              </a:spcBef>
            </a:pPr>
            <a:r>
              <a:rPr lang="ru-RU" sz="750" spc="25" dirty="0" smtClean="0">
                <a:latin typeface="Arial"/>
                <a:cs typeface="Arial"/>
              </a:rPr>
              <a:t>Шевронная лента</a:t>
            </a:r>
            <a:r>
              <a:rPr sz="750" spc="-25" dirty="0" smtClean="0">
                <a:latin typeface="Arial"/>
                <a:cs typeface="Arial"/>
              </a:rPr>
              <a:t>: </a:t>
            </a:r>
            <a:r>
              <a:rPr sz="750" spc="-40" dirty="0">
                <a:latin typeface="Arial"/>
                <a:cs typeface="Arial"/>
              </a:rPr>
              <a:t>LSA </a:t>
            </a:r>
            <a:r>
              <a:rPr sz="750" spc="10" dirty="0">
                <a:latin typeface="Arial"/>
                <a:cs typeface="Arial"/>
              </a:rPr>
              <a:t>(складской </a:t>
            </a:r>
            <a:r>
              <a:rPr sz="750" spc="30" dirty="0">
                <a:latin typeface="Arial"/>
                <a:cs typeface="Arial"/>
              </a:rPr>
              <a:t>конвейер </a:t>
            </a:r>
            <a:r>
              <a:rPr sz="750" spc="-155" dirty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слева)</a:t>
            </a:r>
            <a:r>
              <a:rPr sz="750" spc="-15" dirty="0">
                <a:latin typeface="Arial"/>
                <a:cs typeface="Arial"/>
              </a:rPr>
              <a:t> </a:t>
            </a:r>
            <a:endParaRPr lang="ru-RU" sz="750" spc="-15" dirty="0" smtClean="0">
              <a:latin typeface="Arial"/>
              <a:cs typeface="Arial"/>
            </a:endParaRPr>
          </a:p>
          <a:p>
            <a:pPr marL="12700" marR="5080">
              <a:lnSpc>
                <a:spcPts val="1200"/>
              </a:lnSpc>
              <a:spcBef>
                <a:spcPts val="70"/>
              </a:spcBef>
            </a:pPr>
            <a:r>
              <a:rPr lang="ru-RU" sz="750" spc="65" dirty="0">
                <a:latin typeface="Arial"/>
                <a:cs typeface="Arial"/>
              </a:rPr>
              <a:t>артикул</a:t>
            </a:r>
            <a:r>
              <a:rPr sz="750" spc="6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701002: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Материал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на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55" dirty="0">
                <a:latin typeface="Arial"/>
                <a:cs typeface="Arial"/>
              </a:rPr>
              <a:t>RSL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до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200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5272" y="7030911"/>
            <a:ext cx="1340733" cy="336941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750" b="1" spc="-5" dirty="0" smtClean="0">
                <a:latin typeface="Arial"/>
                <a:cs typeface="Arial"/>
              </a:rPr>
              <a:t>ОБ</a:t>
            </a:r>
            <a:r>
              <a:rPr lang="ru-RU" sz="750" b="1" spc="-5" dirty="0" smtClean="0">
                <a:latin typeface="Arial"/>
                <a:cs typeface="Arial"/>
              </a:rPr>
              <a:t>ЛАСТЬ ПОДАЧИ</a:t>
            </a: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lang="ru-RU" sz="750" b="1" spc="-5" dirty="0" smtClean="0">
                <a:latin typeface="Arial"/>
                <a:cs typeface="Arial"/>
              </a:rPr>
              <a:t>ДЛЯ ВЫСОКИХ  НАГРУЗОК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5272" y="7476715"/>
            <a:ext cx="4271775" cy="348813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  <a:tabLst>
                <a:tab pos="1431290" algn="l"/>
              </a:tabLst>
            </a:pPr>
            <a:r>
              <a:rPr lang="ru-RU" sz="750" b="1" spc="10" dirty="0" smtClean="0">
                <a:latin typeface="Arial"/>
                <a:cs typeface="Arial"/>
              </a:rPr>
              <a:t>ТЕРМОСТОЙКАЯ</a:t>
            </a:r>
            <a:r>
              <a:rPr sz="750" b="1" spc="-15" dirty="0">
                <a:latin typeface="Arial"/>
                <a:cs typeface="Arial"/>
              </a:rPr>
              <a:t>	</a:t>
            </a:r>
            <a:r>
              <a:rPr sz="750" spc="30" dirty="0">
                <a:latin typeface="Arial"/>
                <a:cs typeface="Arial"/>
              </a:rPr>
              <a:t>возможность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обмена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25" dirty="0" err="1">
                <a:latin typeface="Arial"/>
                <a:cs typeface="Arial"/>
              </a:rPr>
              <a:t>на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стандартн</a:t>
            </a:r>
            <a:r>
              <a:rPr lang="ru-RU" sz="750" spc="20" dirty="0" err="1" smtClean="0">
                <a:latin typeface="Arial"/>
                <a:cs typeface="Arial"/>
              </a:rPr>
              <a:t>ую</a:t>
            </a:r>
            <a:r>
              <a:rPr lang="ru-RU" sz="750" spc="20" dirty="0" smtClean="0">
                <a:latin typeface="Arial"/>
                <a:cs typeface="Arial"/>
              </a:rPr>
              <a:t> конвейерную ленту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750" b="1" spc="-10" dirty="0" smtClean="0">
                <a:latin typeface="Arial"/>
                <a:cs typeface="Arial"/>
              </a:rPr>
              <a:t>КОНВЕЙЕРНАЯ </a:t>
            </a:r>
            <a:r>
              <a:rPr sz="750" b="1" spc="15" dirty="0" smtClean="0">
                <a:latin typeface="Arial"/>
                <a:cs typeface="Arial"/>
              </a:rPr>
              <a:t>ЛЕНТА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5272" y="7825529"/>
            <a:ext cx="890778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15" dirty="0">
                <a:latin typeface="Arial"/>
                <a:cs typeface="Arial"/>
              </a:rPr>
              <a:t>до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-30°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60" dirty="0">
                <a:latin typeface="Arial"/>
                <a:cs typeface="Arial"/>
              </a:rPr>
              <a:t>C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47417" y="7825528"/>
            <a:ext cx="302463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50" spc="5" dirty="0">
                <a:latin typeface="Arial"/>
                <a:cs typeface="Arial"/>
              </a:rPr>
              <a:t>артикул</a:t>
            </a:r>
            <a:r>
              <a:rPr lang="ru-RU" sz="750" spc="-30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701023 </a:t>
            </a:r>
            <a:r>
              <a:rPr sz="750" spc="5" dirty="0" err="1">
                <a:latin typeface="Arial"/>
                <a:cs typeface="Arial"/>
              </a:rPr>
              <a:t>для</a:t>
            </a:r>
            <a:r>
              <a:rPr sz="750" spc="5" dirty="0">
                <a:latin typeface="Arial"/>
                <a:cs typeface="Arial"/>
              </a:rPr>
              <a:t> LSA, USC, MCL </a:t>
            </a:r>
            <a:r>
              <a:rPr sz="750" spc="5" dirty="0" err="1" smtClean="0">
                <a:latin typeface="Arial"/>
                <a:cs typeface="Arial"/>
              </a:rPr>
              <a:t>Стандарт</a:t>
            </a:r>
            <a:endParaRPr sz="750" spc="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750" spc="5" dirty="0">
                <a:latin typeface="Arial"/>
                <a:cs typeface="Arial"/>
              </a:rPr>
              <a:t>а</a:t>
            </a:r>
            <a:r>
              <a:rPr lang="ru-RU" sz="750" spc="5" dirty="0" smtClean="0">
                <a:latin typeface="Arial"/>
                <a:cs typeface="Arial"/>
              </a:rPr>
              <a:t>ртикул </a:t>
            </a:r>
            <a:r>
              <a:rPr sz="750" spc="5" dirty="0" smtClean="0">
                <a:latin typeface="Arial"/>
                <a:cs typeface="Arial"/>
              </a:rPr>
              <a:t>701023 </a:t>
            </a:r>
            <a:r>
              <a:rPr sz="750" spc="5" dirty="0">
                <a:latin typeface="Arial"/>
                <a:cs typeface="Arial"/>
              </a:rPr>
              <a:t>для LSA, USC</a:t>
            </a:r>
            <a:r>
              <a:rPr sz="750" spc="-30" dirty="0">
                <a:latin typeface="Arial"/>
                <a:cs typeface="Arial"/>
              </a:rPr>
              <a:t>,</a:t>
            </a:r>
            <a:r>
              <a:rPr sz="750" spc="-10" dirty="0">
                <a:latin typeface="Arial"/>
                <a:cs typeface="Arial"/>
              </a:rPr>
              <a:t> MCL </a:t>
            </a:r>
            <a:r>
              <a:rPr sz="750" spc="-35" dirty="0">
                <a:latin typeface="Arial"/>
                <a:cs typeface="Arial"/>
              </a:rPr>
              <a:t>XXA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5272" y="8116823"/>
            <a:ext cx="1340733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50" b="1" spc="-30" dirty="0" smtClean="0">
                <a:latin typeface="Arial"/>
                <a:cs typeface="Arial"/>
              </a:rPr>
              <a:t>ИСПОЛНЕНИЕ </a:t>
            </a:r>
            <a:r>
              <a:rPr sz="750" b="1" spc="-15" dirty="0" smtClean="0">
                <a:latin typeface="Arial"/>
                <a:cs typeface="Arial"/>
              </a:rPr>
              <a:t> </a:t>
            </a:r>
            <a:r>
              <a:rPr sz="750" b="1" spc="-45" dirty="0">
                <a:latin typeface="Arial"/>
                <a:cs typeface="Arial"/>
              </a:rPr>
              <a:t>БЕЗ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lang="en-US" sz="750" b="1" spc="-15" dirty="0" smtClean="0">
                <a:latin typeface="Arial"/>
                <a:cs typeface="Arial"/>
              </a:rPr>
              <a:t>RSL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47417" y="8174340"/>
            <a:ext cx="1221233" cy="324447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750" spc="15" dirty="0">
                <a:latin typeface="Arial"/>
                <a:cs typeface="Arial"/>
              </a:rPr>
              <a:t>артикул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701027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750" spc="-10" dirty="0">
                <a:latin typeface="Arial"/>
                <a:cs typeface="Arial"/>
              </a:rPr>
              <a:t>Вес: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3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565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5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61924" y="241300"/>
            <a:ext cx="230832" cy="841629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50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500" dirty="0">
              <a:latin typeface="Arial"/>
              <a:cs typeface="Arial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5053460" y="2139187"/>
          <a:ext cx="1941830" cy="4318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1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70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40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40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5720" y="2506217"/>
            <a:ext cx="1788160" cy="10668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699125" y="3210305"/>
            <a:ext cx="1219200" cy="1038225"/>
            <a:chOff x="5699125" y="3210305"/>
            <a:chExt cx="1219200" cy="1038225"/>
          </a:xfrm>
        </p:grpSpPr>
        <p:sp>
          <p:nvSpPr>
            <p:cNvPr id="4" name="object 4"/>
            <p:cNvSpPr/>
            <p:nvPr/>
          </p:nvSpPr>
          <p:spPr>
            <a:xfrm>
              <a:off x="5705475" y="3949572"/>
              <a:ext cx="1206500" cy="292100"/>
            </a:xfrm>
            <a:custGeom>
              <a:avLst/>
              <a:gdLst/>
              <a:ahLst/>
              <a:cxnLst/>
              <a:rect l="l" t="t" r="r" b="b"/>
              <a:pathLst>
                <a:path w="1206500" h="292100">
                  <a:moveTo>
                    <a:pt x="1206500" y="0"/>
                  </a:moveTo>
                  <a:lnTo>
                    <a:pt x="0" y="0"/>
                  </a:lnTo>
                  <a:lnTo>
                    <a:pt x="0" y="292100"/>
                  </a:lnTo>
                  <a:lnTo>
                    <a:pt x="1206500" y="292100"/>
                  </a:lnTo>
                  <a:lnTo>
                    <a:pt x="120650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05475" y="3949572"/>
              <a:ext cx="1206500" cy="292100"/>
            </a:xfrm>
            <a:custGeom>
              <a:avLst/>
              <a:gdLst/>
              <a:ahLst/>
              <a:cxnLst/>
              <a:rect l="l" t="t" r="r" b="b"/>
              <a:pathLst>
                <a:path w="1206500" h="292100">
                  <a:moveTo>
                    <a:pt x="0" y="292100"/>
                  </a:moveTo>
                  <a:lnTo>
                    <a:pt x="1206500" y="292100"/>
                  </a:lnTo>
                  <a:lnTo>
                    <a:pt x="1206500" y="0"/>
                  </a:lnTo>
                  <a:lnTo>
                    <a:pt x="0" y="0"/>
                  </a:lnTo>
                  <a:lnTo>
                    <a:pt x="0" y="292100"/>
                  </a:lnTo>
                  <a:close/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331966" y="3210305"/>
              <a:ext cx="419100" cy="744855"/>
            </a:xfrm>
            <a:custGeom>
              <a:avLst/>
              <a:gdLst/>
              <a:ahLst/>
              <a:cxnLst/>
              <a:rect l="l" t="t" r="r" b="b"/>
              <a:pathLst>
                <a:path w="419100" h="744854">
                  <a:moveTo>
                    <a:pt x="406533" y="222250"/>
                  </a:moveTo>
                  <a:lnTo>
                    <a:pt x="393827" y="222250"/>
                  </a:lnTo>
                  <a:lnTo>
                    <a:pt x="397002" y="227710"/>
                  </a:lnTo>
                  <a:lnTo>
                    <a:pt x="393958" y="227710"/>
                  </a:lnTo>
                  <a:lnTo>
                    <a:pt x="406400" y="744601"/>
                  </a:lnTo>
                  <a:lnTo>
                    <a:pt x="419100" y="744347"/>
                  </a:lnTo>
                  <a:lnTo>
                    <a:pt x="406664" y="227710"/>
                  </a:lnTo>
                  <a:lnTo>
                    <a:pt x="397002" y="227710"/>
                  </a:lnTo>
                  <a:lnTo>
                    <a:pt x="393917" y="225998"/>
                  </a:lnTo>
                  <a:lnTo>
                    <a:pt x="406623" y="225998"/>
                  </a:lnTo>
                  <a:lnTo>
                    <a:pt x="406533" y="222250"/>
                  </a:lnTo>
                  <a:close/>
                </a:path>
                <a:path w="419100" h="744854">
                  <a:moveTo>
                    <a:pt x="393827" y="222250"/>
                  </a:moveTo>
                  <a:lnTo>
                    <a:pt x="393917" y="225998"/>
                  </a:lnTo>
                  <a:lnTo>
                    <a:pt x="397002" y="227710"/>
                  </a:lnTo>
                  <a:lnTo>
                    <a:pt x="393827" y="222250"/>
                  </a:lnTo>
                  <a:close/>
                </a:path>
                <a:path w="419100" h="744854">
                  <a:moveTo>
                    <a:pt x="76882" y="35537"/>
                  </a:moveTo>
                  <a:lnTo>
                    <a:pt x="66585" y="36951"/>
                  </a:lnTo>
                  <a:lnTo>
                    <a:pt x="70868" y="46636"/>
                  </a:lnTo>
                  <a:lnTo>
                    <a:pt x="393917" y="225998"/>
                  </a:lnTo>
                  <a:lnTo>
                    <a:pt x="393827" y="222250"/>
                  </a:lnTo>
                  <a:lnTo>
                    <a:pt x="406533" y="222250"/>
                  </a:lnTo>
                  <a:lnTo>
                    <a:pt x="406400" y="219709"/>
                  </a:lnTo>
                  <a:lnTo>
                    <a:pt x="405130" y="217677"/>
                  </a:lnTo>
                  <a:lnTo>
                    <a:pt x="403225" y="216534"/>
                  </a:lnTo>
                  <a:lnTo>
                    <a:pt x="76882" y="35537"/>
                  </a:lnTo>
                  <a:close/>
                </a:path>
                <a:path w="419100" h="744854">
                  <a:moveTo>
                    <a:pt x="0" y="0"/>
                  </a:moveTo>
                  <a:lnTo>
                    <a:pt x="92456" y="94996"/>
                  </a:lnTo>
                  <a:lnTo>
                    <a:pt x="70868" y="46636"/>
                  </a:lnTo>
                  <a:lnTo>
                    <a:pt x="63500" y="42545"/>
                  </a:lnTo>
                  <a:lnTo>
                    <a:pt x="69596" y="31496"/>
                  </a:lnTo>
                  <a:lnTo>
                    <a:pt x="106300" y="31496"/>
                  </a:lnTo>
                  <a:lnTo>
                    <a:pt x="129412" y="28321"/>
                  </a:lnTo>
                  <a:lnTo>
                    <a:pt x="0" y="0"/>
                  </a:lnTo>
                  <a:close/>
                </a:path>
                <a:path w="419100" h="744854">
                  <a:moveTo>
                    <a:pt x="66563" y="36992"/>
                  </a:moveTo>
                  <a:lnTo>
                    <a:pt x="63500" y="42545"/>
                  </a:lnTo>
                  <a:lnTo>
                    <a:pt x="70868" y="46636"/>
                  </a:lnTo>
                  <a:lnTo>
                    <a:pt x="66563" y="36992"/>
                  </a:lnTo>
                  <a:close/>
                </a:path>
                <a:path w="419100" h="744854">
                  <a:moveTo>
                    <a:pt x="69596" y="31496"/>
                  </a:moveTo>
                  <a:lnTo>
                    <a:pt x="66585" y="36951"/>
                  </a:lnTo>
                  <a:lnTo>
                    <a:pt x="76882" y="35537"/>
                  </a:lnTo>
                  <a:lnTo>
                    <a:pt x="69596" y="31496"/>
                  </a:lnTo>
                  <a:close/>
                </a:path>
                <a:path w="419100" h="744854">
                  <a:moveTo>
                    <a:pt x="106300" y="31496"/>
                  </a:moveTo>
                  <a:lnTo>
                    <a:pt x="69596" y="31496"/>
                  </a:lnTo>
                  <a:lnTo>
                    <a:pt x="76882" y="35537"/>
                  </a:lnTo>
                  <a:lnTo>
                    <a:pt x="106300" y="31496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7309" y="6095745"/>
            <a:ext cx="1762760" cy="63627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121275" y="4526025"/>
            <a:ext cx="1786255" cy="1057910"/>
            <a:chOff x="5121275" y="4526025"/>
            <a:chExt cx="1786255" cy="105791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21275" y="4526025"/>
              <a:ext cx="1786254" cy="105791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150738" y="4975351"/>
              <a:ext cx="50800" cy="330200"/>
            </a:xfrm>
            <a:custGeom>
              <a:avLst/>
              <a:gdLst/>
              <a:ahLst/>
              <a:cxnLst/>
              <a:rect l="l" t="t" r="r" b="b"/>
              <a:pathLst>
                <a:path w="50800" h="330200">
                  <a:moveTo>
                    <a:pt x="0" y="253746"/>
                  </a:moveTo>
                  <a:lnTo>
                    <a:pt x="25400" y="329946"/>
                  </a:lnTo>
                  <a:lnTo>
                    <a:pt x="42333" y="279146"/>
                  </a:lnTo>
                  <a:lnTo>
                    <a:pt x="20700" y="279146"/>
                  </a:lnTo>
                  <a:lnTo>
                    <a:pt x="20574" y="274320"/>
                  </a:lnTo>
                  <a:lnTo>
                    <a:pt x="0" y="253746"/>
                  </a:lnTo>
                  <a:close/>
                </a:path>
                <a:path w="50800" h="330200">
                  <a:moveTo>
                    <a:pt x="20700" y="274447"/>
                  </a:moveTo>
                  <a:lnTo>
                    <a:pt x="20700" y="279146"/>
                  </a:lnTo>
                  <a:lnTo>
                    <a:pt x="25400" y="279146"/>
                  </a:lnTo>
                  <a:lnTo>
                    <a:pt x="20700" y="274447"/>
                  </a:lnTo>
                  <a:close/>
                </a:path>
                <a:path w="50800" h="330200">
                  <a:moveTo>
                    <a:pt x="25400" y="50800"/>
                  </a:moveTo>
                  <a:lnTo>
                    <a:pt x="20700" y="55499"/>
                  </a:lnTo>
                  <a:lnTo>
                    <a:pt x="20700" y="274447"/>
                  </a:lnTo>
                  <a:lnTo>
                    <a:pt x="25400" y="279146"/>
                  </a:lnTo>
                  <a:lnTo>
                    <a:pt x="30099" y="274447"/>
                  </a:lnTo>
                  <a:lnTo>
                    <a:pt x="30099" y="55499"/>
                  </a:lnTo>
                  <a:lnTo>
                    <a:pt x="25400" y="50800"/>
                  </a:lnTo>
                  <a:close/>
                </a:path>
                <a:path w="50800" h="330200">
                  <a:moveTo>
                    <a:pt x="30225" y="274320"/>
                  </a:moveTo>
                  <a:lnTo>
                    <a:pt x="25400" y="279146"/>
                  </a:lnTo>
                  <a:lnTo>
                    <a:pt x="30225" y="279146"/>
                  </a:lnTo>
                  <a:lnTo>
                    <a:pt x="30225" y="274320"/>
                  </a:lnTo>
                  <a:close/>
                </a:path>
                <a:path w="50800" h="330200">
                  <a:moveTo>
                    <a:pt x="50800" y="253746"/>
                  </a:moveTo>
                  <a:lnTo>
                    <a:pt x="30225" y="274320"/>
                  </a:lnTo>
                  <a:lnTo>
                    <a:pt x="30225" y="279146"/>
                  </a:lnTo>
                  <a:lnTo>
                    <a:pt x="42333" y="279146"/>
                  </a:lnTo>
                  <a:lnTo>
                    <a:pt x="50800" y="253746"/>
                  </a:lnTo>
                  <a:close/>
                </a:path>
                <a:path w="50800" h="330200">
                  <a:moveTo>
                    <a:pt x="25400" y="0"/>
                  </a:moveTo>
                  <a:lnTo>
                    <a:pt x="0" y="76200"/>
                  </a:lnTo>
                  <a:lnTo>
                    <a:pt x="20574" y="55625"/>
                  </a:lnTo>
                  <a:lnTo>
                    <a:pt x="20700" y="50800"/>
                  </a:lnTo>
                  <a:lnTo>
                    <a:pt x="42333" y="50800"/>
                  </a:lnTo>
                  <a:lnTo>
                    <a:pt x="25400" y="0"/>
                  </a:lnTo>
                  <a:close/>
                </a:path>
                <a:path w="50800" h="330200">
                  <a:moveTo>
                    <a:pt x="42333" y="50800"/>
                  </a:moveTo>
                  <a:lnTo>
                    <a:pt x="30225" y="50800"/>
                  </a:lnTo>
                  <a:lnTo>
                    <a:pt x="30225" y="55625"/>
                  </a:lnTo>
                  <a:lnTo>
                    <a:pt x="50800" y="76200"/>
                  </a:lnTo>
                  <a:lnTo>
                    <a:pt x="42333" y="50800"/>
                  </a:lnTo>
                  <a:close/>
                </a:path>
                <a:path w="50800" h="330200">
                  <a:moveTo>
                    <a:pt x="30225" y="50800"/>
                  </a:moveTo>
                  <a:lnTo>
                    <a:pt x="25400" y="50800"/>
                  </a:lnTo>
                  <a:lnTo>
                    <a:pt x="30225" y="55625"/>
                  </a:lnTo>
                  <a:lnTo>
                    <a:pt x="30225" y="50800"/>
                  </a:lnTo>
                  <a:close/>
                </a:path>
                <a:path w="50800" h="330200">
                  <a:moveTo>
                    <a:pt x="25400" y="50800"/>
                  </a:moveTo>
                  <a:lnTo>
                    <a:pt x="20700" y="50800"/>
                  </a:lnTo>
                  <a:lnTo>
                    <a:pt x="20700" y="55499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2465" y="4851285"/>
              <a:ext cx="1655064" cy="48017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276850" y="4862194"/>
              <a:ext cx="0" cy="163830"/>
            </a:xfrm>
            <a:custGeom>
              <a:avLst/>
              <a:gdLst/>
              <a:ahLst/>
              <a:cxnLst/>
              <a:rect l="l" t="t" r="r" b="b"/>
              <a:pathLst>
                <a:path h="163829">
                  <a:moveTo>
                    <a:pt x="0" y="16357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76850" y="4842763"/>
              <a:ext cx="328295" cy="50800"/>
            </a:xfrm>
            <a:custGeom>
              <a:avLst/>
              <a:gdLst/>
              <a:ahLst/>
              <a:cxnLst/>
              <a:rect l="l" t="t" r="r" b="b"/>
              <a:pathLst>
                <a:path w="328295" h="50800">
                  <a:moveTo>
                    <a:pt x="76200" y="0"/>
                  </a:moveTo>
                  <a:lnTo>
                    <a:pt x="0" y="25400"/>
                  </a:lnTo>
                  <a:lnTo>
                    <a:pt x="76200" y="50800"/>
                  </a:lnTo>
                  <a:lnTo>
                    <a:pt x="55499" y="30099"/>
                  </a:lnTo>
                  <a:lnTo>
                    <a:pt x="50800" y="30099"/>
                  </a:lnTo>
                  <a:lnTo>
                    <a:pt x="50800" y="20574"/>
                  </a:lnTo>
                  <a:lnTo>
                    <a:pt x="55625" y="20574"/>
                  </a:lnTo>
                  <a:lnTo>
                    <a:pt x="76200" y="0"/>
                  </a:lnTo>
                  <a:close/>
                </a:path>
                <a:path w="328295" h="50800">
                  <a:moveTo>
                    <a:pt x="277240" y="25400"/>
                  </a:moveTo>
                  <a:lnTo>
                    <a:pt x="251840" y="50800"/>
                  </a:lnTo>
                  <a:lnTo>
                    <a:pt x="313943" y="30099"/>
                  </a:lnTo>
                  <a:lnTo>
                    <a:pt x="277240" y="30099"/>
                  </a:lnTo>
                  <a:lnTo>
                    <a:pt x="277240" y="25400"/>
                  </a:lnTo>
                  <a:close/>
                </a:path>
                <a:path w="328295" h="50800">
                  <a:moveTo>
                    <a:pt x="50800" y="25400"/>
                  </a:moveTo>
                  <a:lnTo>
                    <a:pt x="50800" y="30099"/>
                  </a:lnTo>
                  <a:lnTo>
                    <a:pt x="55499" y="30099"/>
                  </a:lnTo>
                  <a:lnTo>
                    <a:pt x="50800" y="25400"/>
                  </a:lnTo>
                  <a:close/>
                </a:path>
                <a:path w="328295" h="50800">
                  <a:moveTo>
                    <a:pt x="272414" y="20574"/>
                  </a:moveTo>
                  <a:lnTo>
                    <a:pt x="55625" y="20574"/>
                  </a:lnTo>
                  <a:lnTo>
                    <a:pt x="50800" y="25400"/>
                  </a:lnTo>
                  <a:lnTo>
                    <a:pt x="55499" y="30099"/>
                  </a:lnTo>
                  <a:lnTo>
                    <a:pt x="272541" y="30099"/>
                  </a:lnTo>
                  <a:lnTo>
                    <a:pt x="277240" y="25400"/>
                  </a:lnTo>
                  <a:lnTo>
                    <a:pt x="272414" y="20574"/>
                  </a:lnTo>
                  <a:close/>
                </a:path>
                <a:path w="328295" h="50800">
                  <a:moveTo>
                    <a:pt x="313563" y="20574"/>
                  </a:moveTo>
                  <a:lnTo>
                    <a:pt x="277240" y="20574"/>
                  </a:lnTo>
                  <a:lnTo>
                    <a:pt x="277240" y="30099"/>
                  </a:lnTo>
                  <a:lnTo>
                    <a:pt x="313943" y="30099"/>
                  </a:lnTo>
                  <a:lnTo>
                    <a:pt x="328040" y="25400"/>
                  </a:lnTo>
                  <a:lnTo>
                    <a:pt x="313563" y="20574"/>
                  </a:lnTo>
                  <a:close/>
                </a:path>
                <a:path w="328295" h="50800">
                  <a:moveTo>
                    <a:pt x="55625" y="20574"/>
                  </a:moveTo>
                  <a:lnTo>
                    <a:pt x="50800" y="20574"/>
                  </a:lnTo>
                  <a:lnTo>
                    <a:pt x="50800" y="25400"/>
                  </a:lnTo>
                  <a:lnTo>
                    <a:pt x="55625" y="20574"/>
                  </a:lnTo>
                  <a:close/>
                </a:path>
                <a:path w="328295" h="50800">
                  <a:moveTo>
                    <a:pt x="251840" y="0"/>
                  </a:moveTo>
                  <a:lnTo>
                    <a:pt x="277240" y="25400"/>
                  </a:lnTo>
                  <a:lnTo>
                    <a:pt x="277240" y="20574"/>
                  </a:lnTo>
                  <a:lnTo>
                    <a:pt x="313563" y="20574"/>
                  </a:lnTo>
                  <a:lnTo>
                    <a:pt x="2518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159121" y="4975351"/>
              <a:ext cx="549275" cy="330200"/>
            </a:xfrm>
            <a:custGeom>
              <a:avLst/>
              <a:gdLst/>
              <a:ahLst/>
              <a:cxnLst/>
              <a:rect l="l" t="t" r="r" b="b"/>
              <a:pathLst>
                <a:path w="549275" h="330200">
                  <a:moveTo>
                    <a:pt x="549275" y="329946"/>
                  </a:moveTo>
                  <a:lnTo>
                    <a:pt x="0" y="329946"/>
                  </a:lnTo>
                </a:path>
                <a:path w="549275" h="330200">
                  <a:moveTo>
                    <a:pt x="117728" y="50419"/>
                  </a:moveTo>
                  <a:lnTo>
                    <a:pt x="50418" y="50419"/>
                  </a:lnTo>
                </a:path>
                <a:path w="549275" h="330200">
                  <a:moveTo>
                    <a:pt x="134492" y="0"/>
                  </a:moveTo>
                  <a:lnTo>
                    <a:pt x="419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5604890" y="4862194"/>
            <a:ext cx="0" cy="70485"/>
          </a:xfrm>
          <a:custGeom>
            <a:avLst/>
            <a:gdLst/>
            <a:ahLst/>
            <a:cxnLst/>
            <a:rect l="l" t="t" r="r" b="b"/>
            <a:pathLst>
              <a:path h="70485">
                <a:moveTo>
                  <a:pt x="0" y="69976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5209921" y="3386454"/>
            <a:ext cx="765175" cy="405765"/>
            <a:chOff x="5209921" y="3386454"/>
            <a:chExt cx="765175" cy="405765"/>
          </a:xfrm>
        </p:grpSpPr>
        <p:sp>
          <p:nvSpPr>
            <p:cNvPr id="17" name="object 17"/>
            <p:cNvSpPr/>
            <p:nvPr/>
          </p:nvSpPr>
          <p:spPr>
            <a:xfrm>
              <a:off x="5216271" y="3625113"/>
              <a:ext cx="752475" cy="160655"/>
            </a:xfrm>
            <a:custGeom>
              <a:avLst/>
              <a:gdLst/>
              <a:ahLst/>
              <a:cxnLst/>
              <a:rect l="l" t="t" r="r" b="b"/>
              <a:pathLst>
                <a:path w="752475" h="160654">
                  <a:moveTo>
                    <a:pt x="752475" y="0"/>
                  </a:moveTo>
                  <a:lnTo>
                    <a:pt x="0" y="0"/>
                  </a:lnTo>
                  <a:lnTo>
                    <a:pt x="0" y="160629"/>
                  </a:lnTo>
                  <a:lnTo>
                    <a:pt x="752475" y="160629"/>
                  </a:lnTo>
                  <a:lnTo>
                    <a:pt x="75247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216271" y="3625113"/>
              <a:ext cx="752475" cy="160655"/>
            </a:xfrm>
            <a:custGeom>
              <a:avLst/>
              <a:gdLst/>
              <a:ahLst/>
              <a:cxnLst/>
              <a:rect l="l" t="t" r="r" b="b"/>
              <a:pathLst>
                <a:path w="752475" h="160654">
                  <a:moveTo>
                    <a:pt x="0" y="160629"/>
                  </a:moveTo>
                  <a:lnTo>
                    <a:pt x="752475" y="160629"/>
                  </a:lnTo>
                  <a:lnTo>
                    <a:pt x="752475" y="0"/>
                  </a:lnTo>
                  <a:lnTo>
                    <a:pt x="0" y="0"/>
                  </a:lnTo>
                  <a:lnTo>
                    <a:pt x="0" y="160629"/>
                  </a:lnTo>
                  <a:close/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79694" y="3386454"/>
              <a:ext cx="245871" cy="232663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5882640" y="2464942"/>
            <a:ext cx="132080" cy="549275"/>
          </a:xfrm>
          <a:custGeom>
            <a:avLst/>
            <a:gdLst/>
            <a:ahLst/>
            <a:cxnLst/>
            <a:rect l="l" t="t" r="r" b="b"/>
            <a:pathLst>
              <a:path w="132079" h="549275">
                <a:moveTo>
                  <a:pt x="112672" y="476655"/>
                </a:moveTo>
                <a:lnTo>
                  <a:pt x="0" y="537845"/>
                </a:lnTo>
                <a:lnTo>
                  <a:pt x="132080" y="549148"/>
                </a:lnTo>
                <a:lnTo>
                  <a:pt x="87846" y="528447"/>
                </a:lnTo>
                <a:lnTo>
                  <a:pt x="75819" y="528447"/>
                </a:lnTo>
                <a:lnTo>
                  <a:pt x="73279" y="516000"/>
                </a:lnTo>
                <a:lnTo>
                  <a:pt x="81541" y="514277"/>
                </a:lnTo>
                <a:lnTo>
                  <a:pt x="112850" y="478699"/>
                </a:lnTo>
                <a:lnTo>
                  <a:pt x="112672" y="476655"/>
                </a:lnTo>
                <a:close/>
              </a:path>
              <a:path w="132079" h="549275">
                <a:moveTo>
                  <a:pt x="74549" y="522224"/>
                </a:moveTo>
                <a:lnTo>
                  <a:pt x="75819" y="528447"/>
                </a:lnTo>
                <a:lnTo>
                  <a:pt x="84145" y="526715"/>
                </a:lnTo>
                <a:lnTo>
                  <a:pt x="74549" y="522224"/>
                </a:lnTo>
                <a:close/>
              </a:path>
              <a:path w="132079" h="549275">
                <a:moveTo>
                  <a:pt x="84145" y="526715"/>
                </a:moveTo>
                <a:lnTo>
                  <a:pt x="75819" y="528447"/>
                </a:lnTo>
                <a:lnTo>
                  <a:pt x="87846" y="528447"/>
                </a:lnTo>
                <a:lnTo>
                  <a:pt x="84145" y="526715"/>
                </a:lnTo>
                <a:close/>
              </a:path>
              <a:path w="132079" h="549275">
                <a:moveTo>
                  <a:pt x="115336" y="507229"/>
                </a:moveTo>
                <a:lnTo>
                  <a:pt x="81541" y="514277"/>
                </a:lnTo>
                <a:lnTo>
                  <a:pt x="74549" y="522224"/>
                </a:lnTo>
                <a:lnTo>
                  <a:pt x="84145" y="526715"/>
                </a:lnTo>
                <a:lnTo>
                  <a:pt x="123444" y="518541"/>
                </a:lnTo>
                <a:lnTo>
                  <a:pt x="126619" y="517779"/>
                </a:lnTo>
                <a:lnTo>
                  <a:pt x="128777" y="514985"/>
                </a:lnTo>
                <a:lnTo>
                  <a:pt x="128611" y="512825"/>
                </a:lnTo>
                <a:lnTo>
                  <a:pt x="115824" y="512825"/>
                </a:lnTo>
                <a:lnTo>
                  <a:pt x="115336" y="507229"/>
                </a:lnTo>
                <a:close/>
              </a:path>
              <a:path w="132079" h="549275">
                <a:moveTo>
                  <a:pt x="81541" y="514277"/>
                </a:moveTo>
                <a:lnTo>
                  <a:pt x="73279" y="516000"/>
                </a:lnTo>
                <a:lnTo>
                  <a:pt x="74549" y="522224"/>
                </a:lnTo>
                <a:lnTo>
                  <a:pt x="81541" y="514277"/>
                </a:lnTo>
                <a:close/>
              </a:path>
              <a:path w="132079" h="549275">
                <a:moveTo>
                  <a:pt x="120776" y="506095"/>
                </a:moveTo>
                <a:lnTo>
                  <a:pt x="115336" y="507229"/>
                </a:lnTo>
                <a:lnTo>
                  <a:pt x="115824" y="512825"/>
                </a:lnTo>
                <a:lnTo>
                  <a:pt x="120776" y="506095"/>
                </a:lnTo>
                <a:close/>
              </a:path>
              <a:path w="132079" h="549275">
                <a:moveTo>
                  <a:pt x="128035" y="506095"/>
                </a:moveTo>
                <a:lnTo>
                  <a:pt x="120776" y="506095"/>
                </a:lnTo>
                <a:lnTo>
                  <a:pt x="115824" y="512825"/>
                </a:lnTo>
                <a:lnTo>
                  <a:pt x="128611" y="512825"/>
                </a:lnTo>
                <a:lnTo>
                  <a:pt x="128035" y="506095"/>
                </a:lnTo>
                <a:close/>
              </a:path>
              <a:path w="132079" h="549275">
                <a:moveTo>
                  <a:pt x="125284" y="474599"/>
                </a:moveTo>
                <a:lnTo>
                  <a:pt x="116459" y="474599"/>
                </a:lnTo>
                <a:lnTo>
                  <a:pt x="112850" y="478699"/>
                </a:lnTo>
                <a:lnTo>
                  <a:pt x="115336" y="507229"/>
                </a:lnTo>
                <a:lnTo>
                  <a:pt x="120776" y="506095"/>
                </a:lnTo>
                <a:lnTo>
                  <a:pt x="128035" y="506095"/>
                </a:lnTo>
                <a:lnTo>
                  <a:pt x="125284" y="474599"/>
                </a:lnTo>
                <a:close/>
              </a:path>
              <a:path w="132079" h="549275">
                <a:moveTo>
                  <a:pt x="116459" y="474599"/>
                </a:moveTo>
                <a:lnTo>
                  <a:pt x="112672" y="476655"/>
                </a:lnTo>
                <a:lnTo>
                  <a:pt x="112850" y="478699"/>
                </a:lnTo>
                <a:lnTo>
                  <a:pt x="116459" y="474599"/>
                </a:lnTo>
                <a:close/>
              </a:path>
              <a:path w="132079" h="549275">
                <a:moveTo>
                  <a:pt x="83820" y="0"/>
                </a:moveTo>
                <a:lnTo>
                  <a:pt x="71247" y="1143"/>
                </a:lnTo>
                <a:lnTo>
                  <a:pt x="112672" y="476655"/>
                </a:lnTo>
                <a:lnTo>
                  <a:pt x="116459" y="474599"/>
                </a:lnTo>
                <a:lnTo>
                  <a:pt x="125284" y="474599"/>
                </a:lnTo>
                <a:lnTo>
                  <a:pt x="83820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36361" y="2466212"/>
            <a:ext cx="81914" cy="254000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5928359" y="3111753"/>
            <a:ext cx="831215" cy="805180"/>
            <a:chOff x="5928359" y="3111753"/>
            <a:chExt cx="831215" cy="805180"/>
          </a:xfrm>
        </p:grpSpPr>
        <p:sp>
          <p:nvSpPr>
            <p:cNvPr id="23" name="object 23"/>
            <p:cNvSpPr/>
            <p:nvPr/>
          </p:nvSpPr>
          <p:spPr>
            <a:xfrm>
              <a:off x="5992494" y="3625138"/>
              <a:ext cx="760730" cy="285115"/>
            </a:xfrm>
            <a:custGeom>
              <a:avLst/>
              <a:gdLst/>
              <a:ahLst/>
              <a:cxnLst/>
              <a:rect l="l" t="t" r="r" b="b"/>
              <a:pathLst>
                <a:path w="760729" h="285114">
                  <a:moveTo>
                    <a:pt x="760729" y="0"/>
                  </a:moveTo>
                  <a:lnTo>
                    <a:pt x="0" y="0"/>
                  </a:lnTo>
                  <a:lnTo>
                    <a:pt x="0" y="285064"/>
                  </a:lnTo>
                  <a:lnTo>
                    <a:pt x="760729" y="285064"/>
                  </a:lnTo>
                  <a:lnTo>
                    <a:pt x="76072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992494" y="3625138"/>
              <a:ext cx="760730" cy="285115"/>
            </a:xfrm>
            <a:custGeom>
              <a:avLst/>
              <a:gdLst/>
              <a:ahLst/>
              <a:cxnLst/>
              <a:rect l="l" t="t" r="r" b="b"/>
              <a:pathLst>
                <a:path w="760729" h="285114">
                  <a:moveTo>
                    <a:pt x="0" y="285064"/>
                  </a:moveTo>
                  <a:lnTo>
                    <a:pt x="760729" y="285064"/>
                  </a:lnTo>
                  <a:lnTo>
                    <a:pt x="760729" y="0"/>
                  </a:lnTo>
                  <a:lnTo>
                    <a:pt x="0" y="0"/>
                  </a:lnTo>
                  <a:lnTo>
                    <a:pt x="0" y="285064"/>
                  </a:lnTo>
                  <a:close/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928359" y="3111753"/>
              <a:ext cx="179070" cy="507365"/>
            </a:xfrm>
            <a:custGeom>
              <a:avLst/>
              <a:gdLst/>
              <a:ahLst/>
              <a:cxnLst/>
              <a:rect l="l" t="t" r="r" b="b"/>
              <a:pathLst>
                <a:path w="179070" h="507364">
                  <a:moveTo>
                    <a:pt x="135868" y="38734"/>
                  </a:moveTo>
                  <a:lnTo>
                    <a:pt x="123189" y="38734"/>
                  </a:lnTo>
                  <a:lnTo>
                    <a:pt x="128904" y="44450"/>
                  </a:lnTo>
                  <a:lnTo>
                    <a:pt x="123716" y="44450"/>
                  </a:lnTo>
                  <a:lnTo>
                    <a:pt x="166369" y="507110"/>
                  </a:lnTo>
                  <a:lnTo>
                    <a:pt x="179069" y="505968"/>
                  </a:lnTo>
                  <a:lnTo>
                    <a:pt x="136397" y="44450"/>
                  </a:lnTo>
                  <a:lnTo>
                    <a:pt x="128904" y="44450"/>
                  </a:lnTo>
                  <a:lnTo>
                    <a:pt x="123676" y="44015"/>
                  </a:lnTo>
                  <a:lnTo>
                    <a:pt x="136356" y="44015"/>
                  </a:lnTo>
                  <a:lnTo>
                    <a:pt x="135868" y="38734"/>
                  </a:lnTo>
                  <a:close/>
                </a:path>
                <a:path w="179070" h="507364">
                  <a:moveTo>
                    <a:pt x="129793" y="0"/>
                  </a:moveTo>
                  <a:lnTo>
                    <a:pt x="0" y="27177"/>
                  </a:lnTo>
                  <a:lnTo>
                    <a:pt x="123316" y="75946"/>
                  </a:lnTo>
                  <a:lnTo>
                    <a:pt x="83841" y="40703"/>
                  </a:lnTo>
                  <a:lnTo>
                    <a:pt x="75437" y="40004"/>
                  </a:lnTo>
                  <a:lnTo>
                    <a:pt x="76453" y="27304"/>
                  </a:lnTo>
                  <a:lnTo>
                    <a:pt x="86106" y="27304"/>
                  </a:lnTo>
                  <a:lnTo>
                    <a:pt x="129793" y="0"/>
                  </a:lnTo>
                  <a:close/>
                </a:path>
                <a:path w="179070" h="507364">
                  <a:moveTo>
                    <a:pt x="123189" y="38734"/>
                  </a:moveTo>
                  <a:lnTo>
                    <a:pt x="123676" y="44015"/>
                  </a:lnTo>
                  <a:lnTo>
                    <a:pt x="128904" y="44450"/>
                  </a:lnTo>
                  <a:lnTo>
                    <a:pt x="123189" y="38734"/>
                  </a:lnTo>
                  <a:close/>
                </a:path>
                <a:path w="179070" h="507364">
                  <a:moveTo>
                    <a:pt x="84948" y="28028"/>
                  </a:moveTo>
                  <a:lnTo>
                    <a:pt x="75945" y="33654"/>
                  </a:lnTo>
                  <a:lnTo>
                    <a:pt x="83841" y="40703"/>
                  </a:lnTo>
                  <a:lnTo>
                    <a:pt x="123676" y="44015"/>
                  </a:lnTo>
                  <a:lnTo>
                    <a:pt x="123189" y="38734"/>
                  </a:lnTo>
                  <a:lnTo>
                    <a:pt x="135868" y="38734"/>
                  </a:lnTo>
                  <a:lnTo>
                    <a:pt x="135509" y="34544"/>
                  </a:lnTo>
                  <a:lnTo>
                    <a:pt x="133095" y="32130"/>
                  </a:lnTo>
                  <a:lnTo>
                    <a:pt x="84948" y="28028"/>
                  </a:lnTo>
                  <a:close/>
                </a:path>
                <a:path w="179070" h="507364">
                  <a:moveTo>
                    <a:pt x="75945" y="33654"/>
                  </a:moveTo>
                  <a:lnTo>
                    <a:pt x="75437" y="40004"/>
                  </a:lnTo>
                  <a:lnTo>
                    <a:pt x="83841" y="40703"/>
                  </a:lnTo>
                  <a:lnTo>
                    <a:pt x="75945" y="33654"/>
                  </a:lnTo>
                  <a:close/>
                </a:path>
                <a:path w="179070" h="507364">
                  <a:moveTo>
                    <a:pt x="76453" y="27304"/>
                  </a:moveTo>
                  <a:lnTo>
                    <a:pt x="75945" y="33654"/>
                  </a:lnTo>
                  <a:lnTo>
                    <a:pt x="84948" y="28028"/>
                  </a:lnTo>
                  <a:lnTo>
                    <a:pt x="76453" y="27304"/>
                  </a:lnTo>
                  <a:close/>
                </a:path>
                <a:path w="179070" h="507364">
                  <a:moveTo>
                    <a:pt x="86106" y="27304"/>
                  </a:moveTo>
                  <a:lnTo>
                    <a:pt x="76453" y="27304"/>
                  </a:lnTo>
                  <a:lnTo>
                    <a:pt x="84948" y="28028"/>
                  </a:lnTo>
                  <a:lnTo>
                    <a:pt x="86106" y="27304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5163184" y="7040447"/>
            <a:ext cx="1774189" cy="1916430"/>
            <a:chOff x="5163184" y="7040447"/>
            <a:chExt cx="1774189" cy="1916430"/>
          </a:xfrm>
        </p:grpSpPr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63184" y="7040447"/>
              <a:ext cx="1772285" cy="94810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63184" y="8030361"/>
              <a:ext cx="1774189" cy="925931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6579869" y="0"/>
            <a:ext cx="566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250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7200">
              <a:latin typeface="Arial"/>
              <a:cs typeface="Arial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30" dirty="0"/>
              <a:t>10</a:t>
            </a:fld>
            <a:endParaRPr spc="30" dirty="0"/>
          </a:p>
        </p:txBody>
      </p:sp>
      <p:sp>
        <p:nvSpPr>
          <p:cNvPr id="57" name="object 57"/>
          <p:cNvSpPr txBox="1"/>
          <p:nvPr/>
        </p:nvSpPr>
        <p:spPr>
          <a:xfrm>
            <a:off x="6957821" y="10001250"/>
            <a:ext cx="16891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1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dt" sz="half" idx="6"/>
          </p:nvPr>
        </p:nvSpPr>
        <p:spPr>
          <a:xfrm>
            <a:off x="5342001" y="10014826"/>
            <a:ext cx="1237868" cy="321882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lang="ru-RU" spc="-50" dirty="0"/>
              <a:t>Г</a:t>
            </a:r>
            <a:r>
              <a:rPr spc="-50" dirty="0" smtClean="0"/>
              <a:t>Р</a:t>
            </a:r>
            <a:r>
              <a:rPr lang="ru-RU" spc="-50" dirty="0" smtClean="0"/>
              <a:t>ОХОТ</a:t>
            </a:r>
            <a:endParaRPr spc="-50" dirty="0"/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525272" y="1608581"/>
            <a:ext cx="4319778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0" spc="-65" dirty="0">
                <a:solidFill>
                  <a:srgbClr val="7F8484"/>
                </a:solidFill>
                <a:latin typeface="Arial"/>
                <a:cs typeface="Arial"/>
              </a:rPr>
              <a:t>ТЕХНИЧЕСКАЯ</a:t>
            </a:r>
            <a:r>
              <a:rPr sz="1600" b="0" spc="-30" dirty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600" b="0" spc="-10" dirty="0" smtClean="0">
                <a:solidFill>
                  <a:srgbClr val="7F8484"/>
                </a:solidFill>
                <a:latin typeface="Arial"/>
                <a:cs typeface="Arial"/>
              </a:rPr>
              <a:t>СПЕЦИФИКАЦИЯ</a:t>
            </a:r>
            <a:r>
              <a:rPr lang="ru-RU" sz="1600" b="0" spc="-10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050" b="0" spc="-15" dirty="0" smtClean="0">
                <a:solidFill>
                  <a:srgbClr val="7F8484"/>
                </a:solidFill>
                <a:latin typeface="Arial"/>
                <a:cs typeface="Arial"/>
              </a:rPr>
              <a:t>-</a:t>
            </a:r>
            <a:r>
              <a:rPr lang="ru-RU" sz="1050" b="0" spc="-15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050" spc="60" dirty="0" smtClean="0">
                <a:solidFill>
                  <a:srgbClr val="7F8484"/>
                </a:solidFill>
              </a:rPr>
              <a:t>ОПЦИИ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5272" y="1955545"/>
            <a:ext cx="298361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24)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lang="ru-RU" sz="900" b="1" spc="30" dirty="0" smtClean="0">
                <a:latin typeface="Arial"/>
                <a:cs typeface="Arial"/>
              </a:rPr>
              <a:t>Опции</a:t>
            </a:r>
            <a:r>
              <a:rPr sz="900" b="1" spc="-15" dirty="0" smtClean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СТАНДАРТНОГО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15" dirty="0">
                <a:latin typeface="Arial"/>
                <a:cs typeface="Arial"/>
              </a:rPr>
              <a:t>БУНКЕРА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8319" y="2153466"/>
            <a:ext cx="1336802" cy="78739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750" b="1" spc="-10" dirty="0" smtClean="0">
                <a:latin typeface="Arial"/>
                <a:cs typeface="Arial"/>
              </a:rPr>
              <a:t>УВЕЛИЧ</a:t>
            </a:r>
            <a:r>
              <a:rPr lang="ru-RU" sz="750" b="1" spc="-10" dirty="0" smtClean="0">
                <a:latin typeface="Arial"/>
                <a:cs typeface="Arial"/>
              </a:rPr>
              <a:t>ЕНИЕ БУНКЕРА</a:t>
            </a:r>
            <a:endParaRPr sz="750" dirty="0">
              <a:latin typeface="Arial"/>
              <a:cs typeface="Arial"/>
            </a:endParaRPr>
          </a:p>
          <a:p>
            <a:pPr marL="64135" indent="-52069">
              <a:lnSpc>
                <a:spcPct val="100000"/>
              </a:lnSpc>
              <a:spcBef>
                <a:spcPts val="370"/>
              </a:spcBef>
              <a:buChar char="-"/>
              <a:tabLst>
                <a:tab pos="64769" algn="l"/>
              </a:tabLst>
            </a:pPr>
            <a:r>
              <a:rPr lang="ru-RU" sz="750" spc="25" dirty="0" err="1">
                <a:latin typeface="Arial"/>
                <a:cs typeface="Arial"/>
              </a:rPr>
              <a:t>С</a:t>
            </a:r>
            <a:r>
              <a:rPr lang="ru-RU" sz="750" spc="25" dirty="0" err="1" smtClean="0">
                <a:latin typeface="Arial"/>
                <a:cs typeface="Arial"/>
              </a:rPr>
              <a:t>л</a:t>
            </a:r>
            <a:r>
              <a:rPr sz="750" spc="25" dirty="0" err="1" smtClean="0">
                <a:latin typeface="Arial"/>
                <a:cs typeface="Arial"/>
              </a:rPr>
              <a:t>ев</a:t>
            </a:r>
            <a:r>
              <a:rPr lang="ru-RU" sz="750" spc="25" dirty="0" smtClean="0">
                <a:latin typeface="Arial"/>
                <a:cs typeface="Arial"/>
              </a:rPr>
              <a:t>а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+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lang="ru-RU" sz="750" spc="-25" dirty="0" smtClean="0">
                <a:latin typeface="Arial"/>
                <a:cs typeface="Arial"/>
              </a:rPr>
              <a:t>с</a:t>
            </a:r>
            <a:r>
              <a:rPr sz="750" spc="35" dirty="0" err="1" smtClean="0">
                <a:latin typeface="Arial"/>
                <a:cs typeface="Arial"/>
              </a:rPr>
              <a:t>прав</a:t>
            </a:r>
            <a:r>
              <a:rPr lang="ru-RU" sz="750" spc="35" dirty="0" smtClean="0">
                <a:latin typeface="Arial"/>
                <a:cs typeface="Arial"/>
              </a:rPr>
              <a:t>а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+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30" dirty="0" err="1" smtClean="0">
                <a:latin typeface="Arial"/>
                <a:cs typeface="Arial"/>
              </a:rPr>
              <a:t>задн</a:t>
            </a:r>
            <a:r>
              <a:rPr lang="ru-RU" sz="750" spc="30" dirty="0" err="1" smtClean="0">
                <a:latin typeface="Arial"/>
                <a:cs typeface="Arial"/>
              </a:rPr>
              <a:t>яя</a:t>
            </a:r>
            <a:r>
              <a:rPr lang="ru-RU" sz="750" spc="30" dirty="0" smtClean="0">
                <a:latin typeface="Arial"/>
                <a:cs typeface="Arial"/>
              </a:rPr>
              <a:t> стенка</a:t>
            </a:r>
          </a:p>
          <a:p>
            <a:pPr marL="64135" indent="-52069">
              <a:lnSpc>
                <a:spcPct val="100000"/>
              </a:lnSpc>
              <a:spcBef>
                <a:spcPts val="370"/>
              </a:spcBef>
              <a:buChar char="-"/>
              <a:tabLst>
                <a:tab pos="64769" algn="l"/>
              </a:tabLst>
            </a:pPr>
            <a:r>
              <a:rPr lang="ru-RU" sz="750" spc="30" dirty="0">
                <a:latin typeface="Arial"/>
                <a:cs typeface="Arial"/>
              </a:rPr>
              <a:t>С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передним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клапаном</a:t>
            </a:r>
            <a:endParaRPr sz="750" dirty="0">
              <a:latin typeface="Arial"/>
              <a:cs typeface="Arial"/>
            </a:endParaRPr>
          </a:p>
          <a:p>
            <a:pPr marL="64135" indent="-52069">
              <a:lnSpc>
                <a:spcPct val="100000"/>
              </a:lnSpc>
              <a:spcBef>
                <a:spcPts val="400"/>
              </a:spcBef>
              <a:buChar char="-"/>
              <a:tabLst>
                <a:tab pos="64769" algn="l"/>
              </a:tabLst>
            </a:pPr>
            <a:r>
              <a:rPr sz="750" spc="20" dirty="0" err="1" smtClean="0">
                <a:latin typeface="Arial"/>
                <a:cs typeface="Arial"/>
              </a:rPr>
              <a:t>Объ</a:t>
            </a:r>
            <a:r>
              <a:rPr lang="ru-RU" sz="750" spc="20" dirty="0" smtClean="0">
                <a:latin typeface="Arial"/>
                <a:cs typeface="Arial"/>
              </a:rPr>
              <a:t>ё</a:t>
            </a:r>
            <a:r>
              <a:rPr sz="750" spc="20" dirty="0" smtClean="0">
                <a:latin typeface="Arial"/>
                <a:cs typeface="Arial"/>
              </a:rPr>
              <a:t>м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бункера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47417" y="2143760"/>
            <a:ext cx="2092960" cy="842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3800"/>
              </a:lnSpc>
              <a:spcBef>
                <a:spcPts val="100"/>
              </a:spcBef>
            </a:pPr>
            <a:r>
              <a:rPr lang="ru-RU" sz="750" spc="15" dirty="0" smtClean="0">
                <a:latin typeface="Arial"/>
                <a:cs typeface="Arial"/>
              </a:rPr>
              <a:t>С </a:t>
            </a:r>
            <a:r>
              <a:rPr sz="750" spc="15" dirty="0" err="1" smtClean="0">
                <a:latin typeface="Arial"/>
                <a:cs typeface="Arial"/>
              </a:rPr>
              <a:t>обе</a:t>
            </a:r>
            <a:r>
              <a:rPr lang="ru-RU" sz="750" spc="15" dirty="0" smtClean="0">
                <a:latin typeface="Arial"/>
                <a:cs typeface="Arial"/>
              </a:rPr>
              <a:t>их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25" dirty="0" err="1" smtClean="0">
                <a:latin typeface="Arial"/>
                <a:cs typeface="Arial"/>
              </a:rPr>
              <a:t>сторон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В=450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мм</a:t>
            </a:r>
            <a:r>
              <a:rPr sz="750" spc="-10" dirty="0">
                <a:latin typeface="Arial"/>
                <a:cs typeface="Arial"/>
              </a:rPr>
              <a:t> +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lang="ru-RU" sz="750" spc="-15" dirty="0" smtClean="0">
                <a:latin typeface="Arial"/>
                <a:cs typeface="Arial"/>
              </a:rPr>
              <a:t>с</a:t>
            </a:r>
            <a:r>
              <a:rPr sz="750" spc="15" dirty="0" err="1" smtClean="0">
                <a:latin typeface="Arial"/>
                <a:cs typeface="Arial"/>
              </a:rPr>
              <a:t>зад</a:t>
            </a:r>
            <a:r>
              <a:rPr lang="ru-RU" sz="750" spc="15" dirty="0" smtClean="0">
                <a:latin typeface="Arial"/>
                <a:cs typeface="Arial"/>
              </a:rPr>
              <a:t>и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В=600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мм;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артикул </a:t>
            </a:r>
            <a:r>
              <a:rPr sz="750" spc="-16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619310;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около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+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1080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0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200000"/>
              </a:lnSpc>
              <a:spcBef>
                <a:spcPts val="470"/>
              </a:spcBef>
            </a:pPr>
            <a:r>
              <a:rPr sz="750" spc="20" dirty="0">
                <a:latin typeface="Arial"/>
                <a:cs typeface="Arial"/>
              </a:rPr>
              <a:t>артикул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619320;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около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+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1440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80000"/>
              </a:lnSpc>
              <a:spcBef>
                <a:spcPts val="480"/>
              </a:spcBef>
            </a:pPr>
            <a:r>
              <a:rPr sz="750" spc="5" dirty="0">
                <a:latin typeface="Arial"/>
                <a:cs typeface="Arial"/>
              </a:rPr>
              <a:t>10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м³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921250" y="2182418"/>
            <a:ext cx="1004315" cy="307777"/>
          </a:xfrm>
          <a:prstGeom prst="rect">
            <a:avLst/>
          </a:prstGeom>
          <a:solidFill>
            <a:srgbClr val="D9D9D9"/>
          </a:solidFill>
          <a:ln w="12700">
            <a:solidFill>
              <a:srgbClr val="7E7E7E"/>
            </a:solidFill>
          </a:ln>
        </p:spPr>
        <p:txBody>
          <a:bodyPr vert="horz" wrap="square" lIns="0" tIns="53340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420"/>
              </a:spcBef>
            </a:pPr>
            <a:r>
              <a:rPr lang="ru-RU" sz="700" spc="-5" dirty="0" smtClean="0">
                <a:solidFill>
                  <a:srgbClr val="0C0C0C"/>
                </a:solidFill>
                <a:latin typeface="Arial"/>
                <a:cs typeface="Arial"/>
              </a:rPr>
              <a:t>Увеличение бункера</a:t>
            </a:r>
            <a:endParaRPr sz="700" dirty="0">
              <a:latin typeface="Arial"/>
              <a:cs typeface="Arial"/>
            </a:endParaRPr>
          </a:p>
          <a:p>
            <a:pPr marL="118745">
              <a:lnSpc>
                <a:spcPct val="100000"/>
              </a:lnSpc>
              <a:spcBef>
                <a:spcPts val="315"/>
              </a:spcBef>
            </a:pPr>
            <a:r>
              <a:rPr sz="700" spc="15" dirty="0">
                <a:solidFill>
                  <a:srgbClr val="0C0C0C"/>
                </a:solidFill>
                <a:latin typeface="Arial"/>
                <a:cs typeface="Arial"/>
              </a:rPr>
              <a:t>артикул</a:t>
            </a:r>
            <a:r>
              <a:rPr sz="700" spc="-1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5" dirty="0">
                <a:solidFill>
                  <a:srgbClr val="0C0C0C"/>
                </a:solidFill>
                <a:latin typeface="Arial"/>
                <a:cs typeface="Arial"/>
              </a:rPr>
              <a:t>619320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68746" y="2187117"/>
            <a:ext cx="966723" cy="269304"/>
          </a:xfrm>
          <a:prstGeom prst="rect">
            <a:avLst/>
          </a:prstGeom>
          <a:solidFill>
            <a:srgbClr val="D9D9D9"/>
          </a:solidFill>
          <a:ln w="12700">
            <a:solidFill>
              <a:srgbClr val="7E7E7E"/>
            </a:solidFill>
          </a:ln>
        </p:spPr>
        <p:txBody>
          <a:bodyPr vert="horz" wrap="square" lIns="0" tIns="53340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420"/>
              </a:spcBef>
            </a:pPr>
            <a:r>
              <a:rPr lang="ru-RU" sz="700" spc="-5" dirty="0" smtClean="0">
                <a:solidFill>
                  <a:srgbClr val="0C0C0C"/>
                </a:solidFill>
                <a:latin typeface="Arial"/>
                <a:cs typeface="Arial"/>
              </a:rPr>
              <a:t>Увеличение бункера а</a:t>
            </a:r>
            <a:r>
              <a:rPr sz="700" spc="15" dirty="0" err="1" smtClean="0">
                <a:solidFill>
                  <a:srgbClr val="0C0C0C"/>
                </a:solidFill>
                <a:latin typeface="Arial"/>
                <a:cs typeface="Arial"/>
              </a:rPr>
              <a:t>ртикул</a:t>
            </a:r>
            <a:r>
              <a:rPr sz="700" spc="-10" dirty="0" smtClean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5" dirty="0">
                <a:solidFill>
                  <a:srgbClr val="0C0C0C"/>
                </a:solidFill>
                <a:latin typeface="Arial"/>
                <a:cs typeface="Arial"/>
              </a:rPr>
              <a:t>619310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25272" y="3086324"/>
            <a:ext cx="1339849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50" b="1" spc="-10" dirty="0" smtClean="0">
                <a:latin typeface="Arial"/>
                <a:cs typeface="Arial"/>
              </a:rPr>
              <a:t>УВЕЛИЧЕНИЕ БУНКЕРА ДЛЯ ПОДАЧИ МАТЕРИАЛА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76246" y="3086480"/>
            <a:ext cx="2183003" cy="461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15" dirty="0">
                <a:latin typeface="Arial"/>
                <a:cs typeface="Arial"/>
              </a:rPr>
              <a:t>правая,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левая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50" dirty="0">
                <a:latin typeface="Arial"/>
                <a:cs typeface="Arial"/>
              </a:rPr>
              <a:t>и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5" dirty="0" err="1">
                <a:latin typeface="Arial"/>
                <a:cs typeface="Arial"/>
              </a:rPr>
              <a:t>задняя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стенки</a:t>
            </a:r>
            <a:r>
              <a:rPr sz="750" spc="20" dirty="0" smtClean="0">
                <a:latin typeface="Arial"/>
                <a:cs typeface="Arial"/>
              </a:rPr>
              <a:t>,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750" spc="20" dirty="0">
                <a:latin typeface="Arial"/>
                <a:cs typeface="Arial"/>
              </a:rPr>
              <a:t>артикул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619305;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+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592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750" spc="10" dirty="0">
                <a:latin typeface="Arial"/>
                <a:cs typeface="Arial"/>
              </a:rPr>
              <a:t>9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м³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5272" y="3408187"/>
            <a:ext cx="1197608" cy="12952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ru-RU" sz="800" spc="-10" dirty="0" smtClean="0">
                <a:latin typeface="Arial"/>
                <a:cs typeface="Arial"/>
              </a:rPr>
              <a:t>- О</a:t>
            </a:r>
            <a:r>
              <a:rPr sz="750" spc="30" dirty="0" err="1" smtClean="0">
                <a:latin typeface="Arial"/>
                <a:cs typeface="Arial"/>
              </a:rPr>
              <a:t>бъ</a:t>
            </a:r>
            <a:r>
              <a:rPr lang="ru-RU" sz="750" spc="30" dirty="0" smtClean="0">
                <a:latin typeface="Arial"/>
                <a:cs typeface="Arial"/>
              </a:rPr>
              <a:t>ё</a:t>
            </a:r>
            <a:r>
              <a:rPr sz="750" spc="30" dirty="0" smtClean="0">
                <a:latin typeface="Arial"/>
                <a:cs typeface="Arial"/>
              </a:rPr>
              <a:t>м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бункера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5272" y="3726220"/>
            <a:ext cx="105664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ru-RU" sz="750" b="1" spc="-15" dirty="0" smtClean="0">
                <a:latin typeface="Arial"/>
                <a:cs typeface="Arial"/>
              </a:rPr>
              <a:t>ИЗНОСОСТОЙКАЯ ФУТЕРОВКА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88312" y="3726220"/>
            <a:ext cx="2628137" cy="3683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3800"/>
              </a:lnSpc>
              <a:spcBef>
                <a:spcPts val="100"/>
              </a:spcBef>
            </a:pPr>
            <a:r>
              <a:rPr sz="750" spc="25" dirty="0">
                <a:latin typeface="Arial"/>
                <a:cs typeface="Arial"/>
              </a:rPr>
              <a:t>износостойкая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накладка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HB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450;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s=8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5" dirty="0" err="1">
                <a:latin typeface="Arial"/>
                <a:cs typeface="Arial"/>
              </a:rPr>
              <a:t>мм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lang="ru-RU" sz="750" spc="-20" dirty="0" smtClean="0">
                <a:latin typeface="Arial"/>
                <a:cs typeface="Arial"/>
              </a:rPr>
              <a:t>с</a:t>
            </a:r>
            <a:r>
              <a:rPr sz="750" spc="20" dirty="0" err="1" smtClean="0">
                <a:latin typeface="Arial"/>
                <a:cs typeface="Arial"/>
              </a:rPr>
              <a:t>верху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50" dirty="0">
                <a:latin typeface="Arial"/>
                <a:cs typeface="Arial"/>
              </a:rPr>
              <a:t>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lang="ru-RU" sz="750" spc="-20" dirty="0" smtClean="0">
                <a:latin typeface="Arial"/>
                <a:cs typeface="Arial"/>
              </a:rPr>
              <a:t>с</a:t>
            </a:r>
            <a:r>
              <a:rPr sz="750" spc="30" dirty="0" err="1" smtClean="0">
                <a:latin typeface="Arial"/>
                <a:cs typeface="Arial"/>
              </a:rPr>
              <a:t>низу</a:t>
            </a:r>
            <a:r>
              <a:rPr sz="750" spc="30" dirty="0" smtClean="0">
                <a:latin typeface="Arial"/>
                <a:cs typeface="Arial"/>
              </a:rPr>
              <a:t> </a:t>
            </a:r>
            <a:r>
              <a:rPr sz="750" spc="-165" dirty="0" smtClean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артикул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613114;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+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641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0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214113" y="3668902"/>
            <a:ext cx="733678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5" dirty="0">
                <a:solidFill>
                  <a:srgbClr val="0C0C0C"/>
                </a:solidFill>
                <a:latin typeface="Arial"/>
                <a:cs typeface="Arial"/>
              </a:rPr>
              <a:t>артикул</a:t>
            </a:r>
            <a:r>
              <a:rPr sz="700" spc="-1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5" dirty="0">
                <a:solidFill>
                  <a:srgbClr val="0C0C0C"/>
                </a:solidFill>
                <a:latin typeface="Arial"/>
                <a:cs typeface="Arial"/>
              </a:rPr>
              <a:t>701015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013449" y="3589040"/>
            <a:ext cx="784478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00" spc="-5" dirty="0" smtClean="0">
                <a:solidFill>
                  <a:srgbClr val="0C0C0C"/>
                </a:solidFill>
                <a:latin typeface="Arial"/>
                <a:cs typeface="Arial"/>
              </a:rPr>
              <a:t>Увеличение бункера артикул</a:t>
            </a:r>
            <a:r>
              <a:rPr sz="700" spc="-10" dirty="0" smtClean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5" dirty="0">
                <a:solidFill>
                  <a:srgbClr val="0C0C0C"/>
                </a:solidFill>
                <a:latin typeface="Arial"/>
                <a:cs typeface="Arial"/>
              </a:rPr>
              <a:t>619305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75197" y="3917188"/>
            <a:ext cx="1138683" cy="28084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lang="ru-RU" sz="700" spc="35" dirty="0" smtClean="0">
                <a:solidFill>
                  <a:srgbClr val="0C0C0C"/>
                </a:solidFill>
                <a:latin typeface="Arial"/>
                <a:cs typeface="Arial"/>
              </a:rPr>
              <a:t>Футеровка </a:t>
            </a:r>
            <a:r>
              <a:rPr lang="ru-RU" sz="700" spc="35" dirty="0" smtClean="0">
                <a:solidFill>
                  <a:srgbClr val="0C0C0C"/>
                </a:solidFill>
                <a:latin typeface="Arial"/>
                <a:cs typeface="Arial"/>
              </a:rPr>
              <a:t>бункера </a:t>
            </a:r>
            <a:r>
              <a:rPr sz="700" spc="15" dirty="0" err="1" smtClean="0">
                <a:solidFill>
                  <a:srgbClr val="0C0C0C"/>
                </a:solidFill>
                <a:latin typeface="Arial"/>
                <a:cs typeface="Arial"/>
              </a:rPr>
              <a:t>артикул</a:t>
            </a:r>
            <a:r>
              <a:rPr sz="700" spc="-35" dirty="0" smtClean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5" dirty="0" smtClean="0">
                <a:solidFill>
                  <a:srgbClr val="0C0C0C"/>
                </a:solidFill>
                <a:latin typeface="Arial"/>
                <a:cs typeface="Arial"/>
              </a:rPr>
              <a:t>613114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988312" y="4767000"/>
            <a:ext cx="2475738" cy="111569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750" spc="10" dirty="0">
                <a:latin typeface="Arial"/>
                <a:cs typeface="Arial"/>
              </a:rPr>
              <a:t>4460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10" dirty="0">
                <a:latin typeface="Arial"/>
                <a:cs typeface="Arial"/>
              </a:rPr>
              <a:t>2830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10" dirty="0">
                <a:latin typeface="Arial"/>
                <a:cs typeface="Arial"/>
              </a:rPr>
              <a:t>3300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ts val="1200"/>
              </a:lnSpc>
              <a:spcBef>
                <a:spcPts val="90"/>
              </a:spcBef>
            </a:pPr>
            <a:r>
              <a:rPr lang="ru-RU" sz="750" spc="-15" dirty="0">
                <a:latin typeface="Arial"/>
                <a:cs typeface="Arial"/>
              </a:rPr>
              <a:t>С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гидравлической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регулировкой: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2750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мм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-40" dirty="0">
                <a:latin typeface="Arial"/>
                <a:cs typeface="Arial"/>
              </a:rPr>
              <a:t>–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3600 </a:t>
            </a:r>
            <a:r>
              <a:rPr sz="750" spc="-165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мм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35" dirty="0">
                <a:latin typeface="Arial"/>
                <a:cs typeface="Arial"/>
              </a:rPr>
              <a:t>KT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Flex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630/1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6+3</a:t>
            </a: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750" spc="30" dirty="0" err="1">
                <a:latin typeface="Arial"/>
                <a:cs typeface="Arial"/>
              </a:rPr>
              <a:t>механически</a:t>
            </a:r>
            <a:r>
              <a:rPr sz="750" spc="-45" dirty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склад</a:t>
            </a:r>
            <a:r>
              <a:rPr lang="ru-RU" sz="750" spc="20" dirty="0" err="1" smtClean="0">
                <a:latin typeface="Arial"/>
                <a:cs typeface="Arial"/>
              </a:rPr>
              <a:t>ываемые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750" spc="15" dirty="0">
                <a:latin typeface="Arial"/>
                <a:cs typeface="Arial"/>
              </a:rPr>
              <a:t>Электродвигатель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7,5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кВт;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0,51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м/с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0" dirty="0">
                <a:latin typeface="Arial"/>
                <a:cs typeface="Arial"/>
              </a:rPr>
              <a:t>при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50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Гц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25272" y="4242180"/>
            <a:ext cx="4164458" cy="543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25)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ДОЗИРУЮЩАЯ</a:t>
            </a:r>
            <a:r>
              <a:rPr sz="900" b="1" spc="-15" dirty="0">
                <a:latin typeface="Arial"/>
                <a:cs typeface="Arial"/>
              </a:rPr>
              <a:t> ЛЕНТА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-45" dirty="0">
                <a:latin typeface="Arial"/>
                <a:cs typeface="Arial"/>
              </a:rPr>
              <a:t>–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10" dirty="0" err="1">
                <a:latin typeface="Arial"/>
                <a:cs typeface="Arial"/>
              </a:rPr>
              <a:t>для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lang="ru-RU" sz="900" b="1" spc="-10" dirty="0" smtClean="0">
                <a:latin typeface="Arial"/>
                <a:cs typeface="Arial"/>
              </a:rPr>
              <a:t>материала р</a:t>
            </a:r>
            <a:r>
              <a:rPr sz="900" b="1" spc="25" dirty="0" err="1" smtClean="0">
                <a:latin typeface="Arial"/>
                <a:cs typeface="Arial"/>
              </a:rPr>
              <a:t>азмеро</a:t>
            </a:r>
            <a:r>
              <a:rPr lang="ru-RU" sz="900" b="1" spc="25" dirty="0" smtClean="0">
                <a:latin typeface="Arial"/>
                <a:cs typeface="Arial"/>
              </a:rPr>
              <a:t>м</a:t>
            </a:r>
            <a:r>
              <a:rPr sz="900" b="1" spc="-10" dirty="0" smtClean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до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400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75" dirty="0">
                <a:latin typeface="Arial"/>
                <a:cs typeface="Arial"/>
              </a:rPr>
              <a:t>мм</a:t>
            </a:r>
            <a:endParaRPr sz="900" dirty="0">
              <a:latin typeface="Arial"/>
              <a:cs typeface="Arial"/>
            </a:endParaRPr>
          </a:p>
          <a:p>
            <a:pPr marL="1434465">
              <a:lnSpc>
                <a:spcPct val="70000"/>
              </a:lnSpc>
              <a:spcBef>
                <a:spcPts val="850"/>
              </a:spcBef>
            </a:pPr>
            <a:r>
              <a:rPr lang="ru-RU" sz="750" dirty="0" smtClean="0">
                <a:latin typeface="Arial"/>
                <a:cs typeface="Arial"/>
              </a:rPr>
              <a:t> </a:t>
            </a:r>
            <a:r>
              <a:rPr sz="750" dirty="0" err="1" smtClean="0">
                <a:latin typeface="Arial"/>
                <a:cs typeface="Arial"/>
              </a:rPr>
              <a:t>для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работы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машины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после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5" dirty="0" err="1">
                <a:latin typeface="Arial"/>
                <a:cs typeface="Arial"/>
              </a:rPr>
              <a:t>дробилки</a:t>
            </a:r>
            <a:r>
              <a:rPr sz="750" spc="-15" dirty="0">
                <a:latin typeface="Arial"/>
                <a:cs typeface="Arial"/>
              </a:rPr>
              <a:t> </a:t>
            </a:r>
            <a:endParaRPr lang="ru-RU" sz="750" spc="-15" dirty="0">
              <a:latin typeface="Arial"/>
              <a:cs typeface="Arial"/>
            </a:endParaRPr>
          </a:p>
          <a:p>
            <a:pPr marL="1434465">
              <a:lnSpc>
                <a:spcPct val="70000"/>
              </a:lnSpc>
              <a:spcBef>
                <a:spcPts val="850"/>
              </a:spcBef>
            </a:pP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1500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40" dirty="0" err="1" smtClean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25018" y="4655406"/>
            <a:ext cx="1340102" cy="12616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25000"/>
              </a:lnSpc>
              <a:spcBef>
                <a:spcPts val="100"/>
              </a:spcBef>
            </a:pPr>
            <a:r>
              <a:rPr lang="ru-RU" sz="750" spc="10" dirty="0" smtClean="0">
                <a:latin typeface="Arial"/>
                <a:cs typeface="Arial"/>
              </a:rPr>
              <a:t>Ширина ленты</a:t>
            </a:r>
            <a:endParaRPr lang="ru-RU" sz="750" dirty="0" smtClean="0">
              <a:latin typeface="Arial"/>
              <a:cs typeface="Arial"/>
            </a:endParaRPr>
          </a:p>
          <a:p>
            <a:pPr marL="12700">
              <a:lnSpc>
                <a:spcPct val="125000"/>
              </a:lnSpc>
              <a:spcBef>
                <a:spcPts val="100"/>
              </a:spcBef>
            </a:pPr>
            <a:r>
              <a:rPr sz="750" spc="5" dirty="0" err="1" smtClean="0">
                <a:latin typeface="Arial"/>
                <a:cs typeface="Arial"/>
              </a:rPr>
              <a:t>Расстояние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между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5" dirty="0" err="1">
                <a:latin typeface="Arial"/>
                <a:cs typeface="Arial"/>
              </a:rPr>
              <a:t>осями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lang="ru-RU" sz="750" spc="-25" dirty="0" smtClean="0">
                <a:latin typeface="Arial"/>
                <a:cs typeface="Arial"/>
              </a:rPr>
              <a:t>Ш</a:t>
            </a:r>
            <a:r>
              <a:rPr sz="750" spc="40" dirty="0" err="1" smtClean="0">
                <a:latin typeface="Arial"/>
                <a:cs typeface="Arial"/>
              </a:rPr>
              <a:t>ирина</a:t>
            </a:r>
            <a:r>
              <a:rPr sz="750" spc="40" dirty="0" smtClean="0">
                <a:latin typeface="Arial"/>
                <a:cs typeface="Arial"/>
              </a:rPr>
              <a:t> </a:t>
            </a:r>
            <a:r>
              <a:rPr sz="750" spc="30" dirty="0" err="1">
                <a:latin typeface="Arial"/>
                <a:cs typeface="Arial"/>
              </a:rPr>
              <a:t>подачи</a:t>
            </a:r>
            <a:r>
              <a:rPr sz="750" spc="30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 </a:t>
            </a:r>
            <a:endParaRPr lang="ru-RU" sz="750" spc="35" dirty="0" smtClean="0">
              <a:latin typeface="Arial"/>
              <a:cs typeface="Arial"/>
            </a:endParaRPr>
          </a:p>
          <a:p>
            <a:pPr marL="12700">
              <a:lnSpc>
                <a:spcPct val="125000"/>
              </a:lnSpc>
              <a:spcBef>
                <a:spcPts val="100"/>
              </a:spcBef>
            </a:pPr>
            <a:r>
              <a:rPr lang="ru-RU" sz="750" spc="35" dirty="0" smtClean="0">
                <a:latin typeface="Arial"/>
                <a:cs typeface="Arial"/>
              </a:rPr>
              <a:t>Д</a:t>
            </a:r>
            <a:r>
              <a:rPr sz="750" spc="20" dirty="0" err="1" smtClean="0">
                <a:latin typeface="Arial"/>
                <a:cs typeface="Arial"/>
              </a:rPr>
              <a:t>лина</a:t>
            </a:r>
            <a:r>
              <a:rPr sz="750" spc="20" dirty="0" smtClean="0">
                <a:latin typeface="Arial"/>
                <a:cs typeface="Arial"/>
              </a:rPr>
              <a:t> </a:t>
            </a:r>
            <a:r>
              <a:rPr lang="ru-RU" sz="750" spc="25" dirty="0" smtClean="0">
                <a:latin typeface="Arial"/>
                <a:cs typeface="Arial"/>
              </a:rPr>
              <a:t>подач</a:t>
            </a:r>
            <a:r>
              <a:rPr sz="750" spc="25" dirty="0" smtClean="0">
                <a:latin typeface="Arial"/>
                <a:cs typeface="Arial"/>
              </a:rPr>
              <a:t>и </a:t>
            </a:r>
            <a:r>
              <a:rPr sz="750" spc="30" dirty="0" smtClean="0">
                <a:latin typeface="Arial"/>
                <a:cs typeface="Arial"/>
              </a:rPr>
              <a:t> </a:t>
            </a:r>
            <a:endParaRPr lang="ru-RU" sz="750" spc="30" dirty="0" smtClean="0">
              <a:latin typeface="Arial"/>
              <a:cs typeface="Arial"/>
            </a:endParaRPr>
          </a:p>
          <a:p>
            <a:pPr marL="12700">
              <a:lnSpc>
                <a:spcPct val="125000"/>
              </a:lnSpc>
              <a:spcBef>
                <a:spcPts val="100"/>
              </a:spcBef>
            </a:pPr>
            <a:r>
              <a:rPr lang="ru-RU" sz="750" spc="30" dirty="0" smtClean="0">
                <a:latin typeface="Arial"/>
                <a:cs typeface="Arial"/>
              </a:rPr>
              <a:t>В</a:t>
            </a:r>
            <a:r>
              <a:rPr sz="750" spc="15" dirty="0" err="1" smtClean="0">
                <a:latin typeface="Arial"/>
                <a:cs typeface="Arial"/>
              </a:rPr>
              <a:t>ысота</a:t>
            </a:r>
            <a:r>
              <a:rPr sz="750" spc="15" dirty="0" smtClean="0">
                <a:latin typeface="Arial"/>
                <a:cs typeface="Arial"/>
              </a:rPr>
              <a:t> </a:t>
            </a:r>
            <a:r>
              <a:rPr sz="750" spc="30" dirty="0" err="1">
                <a:latin typeface="Arial"/>
                <a:cs typeface="Arial"/>
              </a:rPr>
              <a:t>подачи</a:t>
            </a:r>
            <a:r>
              <a:rPr sz="750" spc="30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 </a:t>
            </a:r>
            <a:r>
              <a:rPr lang="ru-RU" sz="750" spc="35" dirty="0" smtClean="0">
                <a:latin typeface="Arial"/>
                <a:cs typeface="Arial"/>
              </a:rPr>
              <a:t>К</a:t>
            </a:r>
            <a:r>
              <a:rPr sz="750" spc="25" dirty="0" err="1" smtClean="0">
                <a:latin typeface="Arial"/>
                <a:cs typeface="Arial"/>
              </a:rPr>
              <a:t>онвейерная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10" dirty="0" err="1">
                <a:latin typeface="Arial"/>
                <a:cs typeface="Arial"/>
              </a:rPr>
              <a:t>лента</a:t>
            </a:r>
            <a:r>
              <a:rPr sz="750" spc="10" dirty="0">
                <a:latin typeface="Arial"/>
                <a:cs typeface="Arial"/>
              </a:rPr>
              <a:t>  </a:t>
            </a:r>
            <a:endParaRPr lang="ru-RU" sz="750" spc="10" dirty="0" smtClean="0">
              <a:latin typeface="Arial"/>
              <a:cs typeface="Arial"/>
            </a:endParaRPr>
          </a:p>
          <a:p>
            <a:pPr marL="12700">
              <a:lnSpc>
                <a:spcPct val="125000"/>
              </a:lnSpc>
              <a:spcBef>
                <a:spcPts val="100"/>
              </a:spcBef>
            </a:pPr>
            <a:r>
              <a:rPr lang="ru-RU" sz="750" spc="10" dirty="0" smtClean="0">
                <a:latin typeface="Arial"/>
                <a:cs typeface="Arial"/>
              </a:rPr>
              <a:t>С</a:t>
            </a:r>
            <a:r>
              <a:rPr sz="750" spc="15" dirty="0" err="1" smtClean="0">
                <a:latin typeface="Arial"/>
                <a:cs typeface="Arial"/>
              </a:rPr>
              <a:t>тен</a:t>
            </a:r>
            <a:r>
              <a:rPr lang="ru-RU" sz="750" spc="15" dirty="0" err="1" smtClean="0">
                <a:latin typeface="Arial"/>
                <a:cs typeface="Arial"/>
              </a:rPr>
              <a:t>ки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25" dirty="0" err="1" smtClean="0">
                <a:latin typeface="Arial"/>
                <a:cs typeface="Arial"/>
              </a:rPr>
              <a:t>бункера</a:t>
            </a:r>
            <a:endParaRPr lang="ru-RU" sz="750" dirty="0">
              <a:latin typeface="Arial"/>
              <a:cs typeface="Arial"/>
            </a:endParaRPr>
          </a:p>
          <a:p>
            <a:pPr marL="12700">
              <a:lnSpc>
                <a:spcPct val="125000"/>
              </a:lnSpc>
              <a:spcBef>
                <a:spcPts val="100"/>
              </a:spcBef>
            </a:pPr>
            <a:r>
              <a:rPr lang="ru-RU" sz="750" spc="15" dirty="0" smtClean="0">
                <a:latin typeface="Arial"/>
                <a:cs typeface="Arial"/>
              </a:rPr>
              <a:t>Привод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25272" y="6090538"/>
            <a:ext cx="3786378" cy="4210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26)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lang="ru-RU" sz="900" b="1" spc="-10" dirty="0" smtClean="0">
                <a:latin typeface="Arial"/>
                <a:cs typeface="Arial"/>
              </a:rPr>
              <a:t>ПРОУШИНЫ ДЛЯ ПОДЪЁМА</a:t>
            </a:r>
            <a:endParaRPr sz="900" dirty="0">
              <a:latin typeface="Arial"/>
              <a:cs typeface="Arial"/>
            </a:endParaRPr>
          </a:p>
          <a:p>
            <a:pPr marL="12700" marR="5080">
              <a:lnSpc>
                <a:spcPct val="166700"/>
              </a:lnSpc>
              <a:spcBef>
                <a:spcPts val="560"/>
              </a:spcBef>
            </a:pPr>
            <a:r>
              <a:rPr sz="750" spc="10" dirty="0">
                <a:latin typeface="Arial"/>
                <a:cs typeface="Arial"/>
              </a:rPr>
              <a:t>Используется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 err="1">
                <a:latin typeface="Arial"/>
                <a:cs typeface="Arial"/>
              </a:rPr>
              <a:t>для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подъ</a:t>
            </a:r>
            <a:r>
              <a:rPr lang="ru-RU" sz="750" spc="20" dirty="0" smtClean="0">
                <a:latin typeface="Arial"/>
                <a:cs typeface="Arial"/>
              </a:rPr>
              <a:t>ё</a:t>
            </a:r>
            <a:r>
              <a:rPr sz="750" spc="20" dirty="0" err="1" smtClean="0">
                <a:latin typeface="Arial"/>
                <a:cs typeface="Arial"/>
              </a:rPr>
              <a:t>ма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машины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в </a:t>
            </a:r>
            <a:r>
              <a:rPr sz="750" spc="-15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транспортных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 err="1">
                <a:latin typeface="Arial"/>
                <a:cs typeface="Arial"/>
              </a:rPr>
              <a:t>целях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lang="ru-RU" sz="750" spc="25" dirty="0">
                <a:latin typeface="Arial"/>
                <a:cs typeface="Arial"/>
              </a:rPr>
              <a:t>артикул</a:t>
            </a:r>
            <a:r>
              <a:rPr sz="750" spc="25" dirty="0">
                <a:latin typeface="Arial"/>
                <a:cs typeface="Arial"/>
              </a:rPr>
              <a:t> 601618</a:t>
            </a:r>
            <a:r>
              <a:rPr sz="750" spc="5" dirty="0">
                <a:latin typeface="Arial"/>
                <a:cs typeface="Arial"/>
              </a:rPr>
              <a:t>.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25272" y="6815455"/>
            <a:ext cx="4243578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27)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-20" dirty="0">
                <a:latin typeface="Arial"/>
                <a:cs typeface="Arial"/>
              </a:rPr>
              <a:t>СИСТЕМА </a:t>
            </a:r>
            <a:r>
              <a:rPr lang="ru-RU" sz="900" b="1" spc="-20" dirty="0" smtClean="0">
                <a:latin typeface="Arial"/>
                <a:cs typeface="Arial"/>
              </a:rPr>
              <a:t>ПЫЛЕПОДАВЛЕНИЯ </a:t>
            </a:r>
            <a:r>
              <a:rPr sz="900" spc="30" dirty="0" err="1" smtClean="0">
                <a:latin typeface="Arial"/>
                <a:cs typeface="Arial"/>
              </a:rPr>
              <a:t>артикул</a:t>
            </a:r>
            <a:r>
              <a:rPr sz="900" spc="-20" dirty="0" smtClean="0">
                <a:latin typeface="Arial"/>
                <a:cs typeface="Arial"/>
              </a:rPr>
              <a:t> </a:t>
            </a:r>
            <a:r>
              <a:rPr sz="900" spc="15" dirty="0">
                <a:latin typeface="Arial"/>
                <a:cs typeface="Arial"/>
              </a:rPr>
              <a:t>611980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(без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насоса)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28318" y="7016407"/>
            <a:ext cx="1194561" cy="34624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56515" indent="-44450">
              <a:lnSpc>
                <a:spcPct val="100000"/>
              </a:lnSpc>
              <a:spcBef>
                <a:spcPts val="500"/>
              </a:spcBef>
              <a:buChar char="-"/>
              <a:tabLst>
                <a:tab pos="57150" algn="l"/>
              </a:tabLst>
            </a:pPr>
            <a:r>
              <a:rPr lang="ru-RU" sz="750" spc="5" dirty="0" smtClean="0">
                <a:latin typeface="Arial"/>
                <a:cs typeface="Arial"/>
              </a:rPr>
              <a:t> </a:t>
            </a:r>
            <a:r>
              <a:rPr sz="750" spc="5" dirty="0" err="1" smtClean="0">
                <a:latin typeface="Arial"/>
                <a:cs typeface="Arial"/>
              </a:rPr>
              <a:t>Система</a:t>
            </a:r>
            <a:endParaRPr sz="750" dirty="0">
              <a:latin typeface="Arial"/>
              <a:cs typeface="Arial"/>
            </a:endParaRPr>
          </a:p>
          <a:p>
            <a:pPr marL="60325" indent="-48260">
              <a:lnSpc>
                <a:spcPct val="100000"/>
              </a:lnSpc>
              <a:spcBef>
                <a:spcPts val="430"/>
              </a:spcBef>
              <a:buChar char="-"/>
              <a:tabLst>
                <a:tab pos="60960" algn="l"/>
              </a:tabLst>
            </a:pPr>
            <a:r>
              <a:rPr lang="ru-RU" sz="750" spc="15" dirty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Область</a:t>
            </a:r>
            <a:r>
              <a:rPr sz="750" spc="-30" dirty="0" smtClean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распыления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947417" y="7073518"/>
            <a:ext cx="2669032" cy="4284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20000"/>
              </a:lnSpc>
              <a:spcBef>
                <a:spcPts val="100"/>
              </a:spcBef>
            </a:pPr>
            <a:r>
              <a:rPr lang="ru-RU" sz="750" spc="35" dirty="0" smtClean="0">
                <a:latin typeface="Arial"/>
                <a:cs typeface="Arial"/>
              </a:rPr>
              <a:t>артикул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X109589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lang="ru-RU" sz="750" spc="-5" dirty="0" smtClean="0">
                <a:latin typeface="Arial"/>
                <a:cs typeface="Arial"/>
              </a:rPr>
              <a:t> низкое давление</a:t>
            </a:r>
          </a:p>
          <a:p>
            <a:pPr marL="12700">
              <a:lnSpc>
                <a:spcPct val="120000"/>
              </a:lnSpc>
              <a:spcBef>
                <a:spcPts val="100"/>
              </a:spcBef>
            </a:pPr>
            <a:r>
              <a:rPr lang="ru-RU" sz="750" spc="-5" dirty="0" smtClean="0">
                <a:latin typeface="Arial"/>
                <a:cs typeface="Arial"/>
              </a:rPr>
              <a:t>Г</a:t>
            </a:r>
            <a:r>
              <a:rPr sz="750" spc="25" dirty="0" err="1" smtClean="0">
                <a:latin typeface="Arial"/>
                <a:cs typeface="Arial"/>
              </a:rPr>
              <a:t>лавный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разгрузочный конвейер</a:t>
            </a:r>
            <a:r>
              <a:rPr sz="750" spc="10" dirty="0" smtClean="0">
                <a:latin typeface="Arial"/>
                <a:cs typeface="Arial"/>
              </a:rPr>
              <a:t>;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-10" dirty="0" smtClean="0">
                <a:latin typeface="Arial"/>
                <a:cs typeface="Arial"/>
              </a:rPr>
              <a:t>+</a:t>
            </a:r>
            <a:r>
              <a:rPr lang="ru-RU" sz="750" spc="-10" dirty="0" smtClean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складной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конвейер</a:t>
            </a:r>
            <a:r>
              <a:rPr sz="750" dirty="0">
                <a:latin typeface="Arial"/>
                <a:cs typeface="Arial"/>
              </a:rPr>
              <a:t> слева </a:t>
            </a:r>
            <a:r>
              <a:rPr sz="750" spc="45" dirty="0">
                <a:latin typeface="Arial"/>
                <a:cs typeface="Arial"/>
              </a:rPr>
              <a:t>и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справа</a:t>
            </a:r>
            <a:r>
              <a:rPr sz="750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+</a:t>
            </a:r>
            <a:r>
              <a:rPr sz="750" dirty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грохот </a:t>
            </a:r>
            <a:r>
              <a:rPr sz="750" spc="10" dirty="0" smtClean="0">
                <a:latin typeface="Arial"/>
                <a:cs typeface="Arial"/>
              </a:rPr>
              <a:t>/APR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947417" y="7501969"/>
            <a:ext cx="2325370" cy="1294457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750" spc="30" dirty="0">
                <a:latin typeface="Arial"/>
                <a:cs typeface="Arial"/>
              </a:rPr>
              <a:t>Гидромотор</a:t>
            </a:r>
            <a:r>
              <a:rPr sz="750" spc="-4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1,1</a:t>
            </a:r>
            <a:r>
              <a:rPr sz="750" spc="-4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кВт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10" dirty="0">
                <a:latin typeface="Arial"/>
                <a:cs typeface="Arial"/>
              </a:rPr>
              <a:t>2</a:t>
            </a:r>
            <a:r>
              <a:rPr sz="750" spc="-55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м³/ч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750" spc="5" dirty="0">
                <a:latin typeface="Arial"/>
                <a:cs typeface="Arial"/>
              </a:rPr>
              <a:t>5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баров</a:t>
            </a:r>
            <a:endParaRPr sz="750" dirty="0">
              <a:latin typeface="Arial"/>
              <a:cs typeface="Arial"/>
            </a:endParaRPr>
          </a:p>
          <a:p>
            <a:pPr marL="12700" marR="147320">
              <a:lnSpc>
                <a:spcPct val="133300"/>
              </a:lnSpc>
              <a:spcBef>
                <a:spcPts val="60"/>
              </a:spcBef>
            </a:pPr>
            <a:r>
              <a:rPr sz="750" spc="10" dirty="0">
                <a:latin typeface="Arial"/>
                <a:cs typeface="Arial"/>
              </a:rPr>
              <a:t>4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клапана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(все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4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клапана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могут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открываться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60" dirty="0">
                <a:latin typeface="Arial"/>
                <a:cs typeface="Arial"/>
              </a:rPr>
              <a:t>и </a:t>
            </a:r>
            <a:r>
              <a:rPr sz="750" spc="-19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закрываться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отдельно)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10" dirty="0">
                <a:latin typeface="Arial"/>
                <a:cs typeface="Arial"/>
              </a:rPr>
              <a:t>18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форсунок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1,12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л/мин;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фильтр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в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линии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подачи;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25" dirty="0">
                <a:latin typeface="Arial"/>
                <a:cs typeface="Arial"/>
              </a:rPr>
              <a:t>Катушка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со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шлангом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20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</a:t>
            </a:r>
            <a:r>
              <a:rPr sz="750" spc="-25" dirty="0">
                <a:latin typeface="Arial"/>
                <a:cs typeface="Arial"/>
              </a:rPr>
              <a:t> 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750" spc="10" dirty="0">
                <a:latin typeface="Arial"/>
                <a:cs typeface="Arial"/>
              </a:rPr>
              <a:t>283</a:t>
            </a:r>
            <a:r>
              <a:rPr sz="750" spc="-55" dirty="0">
                <a:latin typeface="Arial"/>
                <a:cs typeface="Arial"/>
              </a:rPr>
              <a:t> </a:t>
            </a:r>
            <a:r>
              <a:rPr sz="750" spc="5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25019" y="7501968"/>
            <a:ext cx="1119632" cy="714298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53340" indent="-41275">
              <a:lnSpc>
                <a:spcPct val="100000"/>
              </a:lnSpc>
              <a:spcBef>
                <a:spcPts val="470"/>
              </a:spcBef>
              <a:buChar char="-"/>
              <a:tabLst>
                <a:tab pos="53975" algn="l"/>
              </a:tabLst>
            </a:pPr>
            <a:r>
              <a:rPr lang="ru-RU" sz="750" spc="25" dirty="0">
                <a:latin typeface="Arial"/>
                <a:cs typeface="Arial"/>
              </a:rPr>
              <a:t> </a:t>
            </a:r>
            <a:r>
              <a:rPr lang="ru-RU" sz="750" spc="25" dirty="0" smtClean="0">
                <a:latin typeface="Arial"/>
                <a:cs typeface="Arial"/>
              </a:rPr>
              <a:t>Привод</a:t>
            </a:r>
            <a:endParaRPr sz="750" dirty="0">
              <a:latin typeface="Arial"/>
              <a:cs typeface="Arial"/>
            </a:endParaRPr>
          </a:p>
          <a:p>
            <a:pPr marL="60325" indent="-48260">
              <a:lnSpc>
                <a:spcPct val="100000"/>
              </a:lnSpc>
              <a:spcBef>
                <a:spcPts val="440"/>
              </a:spcBef>
              <a:buChar char="-"/>
              <a:tabLst>
                <a:tab pos="60960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 Расход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воды</a:t>
            </a:r>
            <a:endParaRPr sz="750" dirty="0">
              <a:latin typeface="Arial"/>
              <a:cs typeface="Arial"/>
            </a:endParaRPr>
          </a:p>
          <a:p>
            <a:pPr marL="49530" indent="-37465">
              <a:lnSpc>
                <a:spcPct val="100000"/>
              </a:lnSpc>
              <a:spcBef>
                <a:spcPts val="570"/>
              </a:spcBef>
              <a:buChar char="-"/>
              <a:tabLst>
                <a:tab pos="50165" algn="l"/>
              </a:tabLst>
            </a:pPr>
            <a:r>
              <a:rPr lang="ru-RU" sz="750" spc="15" dirty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В</a:t>
            </a:r>
            <a:r>
              <a:rPr sz="750" spc="15" dirty="0" err="1" smtClean="0">
                <a:latin typeface="Arial"/>
                <a:cs typeface="Arial"/>
              </a:rPr>
              <a:t>одяное</a:t>
            </a:r>
            <a:r>
              <a:rPr sz="750" spc="-35" dirty="0" smtClean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давление</a:t>
            </a:r>
            <a:endParaRPr sz="750" dirty="0">
              <a:latin typeface="Arial"/>
              <a:cs typeface="Arial"/>
            </a:endParaRPr>
          </a:p>
          <a:p>
            <a:pPr marL="56515" indent="-44450">
              <a:lnSpc>
                <a:spcPct val="100000"/>
              </a:lnSpc>
              <a:spcBef>
                <a:spcPts val="500"/>
              </a:spcBef>
              <a:buChar char="-"/>
              <a:tabLst>
                <a:tab pos="57150" algn="l"/>
              </a:tabLst>
            </a:pPr>
            <a:r>
              <a:rPr lang="ru-RU" sz="750" spc="15" dirty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С</a:t>
            </a:r>
            <a:r>
              <a:rPr sz="750" spc="15" dirty="0" err="1" smtClean="0">
                <a:latin typeface="Arial"/>
                <a:cs typeface="Arial"/>
              </a:rPr>
              <a:t>оставные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части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25018" y="8623300"/>
            <a:ext cx="369061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Масса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108498" y="5060035"/>
            <a:ext cx="161925" cy="161925"/>
          </a:xfrm>
          <a:prstGeom prst="rect">
            <a:avLst/>
          </a:prstGeom>
        </p:spPr>
        <p:txBody>
          <a:bodyPr vert="vert270" wrap="square" lIns="0" tIns="1587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125"/>
              </a:spcBef>
            </a:pPr>
            <a:r>
              <a:rPr sz="400" dirty="0">
                <a:latin typeface="Arial"/>
                <a:cs typeface="Arial"/>
              </a:rPr>
              <a:t>3600</a:t>
            </a:r>
            <a:endParaRPr sz="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400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2750</a:t>
            </a:r>
            <a:endParaRPr sz="4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261924" y="241300"/>
            <a:ext cx="230832" cy="841629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50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0325" y="6261099"/>
            <a:ext cx="1786254" cy="106489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63820" y="2254668"/>
            <a:ext cx="1750695" cy="104364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574791" y="2886963"/>
            <a:ext cx="944244" cy="626745"/>
            <a:chOff x="5574791" y="2886963"/>
            <a:chExt cx="944244" cy="626745"/>
          </a:xfrm>
        </p:grpSpPr>
        <p:sp>
          <p:nvSpPr>
            <p:cNvPr id="5" name="object 5"/>
            <p:cNvSpPr/>
            <p:nvPr/>
          </p:nvSpPr>
          <p:spPr>
            <a:xfrm>
              <a:off x="5581141" y="3337356"/>
              <a:ext cx="752475" cy="169545"/>
            </a:xfrm>
            <a:custGeom>
              <a:avLst/>
              <a:gdLst/>
              <a:ahLst/>
              <a:cxnLst/>
              <a:rect l="l" t="t" r="r" b="b"/>
              <a:pathLst>
                <a:path w="752475" h="169545">
                  <a:moveTo>
                    <a:pt x="0" y="169494"/>
                  </a:moveTo>
                  <a:lnTo>
                    <a:pt x="752475" y="169494"/>
                  </a:lnTo>
                  <a:lnTo>
                    <a:pt x="752475" y="0"/>
                  </a:lnTo>
                  <a:lnTo>
                    <a:pt x="0" y="0"/>
                  </a:lnTo>
                  <a:lnTo>
                    <a:pt x="0" y="169494"/>
                  </a:lnTo>
                  <a:close/>
                </a:path>
              </a:pathLst>
            </a:custGeom>
            <a:ln w="12699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25718" y="2886963"/>
              <a:ext cx="330835" cy="447040"/>
            </a:xfrm>
            <a:custGeom>
              <a:avLst/>
              <a:gdLst/>
              <a:ahLst/>
              <a:cxnLst/>
              <a:rect l="l" t="t" r="r" b="b"/>
              <a:pathLst>
                <a:path w="330835" h="447039">
                  <a:moveTo>
                    <a:pt x="45211" y="61341"/>
                  </a:moveTo>
                  <a:lnTo>
                    <a:pt x="45106" y="71907"/>
                  </a:lnTo>
                  <a:lnTo>
                    <a:pt x="271271" y="379095"/>
                  </a:lnTo>
                  <a:lnTo>
                    <a:pt x="320420" y="446786"/>
                  </a:lnTo>
                  <a:lnTo>
                    <a:pt x="330707" y="439420"/>
                  </a:lnTo>
                  <a:lnTo>
                    <a:pt x="281558" y="371601"/>
                  </a:lnTo>
                  <a:lnTo>
                    <a:pt x="55339" y="64385"/>
                  </a:lnTo>
                  <a:lnTo>
                    <a:pt x="45211" y="61341"/>
                  </a:lnTo>
                  <a:close/>
                </a:path>
                <a:path w="330835" h="447039">
                  <a:moveTo>
                    <a:pt x="0" y="0"/>
                  </a:moveTo>
                  <a:lnTo>
                    <a:pt x="44576" y="124841"/>
                  </a:lnTo>
                  <a:lnTo>
                    <a:pt x="45106" y="71907"/>
                  </a:lnTo>
                  <a:lnTo>
                    <a:pt x="40131" y="65150"/>
                  </a:lnTo>
                  <a:lnTo>
                    <a:pt x="50291" y="57530"/>
                  </a:lnTo>
                  <a:lnTo>
                    <a:pt x="76616" y="57530"/>
                  </a:lnTo>
                  <a:lnTo>
                    <a:pt x="0" y="0"/>
                  </a:lnTo>
                  <a:close/>
                </a:path>
                <a:path w="330835" h="447039">
                  <a:moveTo>
                    <a:pt x="76616" y="57530"/>
                  </a:moveTo>
                  <a:lnTo>
                    <a:pt x="50291" y="57530"/>
                  </a:lnTo>
                  <a:lnTo>
                    <a:pt x="55339" y="64385"/>
                  </a:lnTo>
                  <a:lnTo>
                    <a:pt x="106044" y="79628"/>
                  </a:lnTo>
                  <a:lnTo>
                    <a:pt x="76616" y="57530"/>
                  </a:lnTo>
                  <a:close/>
                </a:path>
                <a:path w="330835" h="447039">
                  <a:moveTo>
                    <a:pt x="45211" y="61341"/>
                  </a:moveTo>
                  <a:lnTo>
                    <a:pt x="40131" y="65150"/>
                  </a:lnTo>
                  <a:lnTo>
                    <a:pt x="45106" y="71907"/>
                  </a:lnTo>
                  <a:lnTo>
                    <a:pt x="45211" y="61341"/>
                  </a:lnTo>
                  <a:close/>
                </a:path>
                <a:path w="330835" h="447039">
                  <a:moveTo>
                    <a:pt x="50291" y="57530"/>
                  </a:moveTo>
                  <a:lnTo>
                    <a:pt x="45211" y="61341"/>
                  </a:lnTo>
                  <a:lnTo>
                    <a:pt x="55339" y="64385"/>
                  </a:lnTo>
                  <a:lnTo>
                    <a:pt x="50291" y="5753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82030" y="3337305"/>
              <a:ext cx="752475" cy="169545"/>
            </a:xfrm>
            <a:custGeom>
              <a:avLst/>
              <a:gdLst/>
              <a:ahLst/>
              <a:cxnLst/>
              <a:rect l="l" t="t" r="r" b="b"/>
              <a:pathLst>
                <a:path w="752475" h="169545">
                  <a:moveTo>
                    <a:pt x="752475" y="0"/>
                  </a:moveTo>
                  <a:lnTo>
                    <a:pt x="0" y="0"/>
                  </a:lnTo>
                  <a:lnTo>
                    <a:pt x="0" y="169545"/>
                  </a:lnTo>
                  <a:lnTo>
                    <a:pt x="752475" y="169545"/>
                  </a:lnTo>
                  <a:lnTo>
                    <a:pt x="75247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82030" y="3337305"/>
              <a:ext cx="752475" cy="169545"/>
            </a:xfrm>
            <a:custGeom>
              <a:avLst/>
              <a:gdLst/>
              <a:ahLst/>
              <a:cxnLst/>
              <a:rect l="l" t="t" r="r" b="b"/>
              <a:pathLst>
                <a:path w="752475" h="169545">
                  <a:moveTo>
                    <a:pt x="0" y="169545"/>
                  </a:moveTo>
                  <a:lnTo>
                    <a:pt x="752475" y="169545"/>
                  </a:lnTo>
                  <a:lnTo>
                    <a:pt x="752475" y="0"/>
                  </a:lnTo>
                  <a:lnTo>
                    <a:pt x="0" y="0"/>
                  </a:lnTo>
                  <a:lnTo>
                    <a:pt x="0" y="169545"/>
                  </a:lnTo>
                  <a:close/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949187" y="3015868"/>
              <a:ext cx="569595" cy="320040"/>
            </a:xfrm>
            <a:custGeom>
              <a:avLst/>
              <a:gdLst/>
              <a:ahLst/>
              <a:cxnLst/>
              <a:rect l="l" t="t" r="r" b="b"/>
              <a:pathLst>
                <a:path w="569595" h="320039">
                  <a:moveTo>
                    <a:pt x="493470" y="37745"/>
                  </a:moveTo>
                  <a:lnTo>
                    <a:pt x="444500" y="66929"/>
                  </a:lnTo>
                  <a:lnTo>
                    <a:pt x="0" y="308610"/>
                  </a:lnTo>
                  <a:lnTo>
                    <a:pt x="6096" y="319786"/>
                  </a:lnTo>
                  <a:lnTo>
                    <a:pt x="450596" y="78105"/>
                  </a:lnTo>
                  <a:lnTo>
                    <a:pt x="499898" y="48700"/>
                  </a:lnTo>
                  <a:lnTo>
                    <a:pt x="503936" y="38862"/>
                  </a:lnTo>
                  <a:lnTo>
                    <a:pt x="493470" y="37745"/>
                  </a:lnTo>
                  <a:close/>
                </a:path>
                <a:path w="569595" h="320039">
                  <a:moveTo>
                    <a:pt x="538803" y="33400"/>
                  </a:moveTo>
                  <a:lnTo>
                    <a:pt x="500761" y="33400"/>
                  </a:lnTo>
                  <a:lnTo>
                    <a:pt x="507238" y="44323"/>
                  </a:lnTo>
                  <a:lnTo>
                    <a:pt x="499898" y="48700"/>
                  </a:lnTo>
                  <a:lnTo>
                    <a:pt x="479806" y="97663"/>
                  </a:lnTo>
                  <a:lnTo>
                    <a:pt x="538803" y="33400"/>
                  </a:lnTo>
                  <a:close/>
                </a:path>
                <a:path w="569595" h="320039">
                  <a:moveTo>
                    <a:pt x="500761" y="33400"/>
                  </a:moveTo>
                  <a:lnTo>
                    <a:pt x="493470" y="37745"/>
                  </a:lnTo>
                  <a:lnTo>
                    <a:pt x="503936" y="38862"/>
                  </a:lnTo>
                  <a:lnTo>
                    <a:pt x="499898" y="48700"/>
                  </a:lnTo>
                  <a:lnTo>
                    <a:pt x="507238" y="44323"/>
                  </a:lnTo>
                  <a:lnTo>
                    <a:pt x="500761" y="33400"/>
                  </a:lnTo>
                  <a:close/>
                </a:path>
                <a:path w="569595" h="320039">
                  <a:moveTo>
                    <a:pt x="569467" y="0"/>
                  </a:moveTo>
                  <a:lnTo>
                    <a:pt x="440816" y="32131"/>
                  </a:lnTo>
                  <a:lnTo>
                    <a:pt x="493470" y="37745"/>
                  </a:lnTo>
                  <a:lnTo>
                    <a:pt x="500761" y="33400"/>
                  </a:lnTo>
                  <a:lnTo>
                    <a:pt x="538803" y="33400"/>
                  </a:lnTo>
                  <a:lnTo>
                    <a:pt x="569467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51120" y="4389310"/>
            <a:ext cx="1780539" cy="1061021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493639" y="4948554"/>
            <a:ext cx="1087120" cy="922019"/>
            <a:chOff x="5493639" y="4948554"/>
            <a:chExt cx="1087120" cy="922019"/>
          </a:xfrm>
        </p:grpSpPr>
        <p:sp>
          <p:nvSpPr>
            <p:cNvPr id="12" name="object 12"/>
            <p:cNvSpPr/>
            <p:nvPr/>
          </p:nvSpPr>
          <p:spPr>
            <a:xfrm>
              <a:off x="5499989" y="5542114"/>
              <a:ext cx="1074420" cy="321945"/>
            </a:xfrm>
            <a:custGeom>
              <a:avLst/>
              <a:gdLst/>
              <a:ahLst/>
              <a:cxnLst/>
              <a:rect l="l" t="t" r="r" b="b"/>
              <a:pathLst>
                <a:path w="1074420" h="321945">
                  <a:moveTo>
                    <a:pt x="1074039" y="0"/>
                  </a:moveTo>
                  <a:lnTo>
                    <a:pt x="0" y="0"/>
                  </a:lnTo>
                  <a:lnTo>
                    <a:pt x="0" y="321729"/>
                  </a:lnTo>
                  <a:lnTo>
                    <a:pt x="1074039" y="321729"/>
                  </a:lnTo>
                  <a:lnTo>
                    <a:pt x="107403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99989" y="5542114"/>
              <a:ext cx="1074420" cy="321945"/>
            </a:xfrm>
            <a:custGeom>
              <a:avLst/>
              <a:gdLst/>
              <a:ahLst/>
              <a:cxnLst/>
              <a:rect l="l" t="t" r="r" b="b"/>
              <a:pathLst>
                <a:path w="1074420" h="321945">
                  <a:moveTo>
                    <a:pt x="0" y="321729"/>
                  </a:moveTo>
                  <a:lnTo>
                    <a:pt x="1074039" y="321729"/>
                  </a:lnTo>
                  <a:lnTo>
                    <a:pt x="1074039" y="0"/>
                  </a:lnTo>
                  <a:lnTo>
                    <a:pt x="0" y="0"/>
                  </a:lnTo>
                  <a:lnTo>
                    <a:pt x="0" y="321729"/>
                  </a:lnTo>
                  <a:close/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018276" y="4948554"/>
              <a:ext cx="81915" cy="594360"/>
            </a:xfrm>
            <a:custGeom>
              <a:avLst/>
              <a:gdLst/>
              <a:ahLst/>
              <a:cxnLst/>
              <a:rect l="l" t="t" r="r" b="b"/>
              <a:pathLst>
                <a:path w="81914" h="594360">
                  <a:moveTo>
                    <a:pt x="50868" y="75496"/>
                  </a:moveTo>
                  <a:lnTo>
                    <a:pt x="43931" y="82433"/>
                  </a:lnTo>
                  <a:lnTo>
                    <a:pt x="0" y="593089"/>
                  </a:lnTo>
                  <a:lnTo>
                    <a:pt x="12700" y="594232"/>
                  </a:lnTo>
                  <a:lnTo>
                    <a:pt x="56460" y="85560"/>
                  </a:lnTo>
                  <a:lnTo>
                    <a:pt x="50963" y="75504"/>
                  </a:lnTo>
                  <a:close/>
                </a:path>
                <a:path w="81914" h="594360">
                  <a:moveTo>
                    <a:pt x="73041" y="75437"/>
                  </a:moveTo>
                  <a:lnTo>
                    <a:pt x="50926" y="75437"/>
                  </a:lnTo>
                  <a:lnTo>
                    <a:pt x="57276" y="76073"/>
                  </a:lnTo>
                  <a:lnTo>
                    <a:pt x="56460" y="85560"/>
                  </a:lnTo>
                  <a:lnTo>
                    <a:pt x="81407" y="131190"/>
                  </a:lnTo>
                  <a:lnTo>
                    <a:pt x="73041" y="75437"/>
                  </a:lnTo>
                  <a:close/>
                </a:path>
                <a:path w="81914" h="594360">
                  <a:moveTo>
                    <a:pt x="61722" y="0"/>
                  </a:moveTo>
                  <a:lnTo>
                    <a:pt x="5969" y="120395"/>
                  </a:lnTo>
                  <a:lnTo>
                    <a:pt x="43931" y="82433"/>
                  </a:lnTo>
                  <a:lnTo>
                    <a:pt x="44576" y="74929"/>
                  </a:lnTo>
                  <a:lnTo>
                    <a:pt x="72965" y="74929"/>
                  </a:lnTo>
                  <a:lnTo>
                    <a:pt x="61722" y="0"/>
                  </a:lnTo>
                  <a:close/>
                </a:path>
                <a:path w="81914" h="594360">
                  <a:moveTo>
                    <a:pt x="50963" y="75504"/>
                  </a:moveTo>
                  <a:lnTo>
                    <a:pt x="56460" y="85560"/>
                  </a:lnTo>
                  <a:lnTo>
                    <a:pt x="57276" y="76073"/>
                  </a:lnTo>
                  <a:lnTo>
                    <a:pt x="50963" y="75504"/>
                  </a:lnTo>
                  <a:close/>
                </a:path>
                <a:path w="81914" h="594360">
                  <a:moveTo>
                    <a:pt x="44576" y="74929"/>
                  </a:moveTo>
                  <a:lnTo>
                    <a:pt x="43931" y="82433"/>
                  </a:lnTo>
                  <a:lnTo>
                    <a:pt x="50868" y="75496"/>
                  </a:lnTo>
                  <a:lnTo>
                    <a:pt x="44576" y="74929"/>
                  </a:lnTo>
                  <a:close/>
                </a:path>
                <a:path w="81914" h="594360">
                  <a:moveTo>
                    <a:pt x="72965" y="74929"/>
                  </a:moveTo>
                  <a:lnTo>
                    <a:pt x="44576" y="74929"/>
                  </a:lnTo>
                  <a:lnTo>
                    <a:pt x="50868" y="75496"/>
                  </a:lnTo>
                  <a:lnTo>
                    <a:pt x="73041" y="75437"/>
                  </a:lnTo>
                  <a:lnTo>
                    <a:pt x="72965" y="74929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579869" y="0"/>
            <a:ext cx="566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250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7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5272" y="1608581"/>
            <a:ext cx="4548378" cy="6771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65" dirty="0">
                <a:solidFill>
                  <a:srgbClr val="7F8484"/>
                </a:solidFill>
                <a:latin typeface="Arial"/>
                <a:cs typeface="Arial"/>
              </a:rPr>
              <a:t>ТЕХНИЧЕСКАЯ</a:t>
            </a:r>
            <a:r>
              <a:rPr sz="1600" spc="-30" dirty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600" spc="-10" dirty="0" smtClean="0">
                <a:solidFill>
                  <a:srgbClr val="7F8484"/>
                </a:solidFill>
                <a:latin typeface="Arial"/>
                <a:cs typeface="Arial"/>
              </a:rPr>
              <a:t>СПЕЦИФИКАЦИЯ</a:t>
            </a:r>
            <a:r>
              <a:rPr lang="ru-RU" sz="1600" spc="-10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050" spc="-15" dirty="0" smtClean="0">
                <a:solidFill>
                  <a:srgbClr val="7F8484"/>
                </a:solidFill>
                <a:latin typeface="Arial"/>
                <a:cs typeface="Arial"/>
              </a:rPr>
              <a:t>-</a:t>
            </a:r>
            <a:r>
              <a:rPr lang="ru-RU" sz="1050" spc="-15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050" b="1" spc="60" dirty="0" smtClean="0">
                <a:solidFill>
                  <a:srgbClr val="7F8484"/>
                </a:solidFill>
                <a:latin typeface="Arial"/>
                <a:cs typeface="Arial"/>
              </a:rPr>
              <a:t>ОПЦИИ</a:t>
            </a:r>
            <a:endParaRPr sz="10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900" b="1" spc="5" dirty="0">
                <a:latin typeface="Arial"/>
                <a:cs typeface="Arial"/>
              </a:rPr>
              <a:t>28)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lang="ru-RU" sz="900" b="1" spc="-15" dirty="0" smtClean="0">
                <a:latin typeface="Arial"/>
                <a:cs typeface="Arial"/>
              </a:rPr>
              <a:t>ПОДОГРЕВ</a:t>
            </a:r>
            <a:r>
              <a:rPr sz="900" b="1" spc="-10" dirty="0" smtClean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ГИДРАВЛИЧЕСКОГО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15" dirty="0" smtClean="0">
                <a:latin typeface="Arial"/>
                <a:cs typeface="Arial"/>
              </a:rPr>
              <a:t>МАСЛА</a:t>
            </a:r>
            <a:r>
              <a:rPr lang="ru-RU" sz="900" b="1" spc="15" dirty="0" smtClean="0">
                <a:latin typeface="Arial"/>
                <a:cs typeface="Arial"/>
              </a:rPr>
              <a:t> </a:t>
            </a:r>
            <a:r>
              <a:rPr lang="ru-RU" sz="900" spc="15" dirty="0" smtClean="0">
                <a:latin typeface="Arial"/>
                <a:cs typeface="Arial"/>
              </a:rPr>
              <a:t>артикул</a:t>
            </a:r>
            <a:r>
              <a:rPr sz="900" spc="-10" dirty="0" smtClean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103614</a:t>
            </a:r>
            <a:endParaRPr sz="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spc="35" dirty="0">
                <a:latin typeface="Arial"/>
                <a:cs typeface="Arial"/>
              </a:rPr>
              <a:t>(опция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45" dirty="0">
                <a:latin typeface="Arial"/>
                <a:cs typeface="Arial"/>
              </a:rPr>
              <a:t>возможна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spc="40" dirty="0">
                <a:latin typeface="Arial"/>
                <a:cs typeface="Arial"/>
              </a:rPr>
              <a:t>только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40" dirty="0">
                <a:latin typeface="Arial"/>
                <a:cs typeface="Arial"/>
              </a:rPr>
              <a:t>в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spc="40" dirty="0">
                <a:latin typeface="Arial"/>
                <a:cs typeface="Arial"/>
              </a:rPr>
              <a:t>сочетании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spc="-20" dirty="0">
                <a:latin typeface="Arial"/>
                <a:cs typeface="Arial"/>
              </a:rPr>
              <a:t>с </a:t>
            </a:r>
            <a:r>
              <a:rPr sz="900" spc="25" dirty="0">
                <a:latin typeface="Arial"/>
                <a:cs typeface="Arial"/>
              </a:rPr>
              <a:t>системой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spc="35" dirty="0" err="1">
                <a:latin typeface="Arial"/>
                <a:cs typeface="Arial"/>
              </a:rPr>
              <a:t>отопления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lang="ru-RU" sz="900" spc="-15" dirty="0" smtClean="0">
                <a:latin typeface="Arial"/>
                <a:cs typeface="Arial"/>
              </a:rPr>
              <a:t>артикул</a:t>
            </a:r>
            <a:r>
              <a:rPr sz="900" spc="-20" dirty="0" smtClean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203460!)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5272" y="2445679"/>
            <a:ext cx="662178" cy="1282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Тип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41321" y="2424833"/>
            <a:ext cx="3144519" cy="111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 smtClean="0">
                <a:latin typeface="Arial"/>
                <a:cs typeface="Arial"/>
              </a:rPr>
              <a:t>HP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5" dirty="0" smtClean="0">
                <a:latin typeface="Arial"/>
                <a:cs typeface="Arial"/>
              </a:rPr>
              <a:t>2024</a:t>
            </a:r>
            <a:r>
              <a:rPr lang="en-US" sz="750" spc="5" dirty="0" smtClean="0">
                <a:latin typeface="Arial"/>
                <a:cs typeface="Arial"/>
              </a:rPr>
              <a:t>-ORB</a:t>
            </a:r>
            <a:r>
              <a:rPr sz="750" spc="5" dirty="0" smtClean="0">
                <a:latin typeface="Arial"/>
                <a:cs typeface="Arial"/>
              </a:rPr>
              <a:t>;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ru-RU" sz="750" spc="35" dirty="0">
                <a:latin typeface="Arial"/>
                <a:cs typeface="Arial"/>
              </a:rPr>
              <a:t>П</a:t>
            </a:r>
            <a:r>
              <a:rPr sz="750" spc="35" dirty="0" err="1" smtClean="0">
                <a:latin typeface="Arial"/>
                <a:cs typeface="Arial"/>
              </a:rPr>
              <a:t>огружной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теплообменник</a:t>
            </a: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ts val="1200"/>
              </a:lnSpc>
              <a:spcBef>
                <a:spcPts val="90"/>
              </a:spcBef>
            </a:pPr>
            <a:r>
              <a:rPr sz="750" spc="25" dirty="0">
                <a:latin typeface="Arial"/>
                <a:cs typeface="Arial"/>
              </a:rPr>
              <a:t>Погружные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нагреватели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используют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горячую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охлаждающую </a:t>
            </a:r>
            <a:r>
              <a:rPr sz="750" spc="-14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жидкость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для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поддержания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температуры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0" dirty="0" err="1">
                <a:latin typeface="Arial"/>
                <a:cs typeface="Arial"/>
              </a:rPr>
              <a:t>жидкостей</a:t>
            </a:r>
            <a:r>
              <a:rPr sz="750" spc="20" dirty="0" smtClean="0">
                <a:latin typeface="Arial"/>
                <a:cs typeface="Arial"/>
              </a:rPr>
              <a:t>.</a:t>
            </a:r>
            <a:endParaRPr lang="en-US" sz="750" spc="2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50" spc="-15" dirty="0" smtClean="0">
                <a:latin typeface="Arial"/>
                <a:cs typeface="Arial"/>
              </a:rPr>
              <a:t>Эта </a:t>
            </a:r>
            <a:r>
              <a:rPr lang="ru-RU" sz="750" spc="10" dirty="0" smtClean="0">
                <a:latin typeface="Arial"/>
                <a:cs typeface="Arial"/>
              </a:rPr>
              <a:t>система</a:t>
            </a:r>
            <a:r>
              <a:rPr lang="ru-RU" sz="750" spc="-15" dirty="0" smtClean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обогрева</a:t>
            </a:r>
            <a:r>
              <a:rPr lang="ru-RU" sz="750" spc="-15" dirty="0" smtClean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доступна</a:t>
            </a:r>
            <a:r>
              <a:rPr lang="ru-RU" sz="750" spc="-15" dirty="0" smtClean="0">
                <a:latin typeface="Arial"/>
                <a:cs typeface="Arial"/>
              </a:rPr>
              <a:t> </a:t>
            </a:r>
            <a:r>
              <a:rPr lang="ru-RU" sz="750" spc="35" dirty="0" smtClean="0">
                <a:latin typeface="Arial"/>
                <a:cs typeface="Arial"/>
              </a:rPr>
              <a:t>как</a:t>
            </a:r>
            <a:r>
              <a:rPr lang="ru-RU" sz="750" spc="-15" dirty="0" smtClean="0">
                <a:latin typeface="Arial"/>
                <a:cs typeface="Arial"/>
              </a:rPr>
              <a:t> </a:t>
            </a:r>
            <a:r>
              <a:rPr lang="ru-RU" sz="750" dirty="0" smtClean="0">
                <a:latin typeface="Arial"/>
                <a:cs typeface="Arial"/>
              </a:rPr>
              <a:t>для</a:t>
            </a:r>
            <a:r>
              <a:rPr lang="ru-RU" sz="750" spc="-15" dirty="0" smtClean="0">
                <a:latin typeface="Arial"/>
                <a:cs typeface="Arial"/>
              </a:rPr>
              <a:t> </a:t>
            </a:r>
            <a:r>
              <a:rPr lang="ru-RU" sz="750" spc="25" dirty="0" smtClean="0">
                <a:latin typeface="Arial"/>
                <a:cs typeface="Arial"/>
              </a:rPr>
              <a:t>дизельного</a:t>
            </a:r>
            <a:r>
              <a:rPr lang="ru-RU" sz="750" spc="-10" dirty="0" smtClean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бака,</a:t>
            </a:r>
            <a:endParaRPr lang="ru-RU" sz="750" dirty="0" smtClean="0">
              <a:latin typeface="Arial"/>
              <a:cs typeface="Arial"/>
            </a:endParaRPr>
          </a:p>
          <a:p>
            <a:pPr marL="12700" marR="144780">
              <a:lnSpc>
                <a:spcPct val="166700"/>
              </a:lnSpc>
            </a:pPr>
            <a:r>
              <a:rPr lang="ru-RU" sz="750" spc="20" dirty="0" smtClean="0">
                <a:latin typeface="Arial"/>
                <a:cs typeface="Arial"/>
              </a:rPr>
              <a:t>так</a:t>
            </a:r>
            <a:r>
              <a:rPr lang="ru-RU" sz="750" spc="-15" dirty="0" smtClean="0">
                <a:latin typeface="Arial"/>
                <a:cs typeface="Arial"/>
              </a:rPr>
              <a:t> </a:t>
            </a:r>
            <a:r>
              <a:rPr lang="ru-RU" sz="750" spc="50" dirty="0" smtClean="0">
                <a:latin typeface="Arial"/>
                <a:cs typeface="Arial"/>
              </a:rPr>
              <a:t>и</a:t>
            </a:r>
            <a:r>
              <a:rPr lang="ru-RU" sz="750" spc="-15" dirty="0" smtClean="0">
                <a:latin typeface="Arial"/>
                <a:cs typeface="Arial"/>
              </a:rPr>
              <a:t> </a:t>
            </a:r>
            <a:r>
              <a:rPr lang="ru-RU" sz="750" dirty="0" smtClean="0">
                <a:latin typeface="Arial"/>
                <a:cs typeface="Arial"/>
              </a:rPr>
              <a:t>для</a:t>
            </a:r>
            <a:r>
              <a:rPr lang="ru-RU" sz="750" spc="-10" dirty="0" smtClean="0">
                <a:latin typeface="Arial"/>
                <a:cs typeface="Arial"/>
              </a:rPr>
              <a:t> </a:t>
            </a:r>
            <a:r>
              <a:rPr lang="ru-RU" sz="750" spc="25" dirty="0" smtClean="0">
                <a:latin typeface="Arial"/>
                <a:cs typeface="Arial"/>
              </a:rPr>
              <a:t>гидравлического</a:t>
            </a:r>
            <a:r>
              <a:rPr lang="ru-RU" sz="750" spc="-15" dirty="0" smtClean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бака!</a:t>
            </a:r>
            <a:r>
              <a:rPr lang="ru-RU" sz="750" spc="-15" dirty="0" smtClean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(заказывать</a:t>
            </a:r>
            <a:r>
              <a:rPr lang="ru-RU" sz="750" spc="-10" dirty="0" smtClean="0">
                <a:latin typeface="Arial"/>
                <a:cs typeface="Arial"/>
              </a:rPr>
              <a:t> </a:t>
            </a:r>
            <a:r>
              <a:rPr lang="ru-RU" sz="750" spc="30" dirty="0" smtClean="0">
                <a:latin typeface="Arial"/>
                <a:cs typeface="Arial"/>
              </a:rPr>
              <a:t>каждый </a:t>
            </a:r>
            <a:r>
              <a:rPr lang="ru-RU" sz="750" spc="-155" dirty="0" smtClean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отдельно!)</a:t>
            </a:r>
            <a:endParaRPr lang="ru-RU" sz="750" dirty="0" smtClean="0">
              <a:latin typeface="Arial"/>
              <a:cs typeface="Arial"/>
            </a:endParaRPr>
          </a:p>
          <a:p>
            <a:pPr marL="12700" marR="5080">
              <a:lnSpc>
                <a:spcPts val="1200"/>
              </a:lnSpc>
              <a:spcBef>
                <a:spcPts val="90"/>
              </a:spcBef>
            </a:pPr>
            <a:endParaRPr sz="75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5272" y="2592493"/>
            <a:ext cx="5511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Описание</a:t>
            </a:r>
            <a:endParaRPr sz="750" dirty="0">
              <a:latin typeface="Arial"/>
              <a:cs typeface="Arial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706801"/>
              </p:ext>
            </p:extLst>
          </p:nvPr>
        </p:nvGraphicFramePr>
        <p:xfrm>
          <a:off x="4921250" y="2254668"/>
          <a:ext cx="2137410" cy="50713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7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26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519">
                <a:tc>
                  <a:txBody>
                    <a:bodyPr/>
                    <a:lstStyle/>
                    <a:p>
                      <a:pPr marL="64135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lang="ru-RU" sz="550" spc="10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sz="550" spc="10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«</a:t>
                      </a:r>
                      <a:r>
                        <a:rPr sz="550" spc="10" dirty="0" err="1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Тепловой</a:t>
                      </a:r>
                      <a:r>
                        <a:rPr sz="550" spc="-40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550" spc="10" dirty="0" smtClean="0">
                          <a:solidFill>
                            <a:srgbClr val="0C0C0C"/>
                          </a:solidFill>
                          <a:latin typeface="Arial"/>
                          <a:ea typeface="+mn-ea"/>
                          <a:cs typeface="Arial"/>
                        </a:rPr>
                        <a:t>приёмник</a:t>
                      </a:r>
                      <a:r>
                        <a:rPr sz="550" spc="10" dirty="0" smtClean="0">
                          <a:solidFill>
                            <a:srgbClr val="0C0C0C"/>
                          </a:solidFill>
                          <a:latin typeface="Arial"/>
                          <a:ea typeface="+mn-ea"/>
                          <a:cs typeface="Arial"/>
                        </a:rPr>
                        <a:t>»</a:t>
                      </a:r>
                      <a:endParaRPr sz="550" spc="10" dirty="0">
                        <a:solidFill>
                          <a:srgbClr val="0C0C0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5588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52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</a:pPr>
                      <a:r>
                        <a:rPr lang="ru-RU" sz="600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   </a:t>
                      </a:r>
                      <a:r>
                        <a:rPr sz="600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СИСТЕМА</a:t>
                      </a:r>
                      <a:r>
                        <a:rPr sz="600" spc="-10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ОТОПЛЕНИЯ</a:t>
                      </a:r>
                      <a:r>
                        <a:rPr sz="600" spc="-10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ДЛЯ</a:t>
                      </a:r>
                      <a:endParaRPr sz="600" dirty="0">
                        <a:latin typeface="Arial"/>
                        <a:cs typeface="Arial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spc="-10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ДВИГАТЕЛ</a:t>
                      </a:r>
                      <a:r>
                        <a:rPr lang="ru-RU" sz="600" spc="-10" dirty="0" smtClean="0">
                          <a:solidFill>
                            <a:srgbClr val="0C0C0C"/>
                          </a:solidFill>
                          <a:latin typeface="Arial"/>
                          <a:cs typeface="Arial"/>
                        </a:rPr>
                        <a:t>Я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81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1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525272" y="3386326"/>
            <a:ext cx="1119378" cy="4360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indent="-52069">
              <a:lnSpc>
                <a:spcPct val="100000"/>
              </a:lnSpc>
              <a:spcBef>
                <a:spcPts val="100"/>
              </a:spcBef>
              <a:buChar char="-"/>
              <a:tabLst>
                <a:tab pos="64769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 Д</a:t>
            </a:r>
            <a:r>
              <a:rPr sz="750" spc="20" dirty="0" err="1" smtClean="0">
                <a:latin typeface="Arial"/>
                <a:cs typeface="Arial"/>
              </a:rPr>
              <a:t>лина</a:t>
            </a:r>
            <a:endParaRPr sz="750" dirty="0">
              <a:latin typeface="Arial"/>
              <a:cs typeface="Arial"/>
            </a:endParaRPr>
          </a:p>
          <a:p>
            <a:pPr marL="45720" indent="-33655">
              <a:lnSpc>
                <a:spcPct val="100000"/>
              </a:lnSpc>
              <a:spcBef>
                <a:spcPts val="610"/>
              </a:spcBef>
              <a:buChar char="-"/>
              <a:tabLst>
                <a:tab pos="46355" algn="l"/>
              </a:tabLst>
            </a:pPr>
            <a:r>
              <a:rPr lang="ru-RU" sz="750" spc="10" dirty="0" smtClean="0">
                <a:latin typeface="Arial"/>
                <a:cs typeface="Arial"/>
              </a:rPr>
              <a:t> Производительность    </a:t>
            </a:r>
            <a:r>
              <a:rPr sz="750" spc="30" dirty="0" err="1" smtClean="0">
                <a:latin typeface="Arial"/>
                <a:cs typeface="Arial"/>
              </a:rPr>
              <a:t>при</a:t>
            </a:r>
            <a:r>
              <a:rPr sz="750" spc="-25" dirty="0" smtClean="0">
                <a:latin typeface="Arial"/>
                <a:cs typeface="Arial"/>
              </a:rPr>
              <a:t> </a:t>
            </a:r>
            <a:r>
              <a:rPr sz="750" spc="-5" dirty="0">
                <a:latin typeface="Arial"/>
                <a:cs typeface="Arial"/>
              </a:rPr>
              <a:t>-30°C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47416" y="3386327"/>
            <a:ext cx="535434" cy="319958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4"/>
              </a:spcBef>
            </a:pPr>
            <a:r>
              <a:rPr sz="750" spc="20" dirty="0">
                <a:latin typeface="Arial"/>
                <a:cs typeface="Arial"/>
              </a:rPr>
              <a:t>610мм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800" spc="20" dirty="0">
                <a:latin typeface="Arial"/>
                <a:cs typeface="Arial"/>
              </a:rPr>
              <a:t>3кВт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5272" y="4172584"/>
            <a:ext cx="3786378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29)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lang="ru-RU" sz="900" b="1" spc="25" dirty="0" smtClean="0">
                <a:latin typeface="Arial"/>
                <a:cs typeface="Arial"/>
              </a:rPr>
              <a:t>Опции</a:t>
            </a:r>
            <a:r>
              <a:rPr sz="900" b="1" spc="-15" dirty="0" smtClean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для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БЛОКА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5" dirty="0" smtClean="0">
                <a:latin typeface="Arial"/>
                <a:cs typeface="Arial"/>
              </a:rPr>
              <a:t>ДВИГАТЕЛЯ</a:t>
            </a:r>
            <a:r>
              <a:rPr lang="ru-RU" sz="900" b="1" spc="5" dirty="0" smtClean="0">
                <a:latin typeface="Arial"/>
                <a:cs typeface="Arial"/>
              </a:rPr>
              <a:t> </a:t>
            </a:r>
            <a:r>
              <a:rPr lang="ru-RU" sz="900" spc="5" dirty="0" smtClean="0">
                <a:latin typeface="Arial"/>
                <a:cs typeface="Arial"/>
              </a:rPr>
              <a:t>артикул</a:t>
            </a:r>
            <a:r>
              <a:rPr sz="900" spc="-15" dirty="0" smtClean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203460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5272" y="4407788"/>
            <a:ext cx="127762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10" dirty="0">
                <a:latin typeface="Arial"/>
                <a:cs typeface="Arial"/>
              </a:rPr>
              <a:t>СИСТЕМА </a:t>
            </a:r>
            <a:r>
              <a:rPr sz="750" b="1" dirty="0">
                <a:latin typeface="Arial"/>
                <a:cs typeface="Arial"/>
              </a:rPr>
              <a:t>ОТОПЛЕНИЯ</a:t>
            </a:r>
            <a:r>
              <a:rPr sz="750" b="1" spc="-10" dirty="0">
                <a:latin typeface="Arial"/>
                <a:cs typeface="Arial"/>
              </a:rPr>
              <a:t> </a:t>
            </a:r>
            <a:r>
              <a:rPr sz="750" b="1" spc="-5" dirty="0">
                <a:latin typeface="Arial"/>
                <a:cs typeface="Arial"/>
              </a:rPr>
              <a:t>ДВИГАТЕЛЯ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5271" y="4634750"/>
            <a:ext cx="1295143" cy="9307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indent="-26034">
              <a:lnSpc>
                <a:spcPct val="135000"/>
              </a:lnSpc>
              <a:spcBef>
                <a:spcPts val="100"/>
              </a:spcBef>
              <a:buChar char="-"/>
              <a:tabLst>
                <a:tab pos="38735" algn="l"/>
              </a:tabLst>
            </a:pP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err="1" smtClean="0">
                <a:latin typeface="Arial"/>
                <a:cs typeface="Arial"/>
              </a:rPr>
              <a:t>Теплопроизводительность</a:t>
            </a:r>
            <a:endParaRPr sz="750" dirty="0">
              <a:latin typeface="Arial"/>
              <a:cs typeface="Arial"/>
            </a:endParaRPr>
          </a:p>
          <a:p>
            <a:pPr marL="12065">
              <a:lnSpc>
                <a:spcPct val="135000"/>
              </a:lnSpc>
              <a:tabLst>
                <a:tab pos="60960" algn="l"/>
              </a:tabLst>
            </a:pPr>
            <a:r>
              <a:rPr lang="ru-RU" sz="750" spc="20" dirty="0" smtClean="0">
                <a:latin typeface="Arial"/>
                <a:cs typeface="Arial"/>
              </a:rPr>
              <a:t>- Расход</a:t>
            </a:r>
            <a:r>
              <a:rPr sz="750" spc="-40" dirty="0" smtClean="0">
                <a:latin typeface="Arial"/>
                <a:cs typeface="Arial"/>
              </a:rPr>
              <a:t> </a:t>
            </a:r>
            <a:r>
              <a:rPr sz="750" spc="25" dirty="0" err="1" smtClean="0">
                <a:latin typeface="Arial"/>
                <a:cs typeface="Arial"/>
              </a:rPr>
              <a:t>топлива</a:t>
            </a:r>
            <a:endParaRPr lang="ru-RU" sz="750" dirty="0">
              <a:latin typeface="Arial"/>
              <a:cs typeface="Arial"/>
            </a:endParaRPr>
          </a:p>
          <a:p>
            <a:pPr marL="12065">
              <a:lnSpc>
                <a:spcPct val="135000"/>
              </a:lnSpc>
              <a:tabLst>
                <a:tab pos="60960" algn="l"/>
              </a:tabLst>
            </a:pPr>
            <a:r>
              <a:rPr lang="ru-RU" sz="750" spc="35" dirty="0" smtClean="0">
                <a:latin typeface="Arial"/>
                <a:cs typeface="Arial"/>
              </a:rPr>
              <a:t>- Н</a:t>
            </a:r>
            <a:r>
              <a:rPr sz="750" spc="35" dirty="0" err="1" smtClean="0">
                <a:latin typeface="Arial"/>
                <a:cs typeface="Arial"/>
              </a:rPr>
              <a:t>апряжение</a:t>
            </a:r>
            <a:r>
              <a:rPr sz="750" spc="-45" dirty="0" smtClean="0">
                <a:latin typeface="Arial"/>
                <a:cs typeface="Arial"/>
              </a:rPr>
              <a:t> </a:t>
            </a:r>
            <a:r>
              <a:rPr sz="750" spc="65" dirty="0">
                <a:latin typeface="Arial"/>
                <a:cs typeface="Arial"/>
              </a:rPr>
              <a:t>/</a:t>
            </a:r>
            <a:r>
              <a:rPr sz="750" spc="-40" dirty="0">
                <a:latin typeface="Arial"/>
                <a:cs typeface="Arial"/>
              </a:rPr>
              <a:t> </a:t>
            </a:r>
            <a:r>
              <a:rPr sz="750" dirty="0" err="1" smtClean="0">
                <a:latin typeface="Arial"/>
                <a:cs typeface="Arial"/>
              </a:rPr>
              <a:t>Вт</a:t>
            </a:r>
            <a:endParaRPr lang="ru-RU" sz="750" dirty="0" smtClean="0">
              <a:latin typeface="Arial"/>
              <a:cs typeface="Arial"/>
            </a:endParaRPr>
          </a:p>
          <a:p>
            <a:pPr marL="12065">
              <a:lnSpc>
                <a:spcPct val="135000"/>
              </a:lnSpc>
              <a:tabLst>
                <a:tab pos="60960" algn="l"/>
              </a:tabLst>
            </a:pPr>
            <a:r>
              <a:rPr lang="ru-RU" sz="750" spc="10" dirty="0" smtClean="0">
                <a:latin typeface="Arial"/>
                <a:cs typeface="Arial"/>
              </a:rPr>
              <a:t>- </a:t>
            </a:r>
            <a:r>
              <a:rPr sz="750" spc="10" dirty="0" err="1" smtClean="0">
                <a:latin typeface="Arial"/>
                <a:cs typeface="Arial"/>
              </a:rPr>
              <a:t>Рабочая</a:t>
            </a:r>
            <a:r>
              <a:rPr sz="750" spc="-35" dirty="0" smtClean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температура</a:t>
            </a:r>
            <a:endParaRPr lang="ru-RU" sz="750" dirty="0">
              <a:latin typeface="Arial"/>
              <a:cs typeface="Arial"/>
            </a:endParaRPr>
          </a:p>
          <a:p>
            <a:pPr marL="12065">
              <a:lnSpc>
                <a:spcPct val="135000"/>
              </a:lnSpc>
              <a:tabLst>
                <a:tab pos="60960" algn="l"/>
              </a:tabLst>
            </a:pPr>
            <a:r>
              <a:rPr lang="ru-RU" sz="750" spc="5" dirty="0" smtClean="0">
                <a:latin typeface="Arial"/>
                <a:cs typeface="Arial"/>
              </a:rPr>
              <a:t>- </a:t>
            </a:r>
            <a:r>
              <a:rPr sz="750" spc="5" dirty="0" err="1" smtClean="0">
                <a:latin typeface="Arial"/>
                <a:cs typeface="Arial"/>
              </a:rPr>
              <a:t>Масса</a:t>
            </a:r>
            <a:endParaRPr lang="ru-RU" sz="750" dirty="0">
              <a:latin typeface="Arial"/>
              <a:cs typeface="Arial"/>
            </a:endParaRPr>
          </a:p>
          <a:p>
            <a:pPr marL="12065">
              <a:lnSpc>
                <a:spcPct val="135000"/>
              </a:lnSpc>
              <a:tabLst>
                <a:tab pos="60960" algn="l"/>
              </a:tabLst>
            </a:pPr>
            <a:r>
              <a:rPr lang="ru-RU" sz="750" spc="25" dirty="0" smtClean="0">
                <a:latin typeface="Arial"/>
                <a:cs typeface="Arial"/>
              </a:rPr>
              <a:t>- Прочее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47415" y="4466400"/>
            <a:ext cx="2245237" cy="129202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lang="ru-RU" sz="750" spc="15" dirty="0" smtClean="0">
                <a:latin typeface="Arial"/>
                <a:cs typeface="Arial"/>
              </a:rPr>
              <a:t>артикул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203460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750" spc="15" dirty="0">
                <a:latin typeface="Arial"/>
                <a:cs typeface="Arial"/>
              </a:rPr>
              <a:t>до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9,1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кВт;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750" spc="5" dirty="0">
                <a:latin typeface="Arial"/>
                <a:cs typeface="Arial"/>
              </a:rPr>
              <a:t>0,19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1,1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л/</a:t>
            </a:r>
            <a:r>
              <a:rPr sz="750" spc="60" dirty="0">
                <a:latin typeface="Arial"/>
                <a:cs typeface="Arial"/>
              </a:rPr>
              <a:t>ч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750" dirty="0">
                <a:latin typeface="Arial"/>
                <a:cs typeface="Arial"/>
              </a:rPr>
              <a:t>24В;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37-90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Вт</a:t>
            </a: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40°С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+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80°С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750" spc="5" dirty="0">
                <a:latin typeface="Arial"/>
                <a:cs typeface="Arial"/>
              </a:rPr>
              <a:t>4,8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5" dirty="0">
                <a:latin typeface="Arial"/>
                <a:cs typeface="Arial"/>
              </a:rPr>
              <a:t>кг</a:t>
            </a: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ts val="1200"/>
              </a:lnSpc>
              <a:spcBef>
                <a:spcPts val="60"/>
              </a:spcBef>
            </a:pPr>
            <a:r>
              <a:rPr sz="750" spc="20" dirty="0">
                <a:latin typeface="Arial"/>
                <a:cs typeface="Arial"/>
              </a:rPr>
              <a:t>Включая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таймер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на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3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времени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запуска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и </a:t>
            </a:r>
            <a:r>
              <a:rPr sz="750" spc="-14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предварительный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выбор</a:t>
            </a:r>
            <a:r>
              <a:rPr sz="750" spc="-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температуры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5272" y="5950584"/>
            <a:ext cx="4625848" cy="3452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30)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МОДЕМ</a:t>
            </a:r>
            <a:r>
              <a:rPr sz="900" b="1" spc="-5" dirty="0">
                <a:latin typeface="Arial"/>
                <a:cs typeface="Arial"/>
              </a:rPr>
              <a:t> UMTS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-70" dirty="0">
                <a:latin typeface="Arial"/>
                <a:cs typeface="Arial"/>
              </a:rPr>
              <a:t>С</a:t>
            </a:r>
            <a:r>
              <a:rPr sz="900" b="1" spc="-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СИСТЕМОЙ</a:t>
            </a:r>
            <a:r>
              <a:rPr sz="900" b="1" spc="-10" dirty="0">
                <a:latin typeface="Arial"/>
                <a:cs typeface="Arial"/>
              </a:rPr>
              <a:t> ПЕРЕДАЧИ</a:t>
            </a:r>
            <a:r>
              <a:rPr sz="900" b="1" spc="-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ДАННЫХ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-60" dirty="0">
                <a:latin typeface="Arial"/>
                <a:cs typeface="Arial"/>
              </a:rPr>
              <a:t>GPS</a:t>
            </a:r>
            <a:r>
              <a:rPr sz="900" b="1" spc="-5" dirty="0">
                <a:latin typeface="Arial"/>
                <a:cs typeface="Arial"/>
              </a:rPr>
              <a:t> </a:t>
            </a:r>
            <a:r>
              <a:rPr sz="900" b="1" spc="-55" dirty="0">
                <a:latin typeface="Arial"/>
                <a:cs typeface="Arial"/>
              </a:rPr>
              <a:t>"KEESTRACKER</a:t>
            </a:r>
            <a:r>
              <a:rPr sz="900" b="1" spc="-55" dirty="0" smtClean="0">
                <a:latin typeface="Arial"/>
                <a:cs typeface="Arial"/>
              </a:rPr>
              <a:t>"</a:t>
            </a:r>
            <a:endParaRPr lang="ru-RU" sz="900" b="1" spc="-55" dirty="0" smtClean="0">
              <a:latin typeface="Arial"/>
              <a:cs typeface="Arial"/>
            </a:endParaRP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ru-RU" sz="900" spc="20" dirty="0">
                <a:latin typeface="Arial"/>
                <a:cs typeface="Arial"/>
              </a:rPr>
              <a:t>а</a:t>
            </a:r>
            <a:r>
              <a:rPr lang="ru-RU" sz="900" spc="20" dirty="0" smtClean="0">
                <a:latin typeface="Arial"/>
                <a:cs typeface="Arial"/>
              </a:rPr>
              <a:t>ртикул </a:t>
            </a:r>
            <a:r>
              <a:rPr sz="900" spc="10" dirty="0" smtClean="0">
                <a:latin typeface="Arial"/>
                <a:cs typeface="Arial"/>
              </a:rPr>
              <a:t>102971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5271" y="6377860"/>
            <a:ext cx="4927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 smtClean="0">
                <a:latin typeface="Arial"/>
                <a:cs typeface="Arial"/>
              </a:rPr>
              <a:t>-</a:t>
            </a:r>
            <a:r>
              <a:rPr lang="ru-RU" sz="750" spc="-15" dirty="0">
                <a:latin typeface="Arial"/>
                <a:cs typeface="Arial"/>
              </a:rPr>
              <a:t> </a:t>
            </a:r>
            <a:r>
              <a:rPr lang="ru-RU" sz="750" spc="-15" dirty="0" smtClean="0">
                <a:latin typeface="Arial"/>
                <a:cs typeface="Arial"/>
              </a:rPr>
              <a:t>Ф</a:t>
            </a:r>
            <a:r>
              <a:rPr sz="750" spc="30" dirty="0" err="1" smtClean="0">
                <a:latin typeface="Arial"/>
                <a:cs typeface="Arial"/>
              </a:rPr>
              <a:t>ункции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41321" y="6377860"/>
            <a:ext cx="3360929" cy="1215846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750" spc="-10" dirty="0">
                <a:latin typeface="Arial"/>
                <a:cs typeface="Arial"/>
              </a:rPr>
              <a:t>-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Веб-</a:t>
            </a:r>
            <a:r>
              <a:rPr sz="750" spc="15" dirty="0">
                <a:latin typeface="Arial"/>
                <a:cs typeface="Arial"/>
              </a:rPr>
              <a:t>портал:</a:t>
            </a: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  <a:spcBef>
                <a:spcPts val="10"/>
              </a:spcBef>
            </a:pPr>
            <a:r>
              <a:rPr sz="750" spc="30" dirty="0">
                <a:latin typeface="Arial"/>
                <a:cs typeface="Arial"/>
              </a:rPr>
              <a:t>Положение </a:t>
            </a:r>
            <a:r>
              <a:rPr sz="750" spc="45" dirty="0">
                <a:latin typeface="Arial"/>
                <a:cs typeface="Arial"/>
              </a:rPr>
              <a:t>машины можно </a:t>
            </a:r>
            <a:r>
              <a:rPr sz="750" spc="30" dirty="0">
                <a:latin typeface="Arial"/>
                <a:cs typeface="Arial"/>
              </a:rPr>
              <a:t>отобразить в </a:t>
            </a:r>
            <a:r>
              <a:rPr sz="750" spc="3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Google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Maps,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можно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сгенерировать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5" dirty="0" err="1">
                <a:latin typeface="Arial"/>
                <a:cs typeface="Arial"/>
              </a:rPr>
              <a:t>геозону</a:t>
            </a:r>
            <a:r>
              <a:rPr sz="750" spc="25" dirty="0" smtClean="0">
                <a:latin typeface="Arial"/>
                <a:cs typeface="Arial"/>
              </a:rPr>
              <a:t>.</a:t>
            </a:r>
            <a:endParaRPr lang="ru-RU" sz="750" spc="25" dirty="0" smtClean="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  <a:spcBef>
                <a:spcPts val="10"/>
              </a:spcBef>
            </a:pPr>
            <a:endParaRPr lang="ru-RU" sz="750" spc="2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50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ТОЛЬКО</a:t>
            </a:r>
            <a:r>
              <a:rPr lang="ru-RU" sz="750" u="sng" spc="-3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ru-RU" sz="750" u="sng" spc="-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ДЛЯ</a:t>
            </a:r>
            <a:r>
              <a:rPr lang="ru-RU" sz="750" u="sng" spc="-3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ru-RU" sz="750" u="sng" spc="-1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ДИЛЕРОВ</a:t>
            </a:r>
            <a:r>
              <a:rPr lang="ru-RU" sz="750" spc="-10" dirty="0" smtClean="0">
                <a:latin typeface="Arial"/>
                <a:cs typeface="Arial"/>
              </a:rPr>
              <a:t>:</a:t>
            </a:r>
            <a:endParaRPr lang="ru-RU" sz="750" dirty="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ru-RU" sz="750" dirty="0" smtClean="0">
              <a:latin typeface="Arial"/>
              <a:cs typeface="Arial"/>
            </a:endParaRPr>
          </a:p>
          <a:p>
            <a:pPr marL="38100" indent="-26034">
              <a:lnSpc>
                <a:spcPct val="100000"/>
              </a:lnSpc>
              <a:buChar char="-"/>
              <a:tabLst>
                <a:tab pos="38735" algn="l"/>
              </a:tabLst>
            </a:pPr>
            <a:r>
              <a:rPr lang="ru-RU" sz="750" spc="5" dirty="0" smtClean="0">
                <a:latin typeface="Arial"/>
                <a:cs typeface="Arial"/>
              </a:rPr>
              <a:t>Доступ</a:t>
            </a:r>
            <a:r>
              <a:rPr lang="ru-RU" sz="750" spc="-10" dirty="0" smtClean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в</a:t>
            </a:r>
            <a:r>
              <a:rPr lang="ru-RU" sz="750" spc="-10" dirty="0" smtClean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режиме</a:t>
            </a:r>
            <a:r>
              <a:rPr lang="ru-RU" sz="750" spc="-10" dirty="0" smtClean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реального</a:t>
            </a:r>
            <a:r>
              <a:rPr lang="ru-RU" sz="750" spc="-5" dirty="0" smtClean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времени</a:t>
            </a:r>
            <a:r>
              <a:rPr lang="ru-RU" sz="750" spc="-10" dirty="0" smtClean="0">
                <a:latin typeface="Arial"/>
                <a:cs typeface="Arial"/>
              </a:rPr>
              <a:t> </a:t>
            </a:r>
            <a:r>
              <a:rPr lang="ru-RU" sz="750" spc="30" dirty="0" smtClean="0">
                <a:latin typeface="Arial"/>
                <a:cs typeface="Arial"/>
              </a:rPr>
              <a:t>к</a:t>
            </a:r>
            <a:r>
              <a:rPr lang="ru-RU" sz="750" spc="-10" dirty="0" smtClean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дизельному</a:t>
            </a:r>
            <a:r>
              <a:rPr lang="ru-RU" sz="750" spc="-5" dirty="0" smtClean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двигателю</a:t>
            </a:r>
            <a:endParaRPr lang="ru-RU" sz="750" dirty="0" smtClean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tabLst>
                <a:tab pos="60960" algn="l"/>
              </a:tabLst>
            </a:pPr>
            <a:r>
              <a:rPr lang="ru-RU" sz="750" dirty="0" smtClean="0">
                <a:latin typeface="Arial"/>
                <a:cs typeface="Arial"/>
              </a:rPr>
              <a:t>-</a:t>
            </a:r>
            <a:r>
              <a:rPr lang="ru-RU" sz="750" spc="20" dirty="0" smtClean="0">
                <a:latin typeface="Arial"/>
                <a:cs typeface="Arial"/>
              </a:rPr>
              <a:t>Параметры</a:t>
            </a:r>
            <a:r>
              <a:rPr lang="ru-RU" sz="750" spc="-30" dirty="0" smtClean="0">
                <a:latin typeface="Arial"/>
                <a:cs typeface="Arial"/>
              </a:rPr>
              <a:t> </a:t>
            </a:r>
            <a:r>
              <a:rPr lang="ru-RU" sz="750" spc="35" dirty="0" smtClean="0">
                <a:latin typeface="Arial"/>
                <a:cs typeface="Arial"/>
              </a:rPr>
              <a:t>компонентов</a:t>
            </a:r>
            <a:r>
              <a:rPr lang="ru-RU" sz="750" spc="-30" dirty="0" smtClean="0">
                <a:latin typeface="Arial"/>
                <a:cs typeface="Arial"/>
              </a:rPr>
              <a:t> </a:t>
            </a:r>
            <a:r>
              <a:rPr lang="ru-RU" sz="750" spc="50" dirty="0" smtClean="0">
                <a:latin typeface="Arial"/>
                <a:cs typeface="Arial"/>
              </a:rPr>
              <a:t>и</a:t>
            </a:r>
            <a:r>
              <a:rPr lang="ru-RU" sz="750" spc="-30" dirty="0" smtClean="0">
                <a:latin typeface="Arial"/>
                <a:cs typeface="Arial"/>
              </a:rPr>
              <a:t> </a:t>
            </a:r>
            <a:r>
              <a:rPr lang="ru-RU" sz="750" spc="25" dirty="0" smtClean="0">
                <a:latin typeface="Arial"/>
                <a:cs typeface="Arial"/>
              </a:rPr>
              <a:t>сигналов</a:t>
            </a:r>
            <a:r>
              <a:rPr lang="ru-RU" sz="750" spc="-30" dirty="0" smtClean="0">
                <a:latin typeface="Arial"/>
                <a:cs typeface="Arial"/>
              </a:rPr>
              <a:t> </a:t>
            </a:r>
            <a:r>
              <a:rPr lang="ru-RU" sz="750" spc="30" dirty="0" smtClean="0">
                <a:latin typeface="Arial"/>
                <a:cs typeface="Arial"/>
              </a:rPr>
              <a:t>тревоги</a:t>
            </a:r>
            <a:endParaRPr lang="ru-RU" sz="750" dirty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tabLst>
                <a:tab pos="60960" algn="l"/>
              </a:tabLst>
            </a:pPr>
            <a:r>
              <a:rPr lang="ru-RU" sz="750" spc="15" dirty="0" smtClean="0">
                <a:latin typeface="Arial"/>
                <a:cs typeface="Arial"/>
              </a:rPr>
              <a:t>-Встроенная</a:t>
            </a:r>
            <a:r>
              <a:rPr lang="ru-RU" sz="750" spc="-15" dirty="0" smtClean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SIM-карта</a:t>
            </a:r>
            <a:r>
              <a:rPr lang="ru-RU" sz="750" spc="-15" dirty="0" smtClean="0">
                <a:latin typeface="Arial"/>
                <a:cs typeface="Arial"/>
              </a:rPr>
              <a:t> </a:t>
            </a:r>
            <a:r>
              <a:rPr lang="ru-RU" sz="750" spc="-10" dirty="0" smtClean="0">
                <a:latin typeface="Arial"/>
                <a:cs typeface="Arial"/>
              </a:rPr>
              <a:t>- </a:t>
            </a:r>
            <a:r>
              <a:rPr lang="ru-RU" sz="750" spc="10" dirty="0" smtClean="0">
                <a:latin typeface="Arial"/>
                <a:cs typeface="Arial"/>
              </a:rPr>
              <a:t>1</a:t>
            </a:r>
            <a:r>
              <a:rPr lang="ru-RU" sz="750" spc="-15" dirty="0" smtClean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год</a:t>
            </a:r>
            <a:r>
              <a:rPr lang="ru-RU" sz="750" spc="-15" dirty="0" smtClean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бесплатно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5272" y="7773415"/>
            <a:ext cx="6601459" cy="1826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Arial"/>
                <a:cs typeface="Arial"/>
              </a:rPr>
              <a:t>ПЕРЕДАЧА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ДАННЫХ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МАШИНЫ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-35" dirty="0">
                <a:latin typeface="Arial"/>
                <a:cs typeface="Arial"/>
              </a:rPr>
              <a:t>ЧЕРЕЗ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-55" dirty="0">
                <a:latin typeface="Arial"/>
                <a:cs typeface="Arial"/>
              </a:rPr>
              <a:t>"KEESTRACKER"</a:t>
            </a:r>
            <a:endParaRPr sz="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 dirty="0">
              <a:latin typeface="Arial"/>
              <a:cs typeface="Arial"/>
            </a:endParaRPr>
          </a:p>
          <a:p>
            <a:pPr marL="12700" marR="12065">
              <a:lnSpc>
                <a:spcPct val="101200"/>
              </a:lnSpc>
              <a:spcBef>
                <a:spcPts val="5"/>
              </a:spcBef>
            </a:pPr>
            <a:r>
              <a:rPr sz="800" spc="25" dirty="0">
                <a:latin typeface="Arial"/>
                <a:cs typeface="Arial"/>
              </a:rPr>
              <a:t>Покупатель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35" dirty="0" err="1">
                <a:latin typeface="Arial"/>
                <a:cs typeface="Arial"/>
              </a:rPr>
              <a:t>не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15" dirty="0" err="1" smtClean="0">
                <a:latin typeface="Arial"/>
                <a:cs typeface="Arial"/>
              </a:rPr>
              <a:t>переда</a:t>
            </a:r>
            <a:r>
              <a:rPr lang="ru-RU" sz="800" spc="15" dirty="0" smtClean="0">
                <a:latin typeface="Arial"/>
                <a:cs typeface="Arial"/>
              </a:rPr>
              <a:t>ё</a:t>
            </a:r>
            <a:r>
              <a:rPr sz="800" spc="15" dirty="0" smtClean="0">
                <a:latin typeface="Arial"/>
                <a:cs typeface="Arial"/>
              </a:rPr>
              <a:t>т</a:t>
            </a:r>
            <a:r>
              <a:rPr sz="800" spc="-5" dirty="0" smtClean="0">
                <a:latin typeface="Arial"/>
                <a:cs typeface="Arial"/>
              </a:rPr>
              <a:t> </a:t>
            </a:r>
            <a:r>
              <a:rPr sz="800" spc="-70" dirty="0">
                <a:latin typeface="Arial"/>
                <a:cs typeface="Arial"/>
              </a:rPr>
              <a:t>KEESTRACK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55" dirty="0">
                <a:latin typeface="Arial"/>
                <a:cs typeface="Arial"/>
              </a:rPr>
              <a:t>никаких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45" dirty="0">
                <a:latin typeface="Arial"/>
                <a:cs typeface="Arial"/>
              </a:rPr>
              <a:t>личных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30" dirty="0">
                <a:latin typeface="Arial"/>
                <a:cs typeface="Arial"/>
              </a:rPr>
              <a:t>данных.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-15" dirty="0">
                <a:latin typeface="Arial"/>
                <a:cs typeface="Arial"/>
              </a:rPr>
              <a:t>В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35" dirty="0">
                <a:latin typeface="Arial"/>
                <a:cs typeface="Arial"/>
              </a:rPr>
              <a:t>рамках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25" dirty="0">
                <a:latin typeface="Arial"/>
                <a:cs typeface="Arial"/>
              </a:rPr>
              <a:t>этой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услуги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-70" dirty="0">
                <a:latin typeface="Arial"/>
                <a:cs typeface="Arial"/>
              </a:rPr>
              <a:t>KEESTRACK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25" dirty="0">
                <a:latin typeface="Arial"/>
                <a:cs typeface="Arial"/>
              </a:rPr>
              <a:t>получает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следующие </a:t>
            </a:r>
            <a:r>
              <a:rPr sz="800" spc="-220" dirty="0">
                <a:latin typeface="Arial"/>
                <a:cs typeface="Arial"/>
              </a:rPr>
              <a:t> </a:t>
            </a:r>
            <a:r>
              <a:rPr sz="800" spc="30" dirty="0">
                <a:latin typeface="Arial"/>
                <a:cs typeface="Arial"/>
              </a:rPr>
              <a:t>данные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40" dirty="0">
                <a:latin typeface="Arial"/>
                <a:cs typeface="Arial"/>
              </a:rPr>
              <a:t>о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40" dirty="0">
                <a:latin typeface="Arial"/>
                <a:cs typeface="Arial"/>
              </a:rPr>
              <a:t>машинах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30" dirty="0">
                <a:latin typeface="Arial"/>
                <a:cs typeface="Arial"/>
              </a:rPr>
              <a:t>через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"Keestracker"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-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15" dirty="0">
                <a:latin typeface="Arial"/>
                <a:cs typeface="Arial"/>
              </a:rPr>
              <a:t>систему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25" dirty="0">
                <a:latin typeface="Arial"/>
                <a:cs typeface="Arial"/>
              </a:rPr>
              <a:t>слежения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70" dirty="0">
                <a:latin typeface="Arial"/>
                <a:cs typeface="Arial"/>
              </a:rPr>
              <a:t>и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35" dirty="0">
                <a:latin typeface="Arial"/>
                <a:cs typeface="Arial"/>
              </a:rPr>
              <a:t>контроля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15" dirty="0">
                <a:latin typeface="Arial"/>
                <a:cs typeface="Arial"/>
              </a:rPr>
              <a:t>за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45" dirty="0">
                <a:latin typeface="Arial"/>
                <a:cs typeface="Arial"/>
              </a:rPr>
              <a:t>машиной:</a:t>
            </a:r>
            <a:endParaRPr sz="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00" dirty="0">
              <a:latin typeface="Arial"/>
              <a:cs typeface="Arial"/>
            </a:endParaRPr>
          </a:p>
          <a:p>
            <a:pPr marL="372110" indent="-131445">
              <a:lnSpc>
                <a:spcPct val="100000"/>
              </a:lnSpc>
              <a:buSzPct val="150000"/>
              <a:buChar char="▪"/>
              <a:tabLst>
                <a:tab pos="372745" algn="l"/>
              </a:tabLst>
            </a:pPr>
            <a:r>
              <a:rPr sz="800" spc="25" dirty="0">
                <a:latin typeface="Arial"/>
                <a:cs typeface="Arial"/>
              </a:rPr>
              <a:t>Данные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25" dirty="0">
                <a:latin typeface="Arial"/>
                <a:cs typeface="Arial"/>
              </a:rPr>
              <a:t>о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25" dirty="0">
                <a:latin typeface="Arial"/>
                <a:cs typeface="Arial"/>
              </a:rPr>
              <a:t>местоположении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35" dirty="0">
                <a:latin typeface="Arial"/>
                <a:cs typeface="Arial"/>
              </a:rPr>
              <a:t>машины</a:t>
            </a:r>
            <a:endParaRPr sz="800" dirty="0">
              <a:latin typeface="Arial"/>
              <a:cs typeface="Arial"/>
            </a:endParaRPr>
          </a:p>
          <a:p>
            <a:pPr marL="372110" indent="-131445">
              <a:lnSpc>
                <a:spcPct val="100000"/>
              </a:lnSpc>
              <a:spcBef>
                <a:spcPts val="310"/>
              </a:spcBef>
              <a:buSzPct val="150000"/>
              <a:buChar char="▪"/>
              <a:tabLst>
                <a:tab pos="372745" algn="l"/>
              </a:tabLst>
            </a:pPr>
            <a:r>
              <a:rPr sz="800" spc="25" dirty="0">
                <a:latin typeface="Arial"/>
                <a:cs typeface="Arial"/>
              </a:rPr>
              <a:t>Данные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об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25" dirty="0">
                <a:latin typeface="Arial"/>
                <a:cs typeface="Arial"/>
              </a:rPr>
              <a:t>использовании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35" dirty="0">
                <a:latin typeface="Arial"/>
                <a:cs typeface="Arial"/>
              </a:rPr>
              <a:t>машины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(например,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25" dirty="0">
                <a:latin typeface="Arial"/>
                <a:cs typeface="Arial"/>
              </a:rPr>
              <a:t>производительность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15" dirty="0">
                <a:latin typeface="Arial"/>
                <a:cs typeface="Arial"/>
              </a:rPr>
              <a:t>двигателя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50" dirty="0">
                <a:latin typeface="Arial"/>
                <a:cs typeface="Arial"/>
              </a:rPr>
              <a:t>и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другие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функции)</a:t>
            </a:r>
            <a:endParaRPr sz="800" dirty="0">
              <a:latin typeface="Arial"/>
              <a:cs typeface="Arial"/>
            </a:endParaRPr>
          </a:p>
          <a:p>
            <a:pPr marL="12700" marR="5080">
              <a:lnSpc>
                <a:spcPct val="101200"/>
              </a:lnSpc>
              <a:spcBef>
                <a:spcPts val="1250"/>
              </a:spcBef>
            </a:pPr>
            <a:r>
              <a:rPr sz="800" spc="25" dirty="0" err="1">
                <a:latin typeface="Arial"/>
                <a:cs typeface="Arial"/>
              </a:rPr>
              <a:t>Покупатель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spc="30" dirty="0" err="1" smtClean="0">
                <a:latin typeface="Arial"/>
                <a:cs typeface="Arial"/>
              </a:rPr>
              <a:t>призна</a:t>
            </a:r>
            <a:r>
              <a:rPr lang="ru-RU" sz="800" spc="30" dirty="0" smtClean="0">
                <a:latin typeface="Arial"/>
                <a:cs typeface="Arial"/>
              </a:rPr>
              <a:t>ё</a:t>
            </a:r>
            <a:r>
              <a:rPr sz="800" spc="30" dirty="0" smtClean="0">
                <a:latin typeface="Arial"/>
                <a:cs typeface="Arial"/>
              </a:rPr>
              <a:t>т</a:t>
            </a:r>
            <a:r>
              <a:rPr sz="800" spc="30" dirty="0">
                <a:latin typeface="Arial"/>
                <a:cs typeface="Arial"/>
              </a:rPr>
              <a:t>, </a:t>
            </a:r>
            <a:r>
              <a:rPr sz="800" spc="45" dirty="0">
                <a:latin typeface="Arial"/>
                <a:cs typeface="Arial"/>
              </a:rPr>
              <a:t>что </a:t>
            </a:r>
            <a:r>
              <a:rPr sz="800" spc="20" dirty="0">
                <a:latin typeface="Arial"/>
                <a:cs typeface="Arial"/>
              </a:rPr>
              <a:t>эти </a:t>
            </a:r>
            <a:r>
              <a:rPr sz="800" spc="30" dirty="0">
                <a:latin typeface="Arial"/>
                <a:cs typeface="Arial"/>
              </a:rPr>
              <a:t>данные </a:t>
            </a:r>
            <a:r>
              <a:rPr sz="800" spc="35" dirty="0">
                <a:latin typeface="Arial"/>
                <a:cs typeface="Arial"/>
              </a:rPr>
              <a:t>не </a:t>
            </a:r>
            <a:r>
              <a:rPr sz="800" spc="15" dirty="0">
                <a:latin typeface="Arial"/>
                <a:cs typeface="Arial"/>
              </a:rPr>
              <a:t>являются </a:t>
            </a:r>
            <a:r>
              <a:rPr sz="800" spc="35" dirty="0">
                <a:latin typeface="Arial"/>
                <a:cs typeface="Arial"/>
              </a:rPr>
              <a:t>конфиденциальной </a:t>
            </a:r>
            <a:r>
              <a:rPr sz="800" spc="25" dirty="0">
                <a:latin typeface="Arial"/>
                <a:cs typeface="Arial"/>
              </a:rPr>
              <a:t>деловой </a:t>
            </a:r>
            <a:r>
              <a:rPr sz="800" spc="35" dirty="0">
                <a:latin typeface="Arial"/>
                <a:cs typeface="Arial"/>
              </a:rPr>
              <a:t>информацией </a:t>
            </a:r>
            <a:r>
              <a:rPr sz="800" spc="20" dirty="0">
                <a:latin typeface="Arial"/>
                <a:cs typeface="Arial"/>
              </a:rPr>
              <a:t>Покупателя. 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spc="25" dirty="0" err="1">
                <a:latin typeface="Arial"/>
                <a:cs typeface="Arial"/>
              </a:rPr>
              <a:t>Покупатель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spc="5" dirty="0" err="1" smtClean="0">
                <a:latin typeface="Arial"/>
                <a:cs typeface="Arial"/>
              </a:rPr>
              <a:t>да</a:t>
            </a:r>
            <a:r>
              <a:rPr lang="ru-RU" sz="800" spc="5" dirty="0" smtClean="0">
                <a:latin typeface="Arial"/>
                <a:cs typeface="Arial"/>
              </a:rPr>
              <a:t>ё</a:t>
            </a:r>
            <a:r>
              <a:rPr sz="800" spc="5" dirty="0" smtClean="0">
                <a:latin typeface="Arial"/>
                <a:cs typeface="Arial"/>
              </a:rPr>
              <a:t>т </a:t>
            </a:r>
            <a:r>
              <a:rPr sz="800" spc="15" dirty="0" err="1" smtClean="0">
                <a:latin typeface="Arial"/>
                <a:cs typeface="Arial"/>
              </a:rPr>
              <a:t>сво</a:t>
            </a:r>
            <a:r>
              <a:rPr lang="ru-RU" sz="800" spc="15" dirty="0" smtClean="0">
                <a:latin typeface="Arial"/>
                <a:cs typeface="Arial"/>
              </a:rPr>
              <a:t>ё</a:t>
            </a:r>
            <a:r>
              <a:rPr sz="800" spc="15" dirty="0" smtClean="0">
                <a:latin typeface="Arial"/>
                <a:cs typeface="Arial"/>
              </a:rPr>
              <a:t> </a:t>
            </a:r>
            <a:r>
              <a:rPr sz="800" spc="35" dirty="0">
                <a:latin typeface="Arial"/>
                <a:cs typeface="Arial"/>
              </a:rPr>
              <a:t>прямое </a:t>
            </a:r>
            <a:r>
              <a:rPr sz="800" spc="15" dirty="0">
                <a:latin typeface="Arial"/>
                <a:cs typeface="Arial"/>
              </a:rPr>
              <a:t>согласие </a:t>
            </a:r>
            <a:r>
              <a:rPr sz="800" spc="35" dirty="0">
                <a:latin typeface="Arial"/>
                <a:cs typeface="Arial"/>
              </a:rPr>
              <a:t>на </a:t>
            </a:r>
            <a:r>
              <a:rPr sz="800" spc="10" dirty="0">
                <a:latin typeface="Arial"/>
                <a:cs typeface="Arial"/>
              </a:rPr>
              <a:t>этот </a:t>
            </a:r>
            <a:r>
              <a:rPr sz="800" spc="20" dirty="0">
                <a:latin typeface="Arial"/>
                <a:cs typeface="Arial"/>
              </a:rPr>
              <a:t>сбор </a:t>
            </a:r>
            <a:r>
              <a:rPr sz="800" spc="35" dirty="0">
                <a:latin typeface="Arial"/>
                <a:cs typeface="Arial"/>
              </a:rPr>
              <a:t>данных </a:t>
            </a:r>
            <a:r>
              <a:rPr sz="800" spc="70" dirty="0">
                <a:latin typeface="Arial"/>
                <a:cs typeface="Arial"/>
              </a:rPr>
              <a:t>и </a:t>
            </a:r>
            <a:r>
              <a:rPr sz="800" spc="45" dirty="0">
                <a:latin typeface="Arial"/>
                <a:cs typeface="Arial"/>
              </a:rPr>
              <a:t>принимает </a:t>
            </a:r>
            <a:r>
              <a:rPr sz="800" spc="25" dirty="0">
                <a:latin typeface="Arial"/>
                <a:cs typeface="Arial"/>
              </a:rPr>
              <a:t>соответствующие </a:t>
            </a:r>
            <a:r>
              <a:rPr sz="800" spc="35" dirty="0">
                <a:latin typeface="Arial"/>
                <a:cs typeface="Arial"/>
              </a:rPr>
              <a:t>технические </a:t>
            </a:r>
            <a:r>
              <a:rPr sz="800" spc="70" dirty="0">
                <a:latin typeface="Arial"/>
                <a:cs typeface="Arial"/>
              </a:rPr>
              <a:t>и </a:t>
            </a:r>
            <a:r>
              <a:rPr sz="800" spc="75" dirty="0">
                <a:latin typeface="Arial"/>
                <a:cs typeface="Arial"/>
              </a:rPr>
              <a:t> </a:t>
            </a:r>
            <a:r>
              <a:rPr sz="800" spc="45" dirty="0">
                <a:latin typeface="Arial"/>
                <a:cs typeface="Arial"/>
              </a:rPr>
              <a:t>организационные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35" dirty="0">
                <a:latin typeface="Arial"/>
                <a:cs typeface="Arial"/>
              </a:rPr>
              <a:t>меры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для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30" dirty="0">
                <a:latin typeface="Arial"/>
                <a:cs typeface="Arial"/>
              </a:rPr>
              <a:t>обеспечения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25" dirty="0">
                <a:latin typeface="Arial"/>
                <a:cs typeface="Arial"/>
              </a:rPr>
              <a:t>того,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40" dirty="0">
                <a:latin typeface="Arial"/>
                <a:cs typeface="Arial"/>
              </a:rPr>
              <a:t>чтобы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30" dirty="0">
                <a:latin typeface="Arial"/>
                <a:cs typeface="Arial"/>
              </a:rPr>
              <a:t>физические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30" dirty="0">
                <a:latin typeface="Arial"/>
                <a:cs typeface="Arial"/>
              </a:rPr>
              <a:t>лица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35" dirty="0">
                <a:latin typeface="Arial"/>
                <a:cs typeface="Arial"/>
              </a:rPr>
              <a:t>не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40" dirty="0">
                <a:latin typeface="Arial"/>
                <a:cs typeface="Arial"/>
              </a:rPr>
              <a:t>могли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35" dirty="0">
                <a:latin typeface="Arial"/>
                <a:cs typeface="Arial"/>
              </a:rPr>
              <a:t>быть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35" dirty="0">
                <a:latin typeface="Arial"/>
                <a:cs typeface="Arial"/>
              </a:rPr>
              <a:t>идентифицированы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55" dirty="0">
                <a:latin typeface="Arial"/>
                <a:cs typeface="Arial"/>
              </a:rPr>
              <a:t>по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30" dirty="0">
                <a:latin typeface="Arial"/>
                <a:cs typeface="Arial"/>
              </a:rPr>
              <a:t>этим </a:t>
            </a:r>
            <a:r>
              <a:rPr sz="800" spc="-220" dirty="0">
                <a:latin typeface="Arial"/>
                <a:cs typeface="Arial"/>
              </a:rPr>
              <a:t> </a:t>
            </a:r>
            <a:r>
              <a:rPr sz="800" spc="40" dirty="0">
                <a:latin typeface="Arial"/>
                <a:cs typeface="Arial"/>
              </a:rPr>
              <a:t>механическим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30" dirty="0">
                <a:latin typeface="Arial"/>
                <a:cs typeface="Arial"/>
              </a:rPr>
              <a:t>данным.</a:t>
            </a:r>
            <a:endParaRPr sz="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800" dirty="0">
              <a:latin typeface="Arial"/>
              <a:cs typeface="Arial"/>
            </a:endParaRPr>
          </a:p>
          <a:p>
            <a:pPr marL="12700" marR="434975">
              <a:lnSpc>
                <a:spcPct val="101200"/>
              </a:lnSpc>
            </a:pPr>
            <a:r>
              <a:rPr sz="800" spc="25" dirty="0">
                <a:latin typeface="Arial"/>
                <a:cs typeface="Arial"/>
              </a:rPr>
              <a:t>Покупатель </a:t>
            </a:r>
            <a:r>
              <a:rPr sz="800" spc="30" dirty="0">
                <a:latin typeface="Arial"/>
                <a:cs typeface="Arial"/>
              </a:rPr>
              <a:t>также </a:t>
            </a:r>
            <a:r>
              <a:rPr sz="800" spc="45" dirty="0" err="1">
                <a:latin typeface="Arial"/>
                <a:cs typeface="Arial"/>
              </a:rPr>
              <a:t>прямо</a:t>
            </a:r>
            <a:r>
              <a:rPr sz="800" spc="45" dirty="0">
                <a:latin typeface="Arial"/>
                <a:cs typeface="Arial"/>
              </a:rPr>
              <a:t> </a:t>
            </a:r>
            <a:r>
              <a:rPr sz="800" spc="30" dirty="0" err="1" smtClean="0">
                <a:latin typeface="Arial"/>
                <a:cs typeface="Arial"/>
              </a:rPr>
              <a:t>призна</a:t>
            </a:r>
            <a:r>
              <a:rPr lang="ru-RU" sz="800" spc="30" dirty="0" smtClean="0">
                <a:latin typeface="Arial"/>
                <a:cs typeface="Arial"/>
              </a:rPr>
              <a:t>ё</a:t>
            </a:r>
            <a:r>
              <a:rPr sz="800" spc="30" dirty="0" smtClean="0">
                <a:latin typeface="Arial"/>
                <a:cs typeface="Arial"/>
              </a:rPr>
              <a:t>т</a:t>
            </a:r>
            <a:r>
              <a:rPr sz="800" spc="30" dirty="0">
                <a:latin typeface="Arial"/>
                <a:cs typeface="Arial"/>
              </a:rPr>
              <a:t>, </a:t>
            </a:r>
            <a:r>
              <a:rPr sz="800" spc="45" dirty="0">
                <a:latin typeface="Arial"/>
                <a:cs typeface="Arial"/>
              </a:rPr>
              <a:t>что </a:t>
            </a:r>
            <a:r>
              <a:rPr sz="800" dirty="0">
                <a:latin typeface="Arial"/>
                <a:cs typeface="Arial"/>
              </a:rPr>
              <a:t>эта </a:t>
            </a:r>
            <a:r>
              <a:rPr sz="800" spc="30" dirty="0">
                <a:latin typeface="Arial"/>
                <a:cs typeface="Arial"/>
              </a:rPr>
              <a:t>информация </a:t>
            </a:r>
            <a:r>
              <a:rPr sz="800" spc="15" dirty="0">
                <a:latin typeface="Arial"/>
                <a:cs typeface="Arial"/>
              </a:rPr>
              <a:t>предоставляется </a:t>
            </a:r>
            <a:r>
              <a:rPr sz="800" spc="-70" dirty="0">
                <a:latin typeface="Arial"/>
                <a:cs typeface="Arial"/>
              </a:rPr>
              <a:t>KEESTRACK </a:t>
            </a:r>
            <a:r>
              <a:rPr sz="800" spc="20" dirty="0">
                <a:latin typeface="Arial"/>
                <a:cs typeface="Arial"/>
              </a:rPr>
              <a:t>бесплатно </a:t>
            </a:r>
            <a:r>
              <a:rPr sz="800" dirty="0">
                <a:latin typeface="Arial"/>
                <a:cs typeface="Arial"/>
              </a:rPr>
              <a:t>для 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25" dirty="0">
                <a:latin typeface="Arial"/>
                <a:cs typeface="Arial"/>
              </a:rPr>
              <a:t>предоставления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5" dirty="0">
                <a:latin typeface="Arial"/>
                <a:cs typeface="Arial"/>
              </a:rPr>
              <a:t>услуг,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25" dirty="0">
                <a:latin typeface="Arial"/>
                <a:cs typeface="Arial"/>
              </a:rPr>
              <a:t>предлагаемых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KEESTRACK,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а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30" dirty="0">
                <a:latin typeface="Arial"/>
                <a:cs typeface="Arial"/>
              </a:rPr>
              <a:t>также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для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30" dirty="0">
                <a:latin typeface="Arial"/>
                <a:cs typeface="Arial"/>
              </a:rPr>
              <a:t>адаптации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45" dirty="0">
                <a:latin typeface="Arial"/>
                <a:cs typeface="Arial"/>
              </a:rPr>
              <a:t>или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35" dirty="0">
                <a:latin typeface="Arial"/>
                <a:cs typeface="Arial"/>
              </a:rPr>
              <a:t>улучшения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30" dirty="0">
                <a:latin typeface="Arial"/>
                <a:cs typeface="Arial"/>
              </a:rPr>
              <a:t>своих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10" dirty="0">
                <a:latin typeface="Arial"/>
                <a:cs typeface="Arial"/>
              </a:rPr>
              <a:t>услуг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70" dirty="0">
                <a:latin typeface="Arial"/>
                <a:cs typeface="Arial"/>
              </a:rPr>
              <a:t>и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80" dirty="0">
                <a:latin typeface="Arial"/>
                <a:cs typeface="Arial"/>
              </a:rPr>
              <a:t>/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45" dirty="0">
                <a:latin typeface="Arial"/>
                <a:cs typeface="Arial"/>
              </a:rPr>
              <a:t>или </a:t>
            </a:r>
            <a:r>
              <a:rPr sz="800" spc="-220" dirty="0">
                <a:latin typeface="Arial"/>
                <a:cs typeface="Arial"/>
              </a:rPr>
              <a:t> </a:t>
            </a:r>
            <a:r>
              <a:rPr sz="800" spc="30" dirty="0">
                <a:latin typeface="Arial"/>
                <a:cs typeface="Arial"/>
              </a:rPr>
              <a:t>продуктов.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534283" y="10018776"/>
            <a:ext cx="316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30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20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342000" y="10031476"/>
            <a:ext cx="1103249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900" spc="-50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900" spc="-5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900" spc="-5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957821" y="10018776"/>
            <a:ext cx="1689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261924" y="241300"/>
            <a:ext cx="230832" cy="841629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50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1434" y="2217292"/>
            <a:ext cx="1781174" cy="22434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6990" y="8136115"/>
            <a:ext cx="1784350" cy="1807464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456949"/>
              </p:ext>
            </p:extLst>
          </p:nvPr>
        </p:nvGraphicFramePr>
        <p:xfrm>
          <a:off x="1891029" y="1974594"/>
          <a:ext cx="3030221" cy="26101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0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0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7629">
                <a:tc>
                  <a:txBody>
                    <a:bodyPr/>
                    <a:lstStyle/>
                    <a:p>
                      <a:pPr marL="62865" algn="ctr">
                        <a:lnSpc>
                          <a:spcPct val="50000"/>
                        </a:lnSpc>
                        <a:spcBef>
                          <a:spcPts val="350"/>
                        </a:spcBef>
                      </a:pPr>
                      <a:r>
                        <a:rPr lang="ru-RU" sz="800" b="1" spc="60" dirty="0" smtClean="0">
                          <a:latin typeface="Arial"/>
                          <a:cs typeface="Arial"/>
                        </a:rPr>
                        <a:t>Арт.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6350">
                      <a:solidFill>
                        <a:srgbClr val="FFFF00"/>
                      </a:solidFill>
                      <a:prstDash val="solid"/>
                    </a:lnL>
                    <a:lnT w="6350">
                      <a:solidFill>
                        <a:srgbClr val="FFFF00"/>
                      </a:solidFill>
                      <a:prstDash val="solid"/>
                    </a:lnT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50000"/>
                        </a:lnSpc>
                        <a:spcBef>
                          <a:spcPts val="350"/>
                        </a:spcBef>
                      </a:pPr>
                      <a:r>
                        <a:rPr sz="800" b="1" spc="80" dirty="0">
                          <a:latin typeface="Arial"/>
                          <a:cs typeface="Arial"/>
                        </a:rPr>
                        <a:t>мм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T w="6350">
                      <a:solidFill>
                        <a:srgbClr val="FFFF00"/>
                      </a:solidFill>
                      <a:prstDash val="solid"/>
                    </a:lnT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endParaRPr sz="650" dirty="0">
                        <a:latin typeface="Times New Roman"/>
                        <a:cs typeface="Times New Roman"/>
                      </a:endParaRPr>
                    </a:p>
                    <a:p>
                      <a:pPr marR="88265" algn="ctr">
                        <a:lnSpc>
                          <a:spcPct val="50000"/>
                        </a:lnSpc>
                        <a:spcBef>
                          <a:spcPts val="5"/>
                        </a:spcBef>
                      </a:pPr>
                      <a:r>
                        <a:rPr sz="600" b="1" spc="10" dirty="0">
                          <a:latin typeface="Arial"/>
                          <a:cs typeface="Arial"/>
                        </a:rPr>
                        <a:t>Перфорированный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лист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th=10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40" dirty="0">
                          <a:latin typeface="Arial"/>
                          <a:cs typeface="Arial"/>
                        </a:rPr>
                        <a:t>мм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6350">
                      <a:solidFill>
                        <a:srgbClr val="FFFF00"/>
                      </a:solidFill>
                      <a:prstDash val="solid"/>
                    </a:lnR>
                    <a:lnT w="6350">
                      <a:solidFill>
                        <a:srgbClr val="FFFF00"/>
                      </a:solidFill>
                      <a:prstDash val="solid"/>
                    </a:lnT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15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2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202453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30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1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1270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132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15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202455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35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5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635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515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2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202346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40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1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1270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132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15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202347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45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5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635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691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2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202348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50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1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1270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8515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2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202349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55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1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1270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9132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15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202350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60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5"/>
                        </a:spcBef>
                      </a:pPr>
                      <a:endParaRPr sz="700" dirty="0" smtClean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635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8515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2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202351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65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1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1270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9132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15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202352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70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5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635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9691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2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202353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75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1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1270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8515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2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202354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80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1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-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1270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9132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15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202268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100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5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635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8515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2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202337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110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1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1270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9132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15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202339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125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5"/>
                        </a:spcBef>
                      </a:pPr>
                      <a:endParaRPr sz="700" dirty="0" smtClean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635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9691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2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605553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140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1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-20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1270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8515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2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202342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150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1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1270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9132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15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202343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180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  <a:spcBef>
                          <a:spcPts val="5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635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9872">
                <a:tc>
                  <a:txBody>
                    <a:bodyPr/>
                    <a:lstStyle/>
                    <a:p>
                      <a:pPr marL="35560" algn="ctr">
                        <a:lnSpc>
                          <a:spcPct val="50000"/>
                        </a:lnSpc>
                        <a:spcBef>
                          <a:spcPts val="2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202344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00"/>
                      </a:solidFill>
                      <a:prstDash val="solid"/>
                    </a:lnL>
                    <a:lnB w="6350">
                      <a:solidFill>
                        <a:srgbClr val="FFFF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200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6350">
                      <a:solidFill>
                        <a:srgbClr val="FFFF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R="79375" algn="ctr">
                        <a:lnSpc>
                          <a:spcPct val="50000"/>
                        </a:lnSpc>
                      </a:pPr>
                      <a:r>
                        <a:rPr lang="en-US" sz="700" spc="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1270" marB="0">
                    <a:lnR w="6350">
                      <a:solidFill>
                        <a:srgbClr val="FFFF00"/>
                      </a:solidFill>
                      <a:prstDash val="solid"/>
                    </a:lnR>
                    <a:lnB w="6350">
                      <a:solidFill>
                        <a:srgbClr val="FFFF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140305"/>
              </p:ext>
            </p:extLst>
          </p:nvPr>
        </p:nvGraphicFramePr>
        <p:xfrm>
          <a:off x="1881199" y="4614541"/>
          <a:ext cx="3024937" cy="12019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9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7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7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8259">
                <a:tc>
                  <a:txBody>
                    <a:bodyPr/>
                    <a:lstStyle/>
                    <a:p>
                      <a:pPr marL="57785" algn="ctr">
                        <a:lnSpc>
                          <a:spcPts val="869"/>
                        </a:lnSpc>
                        <a:spcBef>
                          <a:spcPts val="355"/>
                        </a:spcBef>
                      </a:pPr>
                      <a:r>
                        <a:rPr lang="ru-RU" sz="800" b="1" spc="60" dirty="0" smtClean="0">
                          <a:latin typeface="Arial"/>
                          <a:cs typeface="Arial"/>
                        </a:rPr>
                        <a:t>Арт.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6350">
                      <a:solidFill>
                        <a:srgbClr val="FFFF00"/>
                      </a:solidFill>
                      <a:prstDash val="solid"/>
                    </a:lnL>
                    <a:lnT w="6350">
                      <a:solidFill>
                        <a:srgbClr val="FFFF00"/>
                      </a:solidFill>
                      <a:prstDash val="solid"/>
                    </a:lnT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869"/>
                        </a:lnSpc>
                        <a:spcBef>
                          <a:spcPts val="355"/>
                        </a:spcBef>
                      </a:pPr>
                      <a:r>
                        <a:rPr sz="800" b="1" spc="80" dirty="0">
                          <a:latin typeface="Arial"/>
                          <a:cs typeface="Arial"/>
                        </a:rPr>
                        <a:t>мм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T w="6350">
                      <a:solidFill>
                        <a:srgbClr val="FFFF00"/>
                      </a:solidFill>
                      <a:prstDash val="solid"/>
                    </a:lnT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ts val="52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Лист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перфорированный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s=10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(15)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45" dirty="0">
                          <a:latin typeface="Arial"/>
                          <a:cs typeface="Arial"/>
                        </a:rPr>
                        <a:t>мм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R w="6350">
                      <a:solidFill>
                        <a:srgbClr val="FFFF00"/>
                      </a:solidFill>
                      <a:prstDash val="solid"/>
                    </a:lnR>
                    <a:lnT w="6350">
                      <a:solidFill>
                        <a:srgbClr val="FFFF00"/>
                      </a:solidFill>
                      <a:prstDash val="solid"/>
                    </a:lnT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249">
                <a:tc>
                  <a:txBody>
                    <a:bodyPr/>
                    <a:lstStyle/>
                    <a:p>
                      <a:pPr marL="41275" algn="ctr">
                        <a:lnSpc>
                          <a:spcPts val="810"/>
                        </a:lnSpc>
                      </a:pPr>
                      <a:r>
                        <a:rPr sz="750" spc="10" dirty="0" smtClean="0">
                          <a:latin typeface="Arial"/>
                          <a:cs typeface="Arial"/>
                        </a:rPr>
                        <a:t>619701</a:t>
                      </a:r>
                      <a:r>
                        <a:rPr lang="en-US" sz="750" spc="10" dirty="0" smtClean="0">
                          <a:latin typeface="Arial"/>
                          <a:cs typeface="Arial"/>
                        </a:rPr>
                        <a:t>P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60-15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9690" algn="ctr">
                        <a:lnSpc>
                          <a:spcPct val="100000"/>
                        </a:lnSpc>
                      </a:pPr>
                      <a:r>
                        <a:rPr lang="en-US" sz="600" spc="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6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4445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404">
                <a:tc>
                  <a:txBody>
                    <a:bodyPr/>
                    <a:lstStyle/>
                    <a:p>
                      <a:pPr marL="41275" algn="ctr">
                        <a:lnSpc>
                          <a:spcPts val="795"/>
                        </a:lnSpc>
                      </a:pPr>
                      <a:r>
                        <a:rPr sz="750" spc="10" dirty="0" smtClean="0">
                          <a:latin typeface="Arial"/>
                          <a:cs typeface="Arial"/>
                        </a:rPr>
                        <a:t>619631</a:t>
                      </a:r>
                      <a:r>
                        <a:rPr lang="en-US" sz="750" spc="10" dirty="0" smtClean="0">
                          <a:latin typeface="Arial"/>
                          <a:cs typeface="Arial"/>
                        </a:rPr>
                        <a:t>P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5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60-10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9690" algn="ctr">
                        <a:lnSpc>
                          <a:spcPts val="345"/>
                        </a:lnSpc>
                      </a:pPr>
                      <a:r>
                        <a:rPr lang="en-US" sz="600" spc="-20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6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6350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270">
                <a:tc>
                  <a:txBody>
                    <a:bodyPr/>
                    <a:lstStyle/>
                    <a:p>
                      <a:pPr marL="41275" algn="ctr">
                        <a:lnSpc>
                          <a:spcPts val="795"/>
                        </a:lnSpc>
                        <a:spcBef>
                          <a:spcPts val="30"/>
                        </a:spcBef>
                      </a:pPr>
                      <a:r>
                        <a:rPr sz="750" spc="10" dirty="0" smtClean="0">
                          <a:latin typeface="Arial"/>
                          <a:cs typeface="Arial"/>
                        </a:rPr>
                        <a:t>620650</a:t>
                      </a:r>
                      <a:r>
                        <a:rPr lang="en-US" sz="750" spc="10" dirty="0" smtClean="0">
                          <a:latin typeface="Arial"/>
                          <a:cs typeface="Arial"/>
                        </a:rPr>
                        <a:t>P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25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70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9690" algn="ctr">
                        <a:lnSpc>
                          <a:spcPts val="345"/>
                        </a:lnSpc>
                        <a:spcBef>
                          <a:spcPts val="5"/>
                        </a:spcBef>
                      </a:pPr>
                      <a:r>
                        <a:rPr lang="en-US" sz="600" spc="-20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6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1905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902">
                <a:tc>
                  <a:txBody>
                    <a:bodyPr/>
                    <a:lstStyle/>
                    <a:p>
                      <a:pPr marL="41275" algn="ctr">
                        <a:lnSpc>
                          <a:spcPts val="800"/>
                        </a:lnSpc>
                        <a:spcBef>
                          <a:spcPts val="15"/>
                        </a:spcBef>
                      </a:pPr>
                      <a:r>
                        <a:rPr sz="750" spc="10" dirty="0" smtClean="0">
                          <a:latin typeface="Arial"/>
                          <a:cs typeface="Arial"/>
                        </a:rPr>
                        <a:t>619702</a:t>
                      </a:r>
                      <a:r>
                        <a:rPr lang="en-US" sz="750" spc="10" dirty="0" smtClean="0">
                          <a:latin typeface="Arial"/>
                          <a:cs typeface="Arial"/>
                        </a:rPr>
                        <a:t>P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9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80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9690" algn="ctr">
                        <a:lnSpc>
                          <a:spcPts val="350"/>
                        </a:lnSpc>
                      </a:pPr>
                      <a:r>
                        <a:rPr lang="en-US" sz="600" spc="-20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6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635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679">
                <a:tc>
                  <a:txBody>
                    <a:bodyPr/>
                    <a:lstStyle/>
                    <a:p>
                      <a:pPr marL="41275" algn="ctr">
                        <a:lnSpc>
                          <a:spcPts val="795"/>
                        </a:lnSpc>
                        <a:spcBef>
                          <a:spcPts val="20"/>
                        </a:spcBef>
                      </a:pPr>
                      <a:r>
                        <a:rPr sz="750" spc="10" dirty="0" smtClean="0">
                          <a:latin typeface="Arial"/>
                          <a:cs typeface="Arial"/>
                        </a:rPr>
                        <a:t>619703</a:t>
                      </a:r>
                      <a:r>
                        <a:rPr lang="en-US" sz="750" spc="10" dirty="0" smtClean="0">
                          <a:latin typeface="Arial"/>
                          <a:cs typeface="Arial"/>
                        </a:rPr>
                        <a:t>P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9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100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9690" algn="ctr">
                        <a:lnSpc>
                          <a:spcPts val="345"/>
                        </a:lnSpc>
                      </a:pPr>
                      <a:r>
                        <a:rPr lang="en-US" sz="600" spc="-20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6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1270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214">
                <a:tc>
                  <a:txBody>
                    <a:bodyPr/>
                    <a:lstStyle/>
                    <a:p>
                      <a:pPr marL="41275" algn="ctr">
                        <a:lnSpc>
                          <a:spcPts val="800"/>
                        </a:lnSpc>
                        <a:spcBef>
                          <a:spcPts val="15"/>
                        </a:spcBef>
                      </a:pPr>
                      <a:r>
                        <a:rPr sz="750" spc="10" dirty="0" smtClean="0">
                          <a:latin typeface="Arial"/>
                          <a:cs typeface="Arial"/>
                        </a:rPr>
                        <a:t>620306</a:t>
                      </a:r>
                      <a:r>
                        <a:rPr lang="en-US" sz="750" spc="10" dirty="0" smtClean="0">
                          <a:latin typeface="Arial"/>
                          <a:cs typeface="Arial"/>
                        </a:rPr>
                        <a:t>P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9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125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9690" algn="ctr">
                        <a:lnSpc>
                          <a:spcPts val="350"/>
                        </a:lnSpc>
                      </a:pPr>
                      <a:r>
                        <a:rPr lang="en-US" sz="600" spc="-20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6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635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296">
                <a:tc>
                  <a:txBody>
                    <a:bodyPr/>
                    <a:lstStyle/>
                    <a:p>
                      <a:pPr marL="29209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750" dirty="0">
                          <a:latin typeface="Arial"/>
                          <a:cs typeface="Arial"/>
                        </a:rPr>
                        <a:t>620940P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00"/>
                      </a:solidFill>
                      <a:prstDash val="solid"/>
                    </a:lnL>
                    <a:lnB w="6350">
                      <a:solidFill>
                        <a:srgbClr val="FFFF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30"/>
                        </a:lnSpc>
                      </a:pPr>
                      <a:r>
                        <a:rPr sz="800" spc="10" dirty="0">
                          <a:latin typeface="Arial"/>
                          <a:cs typeface="Arial"/>
                        </a:rPr>
                        <a:t>150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6350">
                      <a:solidFill>
                        <a:srgbClr val="FFFF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59690" algn="ctr">
                        <a:lnSpc>
                          <a:spcPct val="150000"/>
                        </a:lnSpc>
                      </a:pPr>
                      <a:r>
                        <a:rPr lang="en-US" sz="600" spc="15" dirty="0" smtClean="0">
                          <a:latin typeface="Arial"/>
                          <a:cs typeface="Arial"/>
                        </a:rPr>
                        <a:t>OD</a:t>
                      </a:r>
                      <a:r>
                        <a:rPr sz="6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НВ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450</a:t>
                      </a:r>
                    </a:p>
                  </a:txBody>
                  <a:tcPr marL="0" marR="0" marT="1270" marB="0">
                    <a:lnR w="6350">
                      <a:solidFill>
                        <a:srgbClr val="FFFF00"/>
                      </a:solidFill>
                      <a:prstDash val="solid"/>
                    </a:lnR>
                    <a:lnB w="6350">
                      <a:solidFill>
                        <a:srgbClr val="FFFF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35245" y="5260847"/>
            <a:ext cx="1778000" cy="106045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5435346" y="4654422"/>
            <a:ext cx="1090295" cy="1042669"/>
            <a:chOff x="5435346" y="4654422"/>
            <a:chExt cx="1090295" cy="1042669"/>
          </a:xfrm>
        </p:grpSpPr>
        <p:sp>
          <p:nvSpPr>
            <p:cNvPr id="8" name="object 8"/>
            <p:cNvSpPr/>
            <p:nvPr/>
          </p:nvSpPr>
          <p:spPr>
            <a:xfrm>
              <a:off x="5441696" y="4660772"/>
              <a:ext cx="1074420" cy="533400"/>
            </a:xfrm>
            <a:custGeom>
              <a:avLst/>
              <a:gdLst/>
              <a:ahLst/>
              <a:cxnLst/>
              <a:rect l="l" t="t" r="r" b="b"/>
              <a:pathLst>
                <a:path w="1074420" h="533400">
                  <a:moveTo>
                    <a:pt x="0" y="533400"/>
                  </a:moveTo>
                  <a:lnTo>
                    <a:pt x="1074038" y="533400"/>
                  </a:lnTo>
                  <a:lnTo>
                    <a:pt x="1074038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36666" y="5183250"/>
              <a:ext cx="146050" cy="514350"/>
            </a:xfrm>
            <a:custGeom>
              <a:avLst/>
              <a:gdLst/>
              <a:ahLst/>
              <a:cxnLst/>
              <a:rect l="l" t="t" r="r" b="b"/>
              <a:pathLst>
                <a:path w="146050" h="514350">
                  <a:moveTo>
                    <a:pt x="45466" y="413512"/>
                  </a:moveTo>
                  <a:lnTo>
                    <a:pt x="132207" y="513842"/>
                  </a:lnTo>
                  <a:lnTo>
                    <a:pt x="123485" y="446913"/>
                  </a:lnTo>
                  <a:lnTo>
                    <a:pt x="95250" y="446913"/>
                  </a:lnTo>
                  <a:lnTo>
                    <a:pt x="91735" y="439076"/>
                  </a:lnTo>
                  <a:lnTo>
                    <a:pt x="45466" y="413512"/>
                  </a:lnTo>
                  <a:close/>
                </a:path>
                <a:path w="146050" h="514350">
                  <a:moveTo>
                    <a:pt x="91735" y="439076"/>
                  </a:moveTo>
                  <a:lnTo>
                    <a:pt x="95250" y="446913"/>
                  </a:lnTo>
                  <a:lnTo>
                    <a:pt x="101169" y="444246"/>
                  </a:lnTo>
                  <a:lnTo>
                    <a:pt x="91735" y="439076"/>
                  </a:lnTo>
                  <a:close/>
                </a:path>
                <a:path w="146050" h="514350">
                  <a:moveTo>
                    <a:pt x="115062" y="382270"/>
                  </a:moveTo>
                  <a:lnTo>
                    <a:pt x="103386" y="434067"/>
                  </a:lnTo>
                  <a:lnTo>
                    <a:pt x="106807" y="441706"/>
                  </a:lnTo>
                  <a:lnTo>
                    <a:pt x="95250" y="446913"/>
                  </a:lnTo>
                  <a:lnTo>
                    <a:pt x="123485" y="446913"/>
                  </a:lnTo>
                  <a:lnTo>
                    <a:pt x="115062" y="382270"/>
                  </a:lnTo>
                  <a:close/>
                </a:path>
                <a:path w="146050" h="514350">
                  <a:moveTo>
                    <a:pt x="134747" y="0"/>
                  </a:moveTo>
                  <a:lnTo>
                    <a:pt x="1143" y="230378"/>
                  </a:lnTo>
                  <a:lnTo>
                    <a:pt x="126" y="232156"/>
                  </a:lnTo>
                  <a:lnTo>
                    <a:pt x="0" y="234315"/>
                  </a:lnTo>
                  <a:lnTo>
                    <a:pt x="762" y="236220"/>
                  </a:lnTo>
                  <a:lnTo>
                    <a:pt x="91735" y="439076"/>
                  </a:lnTo>
                  <a:lnTo>
                    <a:pt x="101092" y="444246"/>
                  </a:lnTo>
                  <a:lnTo>
                    <a:pt x="103386" y="434067"/>
                  </a:lnTo>
                  <a:lnTo>
                    <a:pt x="15005" y="236728"/>
                  </a:lnTo>
                  <a:lnTo>
                    <a:pt x="12064" y="236728"/>
                  </a:lnTo>
                  <a:lnTo>
                    <a:pt x="12446" y="231012"/>
                  </a:lnTo>
                  <a:lnTo>
                    <a:pt x="15382" y="231012"/>
                  </a:lnTo>
                  <a:lnTo>
                    <a:pt x="145796" y="6350"/>
                  </a:lnTo>
                  <a:lnTo>
                    <a:pt x="134747" y="0"/>
                  </a:lnTo>
                  <a:close/>
                </a:path>
                <a:path w="146050" h="514350">
                  <a:moveTo>
                    <a:pt x="103386" y="434067"/>
                  </a:moveTo>
                  <a:lnTo>
                    <a:pt x="101092" y="444246"/>
                  </a:lnTo>
                  <a:lnTo>
                    <a:pt x="106807" y="441706"/>
                  </a:lnTo>
                  <a:lnTo>
                    <a:pt x="103386" y="434067"/>
                  </a:lnTo>
                  <a:close/>
                </a:path>
                <a:path w="146050" h="514350">
                  <a:moveTo>
                    <a:pt x="12446" y="231012"/>
                  </a:moveTo>
                  <a:lnTo>
                    <a:pt x="12064" y="236728"/>
                  </a:lnTo>
                  <a:lnTo>
                    <a:pt x="13724" y="233868"/>
                  </a:lnTo>
                  <a:lnTo>
                    <a:pt x="12446" y="231012"/>
                  </a:lnTo>
                  <a:close/>
                </a:path>
                <a:path w="146050" h="514350">
                  <a:moveTo>
                    <a:pt x="13724" y="233868"/>
                  </a:moveTo>
                  <a:lnTo>
                    <a:pt x="12064" y="236728"/>
                  </a:lnTo>
                  <a:lnTo>
                    <a:pt x="15005" y="236728"/>
                  </a:lnTo>
                  <a:lnTo>
                    <a:pt x="13724" y="233868"/>
                  </a:lnTo>
                  <a:close/>
                </a:path>
                <a:path w="146050" h="514350">
                  <a:moveTo>
                    <a:pt x="15382" y="231012"/>
                  </a:moveTo>
                  <a:lnTo>
                    <a:pt x="12446" y="231012"/>
                  </a:lnTo>
                  <a:lnTo>
                    <a:pt x="13724" y="233868"/>
                  </a:lnTo>
                  <a:lnTo>
                    <a:pt x="15382" y="231012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44744" y="4660772"/>
              <a:ext cx="1074420" cy="533400"/>
            </a:xfrm>
            <a:custGeom>
              <a:avLst/>
              <a:gdLst/>
              <a:ahLst/>
              <a:cxnLst/>
              <a:rect l="l" t="t" r="r" b="b"/>
              <a:pathLst>
                <a:path w="1074420" h="533400">
                  <a:moveTo>
                    <a:pt x="1074038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1074038" y="533400"/>
                  </a:lnTo>
                  <a:lnTo>
                    <a:pt x="107403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44744" y="4660772"/>
              <a:ext cx="1074420" cy="533400"/>
            </a:xfrm>
            <a:custGeom>
              <a:avLst/>
              <a:gdLst/>
              <a:ahLst/>
              <a:cxnLst/>
              <a:rect l="l" t="t" r="r" b="b"/>
              <a:pathLst>
                <a:path w="1074420" h="533400">
                  <a:moveTo>
                    <a:pt x="0" y="533400"/>
                  </a:moveTo>
                  <a:lnTo>
                    <a:pt x="1074038" y="533400"/>
                  </a:lnTo>
                  <a:lnTo>
                    <a:pt x="1074038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73699" y="5178043"/>
              <a:ext cx="250190" cy="377190"/>
            </a:xfrm>
            <a:custGeom>
              <a:avLst/>
              <a:gdLst/>
              <a:ahLst/>
              <a:cxnLst/>
              <a:rect l="l" t="t" r="r" b="b"/>
              <a:pathLst>
                <a:path w="250189" h="377189">
                  <a:moveTo>
                    <a:pt x="129031" y="322325"/>
                  </a:moveTo>
                  <a:lnTo>
                    <a:pt x="249809" y="377063"/>
                  </a:lnTo>
                  <a:lnTo>
                    <a:pt x="221289" y="331850"/>
                  </a:lnTo>
                  <a:lnTo>
                    <a:pt x="188087" y="331850"/>
                  </a:lnTo>
                  <a:lnTo>
                    <a:pt x="181651" y="326235"/>
                  </a:lnTo>
                  <a:lnTo>
                    <a:pt x="129031" y="322325"/>
                  </a:lnTo>
                  <a:close/>
                </a:path>
                <a:path w="250189" h="377189">
                  <a:moveTo>
                    <a:pt x="181651" y="326235"/>
                  </a:moveTo>
                  <a:lnTo>
                    <a:pt x="188087" y="331850"/>
                  </a:lnTo>
                  <a:lnTo>
                    <a:pt x="192277" y="327025"/>
                  </a:lnTo>
                  <a:lnTo>
                    <a:pt x="181651" y="326235"/>
                  </a:lnTo>
                  <a:close/>
                </a:path>
                <a:path w="250189" h="377189">
                  <a:moveTo>
                    <a:pt x="179070" y="264922"/>
                  </a:moveTo>
                  <a:lnTo>
                    <a:pt x="190064" y="316615"/>
                  </a:lnTo>
                  <a:lnTo>
                    <a:pt x="196468" y="322199"/>
                  </a:lnTo>
                  <a:lnTo>
                    <a:pt x="188087" y="331850"/>
                  </a:lnTo>
                  <a:lnTo>
                    <a:pt x="221289" y="331850"/>
                  </a:lnTo>
                  <a:lnTo>
                    <a:pt x="179070" y="264922"/>
                  </a:lnTo>
                  <a:close/>
                </a:path>
                <a:path w="250189" h="377189">
                  <a:moveTo>
                    <a:pt x="12446" y="0"/>
                  </a:moveTo>
                  <a:lnTo>
                    <a:pt x="0" y="2159"/>
                  </a:lnTo>
                  <a:lnTo>
                    <a:pt x="34543" y="195961"/>
                  </a:lnTo>
                  <a:lnTo>
                    <a:pt x="34798" y="197485"/>
                  </a:lnTo>
                  <a:lnTo>
                    <a:pt x="35560" y="198754"/>
                  </a:lnTo>
                  <a:lnTo>
                    <a:pt x="181651" y="326235"/>
                  </a:lnTo>
                  <a:lnTo>
                    <a:pt x="192277" y="327025"/>
                  </a:lnTo>
                  <a:lnTo>
                    <a:pt x="190064" y="316615"/>
                  </a:lnTo>
                  <a:lnTo>
                    <a:pt x="49182" y="193801"/>
                  </a:lnTo>
                  <a:lnTo>
                    <a:pt x="46989" y="193801"/>
                  </a:lnTo>
                  <a:lnTo>
                    <a:pt x="44958" y="190118"/>
                  </a:lnTo>
                  <a:lnTo>
                    <a:pt x="46333" y="190118"/>
                  </a:lnTo>
                  <a:lnTo>
                    <a:pt x="12446" y="0"/>
                  </a:lnTo>
                  <a:close/>
                </a:path>
                <a:path w="250189" h="377189">
                  <a:moveTo>
                    <a:pt x="190064" y="316615"/>
                  </a:moveTo>
                  <a:lnTo>
                    <a:pt x="192277" y="327025"/>
                  </a:lnTo>
                  <a:lnTo>
                    <a:pt x="196468" y="322199"/>
                  </a:lnTo>
                  <a:lnTo>
                    <a:pt x="190064" y="316615"/>
                  </a:lnTo>
                  <a:close/>
                </a:path>
                <a:path w="250189" h="377189">
                  <a:moveTo>
                    <a:pt x="44958" y="190118"/>
                  </a:moveTo>
                  <a:lnTo>
                    <a:pt x="46989" y="193801"/>
                  </a:lnTo>
                  <a:lnTo>
                    <a:pt x="46586" y="191538"/>
                  </a:lnTo>
                  <a:lnTo>
                    <a:pt x="44958" y="190118"/>
                  </a:lnTo>
                  <a:close/>
                </a:path>
                <a:path w="250189" h="377189">
                  <a:moveTo>
                    <a:pt x="46586" y="191538"/>
                  </a:moveTo>
                  <a:lnTo>
                    <a:pt x="46989" y="193801"/>
                  </a:lnTo>
                  <a:lnTo>
                    <a:pt x="49182" y="193801"/>
                  </a:lnTo>
                  <a:lnTo>
                    <a:pt x="46586" y="191538"/>
                  </a:lnTo>
                  <a:close/>
                </a:path>
                <a:path w="250189" h="377189">
                  <a:moveTo>
                    <a:pt x="46333" y="190118"/>
                  </a:moveTo>
                  <a:lnTo>
                    <a:pt x="44958" y="190118"/>
                  </a:lnTo>
                  <a:lnTo>
                    <a:pt x="46586" y="191538"/>
                  </a:lnTo>
                  <a:lnTo>
                    <a:pt x="46333" y="190118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878155" y="5877787"/>
            <a:ext cx="3027981" cy="952500"/>
            <a:chOff x="2165985" y="5632322"/>
            <a:chExt cx="2682875" cy="952500"/>
          </a:xfrm>
        </p:grpSpPr>
        <p:sp>
          <p:nvSpPr>
            <p:cNvPr id="14" name="object 14"/>
            <p:cNvSpPr/>
            <p:nvPr/>
          </p:nvSpPr>
          <p:spPr>
            <a:xfrm>
              <a:off x="2169160" y="5635497"/>
              <a:ext cx="2676525" cy="946150"/>
            </a:xfrm>
            <a:custGeom>
              <a:avLst/>
              <a:gdLst/>
              <a:ahLst/>
              <a:cxnLst/>
              <a:rect l="l" t="t" r="r" b="b"/>
              <a:pathLst>
                <a:path w="2676525" h="946150">
                  <a:moveTo>
                    <a:pt x="2676525" y="0"/>
                  </a:moveTo>
                  <a:lnTo>
                    <a:pt x="0" y="0"/>
                  </a:lnTo>
                  <a:lnTo>
                    <a:pt x="0" y="946150"/>
                  </a:lnTo>
                  <a:lnTo>
                    <a:pt x="2676525" y="946150"/>
                  </a:lnTo>
                  <a:lnTo>
                    <a:pt x="2676525" y="0"/>
                  </a:lnTo>
                  <a:close/>
                </a:path>
              </a:pathLst>
            </a:custGeom>
            <a:solidFill>
              <a:srgbClr val="D6E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169160" y="5635497"/>
              <a:ext cx="2676525" cy="946150"/>
            </a:xfrm>
            <a:custGeom>
              <a:avLst/>
              <a:gdLst/>
              <a:ahLst/>
              <a:cxnLst/>
              <a:rect l="l" t="t" r="r" b="b"/>
              <a:pathLst>
                <a:path w="2676525" h="946150">
                  <a:moveTo>
                    <a:pt x="0" y="946150"/>
                  </a:moveTo>
                  <a:lnTo>
                    <a:pt x="2676525" y="946150"/>
                  </a:lnTo>
                  <a:lnTo>
                    <a:pt x="2676525" y="0"/>
                  </a:lnTo>
                  <a:lnTo>
                    <a:pt x="0" y="0"/>
                  </a:lnTo>
                  <a:lnTo>
                    <a:pt x="0" y="946150"/>
                  </a:lnTo>
                  <a:close/>
                </a:path>
              </a:pathLst>
            </a:custGeom>
            <a:ln w="63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127625" y="6584822"/>
            <a:ext cx="1788160" cy="1491615"/>
            <a:chOff x="5127625" y="6584822"/>
            <a:chExt cx="1788160" cy="1491615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27625" y="6584822"/>
              <a:ext cx="1788159" cy="14916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02477" y="7109332"/>
              <a:ext cx="132334" cy="1139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94527" y="7331709"/>
              <a:ext cx="142367" cy="170053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1878155" y="6641338"/>
            <a:ext cx="3043095" cy="3190875"/>
            <a:chOff x="2190750" y="6641338"/>
            <a:chExt cx="2684780" cy="3190875"/>
          </a:xfrm>
        </p:grpSpPr>
        <p:sp>
          <p:nvSpPr>
            <p:cNvPr id="21" name="object 21"/>
            <p:cNvSpPr/>
            <p:nvPr/>
          </p:nvSpPr>
          <p:spPr>
            <a:xfrm>
              <a:off x="2193925" y="6644513"/>
              <a:ext cx="2676525" cy="1998345"/>
            </a:xfrm>
            <a:custGeom>
              <a:avLst/>
              <a:gdLst/>
              <a:ahLst/>
              <a:cxnLst/>
              <a:rect l="l" t="t" r="r" b="b"/>
              <a:pathLst>
                <a:path w="2676525" h="1998345">
                  <a:moveTo>
                    <a:pt x="2676525" y="0"/>
                  </a:moveTo>
                  <a:lnTo>
                    <a:pt x="0" y="0"/>
                  </a:lnTo>
                  <a:lnTo>
                    <a:pt x="0" y="1998345"/>
                  </a:lnTo>
                  <a:lnTo>
                    <a:pt x="2676525" y="1998345"/>
                  </a:lnTo>
                  <a:lnTo>
                    <a:pt x="2676525" y="0"/>
                  </a:lnTo>
                  <a:close/>
                </a:path>
              </a:pathLst>
            </a:custGeom>
            <a:solidFill>
              <a:srgbClr val="D6E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93925" y="6644513"/>
              <a:ext cx="2676525" cy="1998345"/>
            </a:xfrm>
            <a:custGeom>
              <a:avLst/>
              <a:gdLst/>
              <a:ahLst/>
              <a:cxnLst/>
              <a:rect l="l" t="t" r="r" b="b"/>
              <a:pathLst>
                <a:path w="2676525" h="1998345">
                  <a:moveTo>
                    <a:pt x="0" y="1998345"/>
                  </a:moveTo>
                  <a:lnTo>
                    <a:pt x="2676525" y="1998345"/>
                  </a:lnTo>
                  <a:lnTo>
                    <a:pt x="2676525" y="0"/>
                  </a:lnTo>
                  <a:lnTo>
                    <a:pt x="0" y="0"/>
                  </a:lnTo>
                  <a:lnTo>
                    <a:pt x="0" y="1998345"/>
                  </a:lnTo>
                  <a:close/>
                </a:path>
              </a:pathLst>
            </a:custGeom>
            <a:ln w="63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96464" y="8672702"/>
              <a:ext cx="2675890" cy="1156335"/>
            </a:xfrm>
            <a:custGeom>
              <a:avLst/>
              <a:gdLst/>
              <a:ahLst/>
              <a:cxnLst/>
              <a:rect l="l" t="t" r="r" b="b"/>
              <a:pathLst>
                <a:path w="2675890" h="1156334">
                  <a:moveTo>
                    <a:pt x="2675890" y="0"/>
                  </a:moveTo>
                  <a:lnTo>
                    <a:pt x="0" y="0"/>
                  </a:lnTo>
                  <a:lnTo>
                    <a:pt x="0" y="1156334"/>
                  </a:lnTo>
                  <a:lnTo>
                    <a:pt x="2675890" y="1156334"/>
                  </a:lnTo>
                  <a:lnTo>
                    <a:pt x="2675890" y="0"/>
                  </a:lnTo>
                  <a:close/>
                </a:path>
              </a:pathLst>
            </a:custGeom>
            <a:solidFill>
              <a:srgbClr val="D6E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196464" y="8672702"/>
              <a:ext cx="2675890" cy="1156335"/>
            </a:xfrm>
            <a:custGeom>
              <a:avLst/>
              <a:gdLst/>
              <a:ahLst/>
              <a:cxnLst/>
              <a:rect l="l" t="t" r="r" b="b"/>
              <a:pathLst>
                <a:path w="2675890" h="1156334">
                  <a:moveTo>
                    <a:pt x="0" y="1156334"/>
                  </a:moveTo>
                  <a:lnTo>
                    <a:pt x="2675890" y="1156334"/>
                  </a:lnTo>
                  <a:lnTo>
                    <a:pt x="2675890" y="0"/>
                  </a:lnTo>
                  <a:lnTo>
                    <a:pt x="0" y="0"/>
                  </a:lnTo>
                  <a:lnTo>
                    <a:pt x="0" y="1156334"/>
                  </a:lnTo>
                  <a:close/>
                </a:path>
              </a:pathLst>
            </a:custGeom>
            <a:ln w="63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579869" y="0"/>
            <a:ext cx="566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250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7200">
              <a:latin typeface="Arial"/>
              <a:cs typeface="Arial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30" dirty="0"/>
              <a:t>12</a:t>
            </a:fld>
            <a:endParaRPr spc="30" dirty="0"/>
          </a:p>
        </p:txBody>
      </p:sp>
      <p:sp>
        <p:nvSpPr>
          <p:cNvPr id="47" name="object 47"/>
          <p:cNvSpPr txBox="1"/>
          <p:nvPr/>
        </p:nvSpPr>
        <p:spPr>
          <a:xfrm>
            <a:off x="6957821" y="10001250"/>
            <a:ext cx="16891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1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dt" sz="half" idx="6"/>
          </p:nvPr>
        </p:nvSpPr>
        <p:spPr>
          <a:xfrm>
            <a:off x="5342001" y="10014826"/>
            <a:ext cx="1167638" cy="321882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lang="ru-RU" spc="-50" dirty="0" smtClean="0"/>
              <a:t>Г</a:t>
            </a:r>
            <a:r>
              <a:rPr spc="-50" dirty="0" smtClean="0"/>
              <a:t>Р</a:t>
            </a:r>
            <a:r>
              <a:rPr lang="ru-RU" spc="-50" dirty="0" smtClean="0"/>
              <a:t>ОХОТ</a:t>
            </a:r>
            <a:endParaRPr spc="-50" dirty="0"/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425450" y="1640332"/>
            <a:ext cx="4036822" cy="2205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0" spc="-55" dirty="0">
                <a:solidFill>
                  <a:srgbClr val="7F8484"/>
                </a:solidFill>
                <a:latin typeface="Arial"/>
                <a:cs typeface="Arial"/>
              </a:rPr>
              <a:t>ТЕХНИЧЕСКАЯ</a:t>
            </a:r>
            <a:r>
              <a:rPr sz="1350" b="0" spc="-40" dirty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350" b="0" spc="-15" dirty="0" smtClean="0">
                <a:solidFill>
                  <a:srgbClr val="7F8484"/>
                </a:solidFill>
                <a:latin typeface="Arial"/>
                <a:cs typeface="Arial"/>
              </a:rPr>
              <a:t>СПЕЦИФИКАЦИЯ</a:t>
            </a:r>
            <a:r>
              <a:rPr lang="ru-RU" sz="1350" b="0" spc="-15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900" b="0" spc="-15" dirty="0" smtClean="0">
                <a:solidFill>
                  <a:srgbClr val="7F8484"/>
                </a:solidFill>
                <a:latin typeface="Arial"/>
                <a:cs typeface="Arial"/>
              </a:rPr>
              <a:t>–</a:t>
            </a:r>
            <a:r>
              <a:rPr lang="ru-RU" sz="900" spc="-15" dirty="0" smtClean="0">
                <a:solidFill>
                  <a:srgbClr val="7F8484"/>
                </a:solidFill>
              </a:rPr>
              <a:t> СИТА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5451" y="1974595"/>
            <a:ext cx="176847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01)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-25" dirty="0">
                <a:latin typeface="Arial"/>
                <a:cs typeface="Arial"/>
              </a:rPr>
              <a:t>ВЕРХНЯЯ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lang="ru-RU" sz="900" b="1" spc="-5" dirty="0" smtClean="0">
                <a:latin typeface="Arial"/>
                <a:cs typeface="Arial"/>
              </a:rPr>
              <a:t>ДЕКА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5450" y="2235200"/>
            <a:ext cx="1465579" cy="589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10" dirty="0">
                <a:latin typeface="Arial"/>
                <a:cs typeface="Arial"/>
              </a:rPr>
              <a:t>ПЕРФОРИРОВАННЫЕ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lang="ru-RU" sz="750" b="1" dirty="0" smtClean="0">
                <a:latin typeface="Arial"/>
                <a:cs typeface="Arial"/>
              </a:rPr>
              <a:t>ЛИСТЫ</a:t>
            </a:r>
            <a:endParaRPr sz="750" dirty="0">
              <a:latin typeface="Arial"/>
              <a:cs typeface="Arial"/>
            </a:endParaRPr>
          </a:p>
          <a:p>
            <a:pPr marL="12700" marR="5080">
              <a:spcBef>
                <a:spcPts val="20"/>
              </a:spcBef>
            </a:pPr>
            <a:r>
              <a:rPr sz="750" spc="10" dirty="0">
                <a:latin typeface="Arial"/>
                <a:cs typeface="Arial"/>
              </a:rPr>
              <a:t>(размер материала до </a:t>
            </a:r>
            <a:r>
              <a:rPr sz="750" spc="5" dirty="0">
                <a:latin typeface="Arial"/>
                <a:cs typeface="Arial"/>
              </a:rPr>
              <a:t>600 </a:t>
            </a:r>
            <a:r>
              <a:rPr sz="750" spc="10" dirty="0">
                <a:latin typeface="Arial"/>
                <a:cs typeface="Arial"/>
              </a:rPr>
              <a:t>мм) </a:t>
            </a:r>
            <a:r>
              <a:rPr sz="750" spc="15" dirty="0">
                <a:latin typeface="Arial"/>
                <a:cs typeface="Arial"/>
              </a:rPr>
              <a:t> </a:t>
            </a:r>
            <a:r>
              <a:rPr sz="750" b="1" spc="10" dirty="0" err="1">
                <a:latin typeface="Arial"/>
                <a:cs typeface="Arial"/>
              </a:rPr>
              <a:t>Перфорированные</a:t>
            </a:r>
            <a:r>
              <a:rPr sz="750" b="1" spc="10" dirty="0">
                <a:latin typeface="Arial"/>
                <a:cs typeface="Arial"/>
              </a:rPr>
              <a:t> </a:t>
            </a:r>
            <a:r>
              <a:rPr lang="ru-RU" sz="750" b="1" spc="10" dirty="0" smtClean="0">
                <a:latin typeface="Arial"/>
                <a:cs typeface="Arial"/>
              </a:rPr>
              <a:t>листы</a:t>
            </a:r>
            <a:r>
              <a:rPr sz="750" b="1" spc="15" dirty="0" smtClean="0">
                <a:latin typeface="Arial"/>
                <a:cs typeface="Arial"/>
              </a:rPr>
              <a:t> </a:t>
            </a:r>
            <a:r>
              <a:rPr sz="750" b="1" spc="5" dirty="0">
                <a:latin typeface="Arial"/>
                <a:cs typeface="Arial"/>
              </a:rPr>
              <a:t>Keestrack </a:t>
            </a:r>
            <a:r>
              <a:rPr sz="750" b="1" spc="10" dirty="0">
                <a:latin typeface="Arial"/>
                <a:cs typeface="Arial"/>
              </a:rPr>
              <a:t> </a:t>
            </a:r>
            <a:r>
              <a:rPr sz="750" b="1" spc="15" dirty="0" err="1">
                <a:latin typeface="Arial"/>
                <a:cs typeface="Arial"/>
              </a:rPr>
              <a:t>отличаются</a:t>
            </a:r>
            <a:r>
              <a:rPr sz="750" b="1" spc="-15" dirty="0">
                <a:latin typeface="Arial"/>
                <a:cs typeface="Arial"/>
              </a:rPr>
              <a:t> </a:t>
            </a:r>
            <a:endParaRPr lang="ru-RU" sz="750" b="1" spc="-15" dirty="0" smtClean="0">
              <a:latin typeface="Arial"/>
              <a:cs typeface="Arial"/>
            </a:endParaRPr>
          </a:p>
          <a:p>
            <a:pPr marL="12700" marR="5080">
              <a:spcBef>
                <a:spcPts val="20"/>
              </a:spcBef>
            </a:pPr>
            <a:r>
              <a:rPr sz="750" b="1" spc="10" dirty="0" err="1" smtClean="0">
                <a:latin typeface="Arial"/>
                <a:cs typeface="Arial"/>
              </a:rPr>
              <a:t>высокой</a:t>
            </a:r>
            <a:r>
              <a:rPr sz="750" b="1" spc="-10" dirty="0" smtClean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износостойкостью.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5450" y="4651459"/>
            <a:ext cx="1452704" cy="432811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lang="ru-RU" sz="750" b="1" spc="-10" dirty="0" smtClean="0">
                <a:latin typeface="Arial"/>
                <a:cs typeface="Arial"/>
              </a:rPr>
              <a:t>ПЕРФОРИРОВАННЫЕ ЛИСТЫ НА ДВУХЯРУСНОЙ ДЕКЕ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750" spc="15" dirty="0" smtClean="0">
                <a:latin typeface="Arial"/>
                <a:cs typeface="Arial"/>
              </a:rPr>
              <a:t>(</a:t>
            </a:r>
            <a:r>
              <a:rPr sz="750" spc="15" dirty="0">
                <a:latin typeface="Arial"/>
                <a:cs typeface="Arial"/>
              </a:rPr>
              <a:t>размер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материала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до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600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мм)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451094" y="4656708"/>
            <a:ext cx="1058545" cy="3424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7465" marR="127635" indent="46990">
              <a:lnSpc>
                <a:spcPct val="102699"/>
              </a:lnSpc>
              <a:spcBef>
                <a:spcPts val="75"/>
              </a:spcBef>
            </a:pPr>
            <a:r>
              <a:rPr lang="ru-RU" sz="700" spc="40" dirty="0" smtClean="0">
                <a:solidFill>
                  <a:srgbClr val="0C0C0C"/>
                </a:solidFill>
                <a:latin typeface="Arial"/>
                <a:cs typeface="Arial"/>
              </a:rPr>
              <a:t>ярус</a:t>
            </a:r>
            <a:r>
              <a:rPr sz="700" spc="40" dirty="0" smtClean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15" dirty="0">
                <a:solidFill>
                  <a:srgbClr val="0C0C0C"/>
                </a:solidFill>
                <a:latin typeface="Arial"/>
                <a:cs typeface="Arial"/>
              </a:rPr>
              <a:t>100мм; </a:t>
            </a:r>
            <a:r>
              <a:rPr sz="700" spc="2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lang="ru-RU" sz="700" spc="20" dirty="0" smtClean="0">
                <a:solidFill>
                  <a:srgbClr val="0C0C0C"/>
                </a:solidFill>
                <a:latin typeface="Arial"/>
                <a:cs typeface="Arial"/>
              </a:rPr>
              <a:t>для </a:t>
            </a:r>
            <a:r>
              <a:rPr sz="700" spc="5" dirty="0" err="1" smtClean="0">
                <a:solidFill>
                  <a:srgbClr val="0C0C0C"/>
                </a:solidFill>
                <a:latin typeface="Arial"/>
                <a:cs typeface="Arial"/>
              </a:rPr>
              <a:t>более</a:t>
            </a:r>
            <a:r>
              <a:rPr sz="700" spc="-25" dirty="0" smtClean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10" dirty="0" err="1" smtClean="0">
                <a:solidFill>
                  <a:srgbClr val="0C0C0C"/>
                </a:solidFill>
                <a:latin typeface="Arial"/>
                <a:cs typeface="Arial"/>
              </a:rPr>
              <a:t>эффективн</a:t>
            </a:r>
            <a:r>
              <a:rPr lang="ru-RU" sz="700" spc="10" dirty="0" smtClean="0">
                <a:solidFill>
                  <a:srgbClr val="0C0C0C"/>
                </a:solidFill>
                <a:latin typeface="Arial"/>
                <a:cs typeface="Arial"/>
              </a:rPr>
              <a:t>ого </a:t>
            </a:r>
            <a:r>
              <a:rPr lang="ru-RU" sz="700" spc="10" dirty="0" err="1" smtClean="0">
                <a:solidFill>
                  <a:srgbClr val="0C0C0C"/>
                </a:solidFill>
                <a:latin typeface="Arial"/>
                <a:cs typeface="Arial"/>
              </a:rPr>
              <a:t>грохочения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25450" y="5811275"/>
            <a:ext cx="1442809" cy="17889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750" b="1" spc="10" dirty="0" smtClean="0">
                <a:latin typeface="Arial"/>
                <a:cs typeface="Arial"/>
              </a:rPr>
              <a:t>ПРО</a:t>
            </a:r>
            <a:r>
              <a:rPr lang="ru-RU" sz="750" b="1" spc="10" dirty="0" smtClean="0">
                <a:latin typeface="Arial"/>
                <a:cs typeface="Arial"/>
              </a:rPr>
              <a:t>ВОЛОЧНЫЕ СИТА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80179" y="5921130"/>
            <a:ext cx="922373" cy="4206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600" b="1" spc="10" dirty="0" smtClean="0">
                <a:latin typeface="Arial"/>
                <a:cs typeface="Arial"/>
              </a:rPr>
              <a:t>Примечание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ru-RU" sz="600" spc="1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ru-RU" sz="600" spc="10" dirty="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10" dirty="0" err="1" smtClean="0">
                <a:latin typeface="Arial"/>
                <a:cs typeface="Arial"/>
              </a:rPr>
              <a:t>быстрая</a:t>
            </a:r>
            <a:r>
              <a:rPr sz="600" spc="-10" dirty="0" smtClean="0">
                <a:latin typeface="Arial"/>
                <a:cs typeface="Arial"/>
              </a:rPr>
              <a:t> </a:t>
            </a:r>
            <a:r>
              <a:rPr sz="600" spc="15" dirty="0" err="1" smtClean="0">
                <a:latin typeface="Arial"/>
                <a:cs typeface="Arial"/>
              </a:rPr>
              <a:t>сторона</a:t>
            </a:r>
            <a:r>
              <a:rPr lang="ru-RU" sz="600" spc="15" dirty="0" smtClean="0">
                <a:latin typeface="Arial"/>
                <a:cs typeface="Arial"/>
              </a:rPr>
              <a:t> сверху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101851" y="5880962"/>
            <a:ext cx="695198" cy="6488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7310">
              <a:lnSpc>
                <a:spcPct val="100000"/>
              </a:lnSpc>
              <a:spcBef>
                <a:spcPts val="100"/>
              </a:spcBef>
            </a:pPr>
            <a:r>
              <a:rPr lang="ru-RU" sz="800" b="1" spc="60" dirty="0" smtClean="0">
                <a:latin typeface="Arial"/>
                <a:cs typeface="Arial"/>
              </a:rPr>
              <a:t>Арт.</a:t>
            </a:r>
            <a:endParaRPr sz="800" dirty="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</a:pPr>
            <a:r>
              <a:rPr sz="750" spc="10" dirty="0">
                <a:latin typeface="Arial"/>
                <a:cs typeface="Arial"/>
              </a:rPr>
              <a:t>202284</a:t>
            </a:r>
            <a:endParaRPr sz="750" dirty="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  <a:spcBef>
                <a:spcPts val="240"/>
              </a:spcBef>
            </a:pPr>
            <a:r>
              <a:rPr sz="750" spc="10" dirty="0">
                <a:latin typeface="Arial"/>
                <a:cs typeface="Arial"/>
              </a:rPr>
              <a:t>605076</a:t>
            </a:r>
            <a:endParaRPr sz="750" dirty="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  <a:spcBef>
                <a:spcPts val="229"/>
              </a:spcBef>
            </a:pPr>
            <a:r>
              <a:rPr sz="750" spc="10" dirty="0">
                <a:latin typeface="Arial"/>
                <a:cs typeface="Arial"/>
              </a:rPr>
              <a:t>202282</a:t>
            </a:r>
            <a:endParaRPr sz="750" dirty="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</a:pPr>
            <a:r>
              <a:rPr sz="750" spc="10" dirty="0" smtClean="0">
                <a:latin typeface="Arial"/>
                <a:cs typeface="Arial"/>
              </a:rPr>
              <a:t>202087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940050" y="5878991"/>
            <a:ext cx="1040130" cy="642484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12395">
              <a:lnSpc>
                <a:spcPct val="100000"/>
              </a:lnSpc>
              <a:spcBef>
                <a:spcPts val="140"/>
              </a:spcBef>
            </a:pPr>
            <a:r>
              <a:rPr sz="600" b="1" spc="15" dirty="0">
                <a:latin typeface="Arial"/>
                <a:cs typeface="Arial"/>
              </a:rPr>
              <a:t>Габаритные</a:t>
            </a:r>
            <a:r>
              <a:rPr sz="600" b="1" spc="-10" dirty="0">
                <a:latin typeface="Arial"/>
                <a:cs typeface="Arial"/>
              </a:rPr>
              <a:t> </a:t>
            </a:r>
            <a:r>
              <a:rPr sz="600" b="1" spc="15" dirty="0">
                <a:latin typeface="Arial"/>
                <a:cs typeface="Arial"/>
              </a:rPr>
              <a:t>размеры</a:t>
            </a:r>
            <a:endParaRPr sz="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r>
              <a:rPr lang="ru-RU" sz="750" spc="10" dirty="0" smtClean="0">
                <a:latin typeface="Arial"/>
                <a:cs typeface="Arial"/>
              </a:rPr>
              <a:t>   </a:t>
            </a:r>
            <a:r>
              <a:rPr sz="750" spc="10" dirty="0" smtClean="0">
                <a:latin typeface="Arial"/>
                <a:cs typeface="Arial"/>
              </a:rPr>
              <a:t>40x40x10</a:t>
            </a:r>
            <a:r>
              <a:rPr sz="750" spc="-40" dirty="0" smtClean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81915" marR="91440">
              <a:lnSpc>
                <a:spcPct val="125299"/>
              </a:lnSpc>
              <a:spcBef>
                <a:spcPts val="10"/>
              </a:spcBef>
            </a:pPr>
            <a:r>
              <a:rPr sz="750" spc="10" dirty="0">
                <a:latin typeface="Arial"/>
                <a:cs typeface="Arial"/>
              </a:rPr>
              <a:t>45x45x12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мм  </a:t>
            </a:r>
            <a:r>
              <a:rPr sz="750" spc="10" dirty="0">
                <a:latin typeface="Arial"/>
                <a:cs typeface="Arial"/>
              </a:rPr>
              <a:t>55x55x12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81915">
              <a:lnSpc>
                <a:spcPct val="100000"/>
              </a:lnSpc>
            </a:pPr>
            <a:r>
              <a:rPr sz="750" spc="10" dirty="0" smtClean="0">
                <a:latin typeface="Arial"/>
                <a:cs typeface="Arial"/>
              </a:rPr>
              <a:t>60x60x12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25450" y="6604634"/>
            <a:ext cx="1378537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15" dirty="0" smtClean="0">
                <a:latin typeface="Arial"/>
                <a:cs typeface="Arial"/>
              </a:rPr>
              <a:t>ПЛЕТ</a:t>
            </a:r>
            <a:r>
              <a:rPr lang="ru-RU" sz="750" b="1" spc="-15" dirty="0" smtClean="0">
                <a:latin typeface="Arial"/>
                <a:cs typeface="Arial"/>
              </a:rPr>
              <a:t>ЁННЫЕ СИТА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750" b="1" spc="-20" dirty="0">
                <a:latin typeface="Arial"/>
                <a:cs typeface="Arial"/>
              </a:rPr>
              <a:t>ВЕРХНЯЯ</a:t>
            </a:r>
            <a:r>
              <a:rPr sz="750" b="1" spc="-10" dirty="0">
                <a:latin typeface="Arial"/>
                <a:cs typeface="Arial"/>
              </a:rPr>
              <a:t> </a:t>
            </a:r>
            <a:r>
              <a:rPr lang="ru-RU" sz="750" b="1" spc="-10" dirty="0" smtClean="0">
                <a:latin typeface="Arial"/>
                <a:cs typeface="Arial"/>
              </a:rPr>
              <a:t>ДЕКА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101851" y="6677532"/>
            <a:ext cx="772921" cy="18980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lang="ru-RU" sz="800" b="1" spc="60" dirty="0" smtClean="0">
                <a:latin typeface="Arial"/>
                <a:cs typeface="Arial"/>
              </a:rPr>
              <a:t>Арт.</a:t>
            </a:r>
            <a:endParaRPr sz="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750" spc="10" dirty="0">
                <a:latin typeface="Arial"/>
                <a:cs typeface="Arial"/>
              </a:rPr>
              <a:t>202189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r>
              <a:rPr sz="750" spc="10" dirty="0">
                <a:latin typeface="Arial"/>
                <a:cs typeface="Arial"/>
              </a:rPr>
              <a:t>202183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750" spc="10" dirty="0">
                <a:latin typeface="Arial"/>
                <a:cs typeface="Arial"/>
              </a:rPr>
              <a:t>202200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r>
              <a:rPr sz="750" spc="10" dirty="0">
                <a:latin typeface="Arial"/>
                <a:cs typeface="Arial"/>
              </a:rPr>
              <a:t>202199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r>
              <a:rPr sz="750" spc="10" dirty="0">
                <a:latin typeface="Arial"/>
                <a:cs typeface="Arial"/>
              </a:rPr>
              <a:t>202610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750" spc="10" dirty="0">
                <a:latin typeface="Arial"/>
                <a:cs typeface="Arial"/>
              </a:rPr>
              <a:t>202217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r>
              <a:rPr sz="750" spc="10" dirty="0">
                <a:latin typeface="Arial"/>
                <a:cs typeface="Arial"/>
              </a:rPr>
              <a:t>202184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750" spc="10" dirty="0">
                <a:latin typeface="Arial"/>
                <a:cs typeface="Arial"/>
              </a:rPr>
              <a:t>202236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r>
              <a:rPr sz="750" spc="10" dirty="0">
                <a:latin typeface="Arial"/>
                <a:cs typeface="Arial"/>
              </a:rPr>
              <a:t>202237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r>
              <a:rPr sz="750" spc="10" dirty="0">
                <a:latin typeface="Arial"/>
                <a:cs typeface="Arial"/>
              </a:rPr>
              <a:t>202239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750" spc="10" dirty="0">
                <a:latin typeface="Arial"/>
                <a:cs typeface="Arial"/>
              </a:rPr>
              <a:t>202197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r>
              <a:rPr sz="750" spc="10" dirty="0">
                <a:latin typeface="Arial"/>
                <a:cs typeface="Arial"/>
              </a:rPr>
              <a:t>202240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750" spc="10" dirty="0">
                <a:latin typeface="Arial"/>
                <a:cs typeface="Arial"/>
              </a:rPr>
              <a:t>202238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r>
              <a:rPr sz="750" spc="10" dirty="0">
                <a:latin typeface="Arial"/>
                <a:cs typeface="Arial"/>
              </a:rPr>
              <a:t>202241</a:t>
            </a:r>
            <a:endParaRPr sz="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r>
              <a:rPr sz="750" spc="10" dirty="0">
                <a:latin typeface="Arial"/>
                <a:cs typeface="Arial"/>
              </a:rPr>
              <a:t>202198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016250" y="6677532"/>
            <a:ext cx="963929" cy="187743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00" b="1" spc="15" dirty="0">
                <a:latin typeface="Arial"/>
                <a:cs typeface="Arial"/>
              </a:rPr>
              <a:t>Габаритные</a:t>
            </a:r>
            <a:r>
              <a:rPr sz="600" b="1" spc="-10" dirty="0">
                <a:latin typeface="Arial"/>
                <a:cs typeface="Arial"/>
              </a:rPr>
              <a:t> </a:t>
            </a:r>
            <a:r>
              <a:rPr sz="600" b="1" spc="15" dirty="0">
                <a:latin typeface="Arial"/>
                <a:cs typeface="Arial"/>
              </a:rPr>
              <a:t>размеры</a:t>
            </a:r>
            <a:endParaRPr sz="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750" spc="10" dirty="0">
                <a:latin typeface="Arial"/>
                <a:cs typeface="Arial"/>
              </a:rPr>
              <a:t>10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х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10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х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2,8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750" spc="10" dirty="0">
                <a:latin typeface="Arial"/>
                <a:cs typeface="Arial"/>
              </a:rPr>
              <a:t>18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х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18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х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4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750" spc="10" dirty="0">
                <a:latin typeface="Arial"/>
                <a:cs typeface="Arial"/>
              </a:rPr>
              <a:t>20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х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20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х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4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 marR="184150">
              <a:lnSpc>
                <a:spcPct val="102099"/>
              </a:lnSpc>
              <a:spcBef>
                <a:spcPts val="10"/>
              </a:spcBef>
            </a:pPr>
            <a:r>
              <a:rPr sz="750" spc="10" dirty="0" smtClean="0">
                <a:latin typeface="Arial"/>
                <a:cs typeface="Arial"/>
              </a:rPr>
              <a:t>25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x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25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x5 </a:t>
            </a:r>
            <a:r>
              <a:rPr sz="750" spc="40" dirty="0" err="1">
                <a:latin typeface="Arial"/>
                <a:cs typeface="Arial"/>
              </a:rPr>
              <a:t>мм</a:t>
            </a:r>
            <a:r>
              <a:rPr sz="750" spc="4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 </a:t>
            </a:r>
            <a:endParaRPr lang="ru-RU" sz="750" spc="45" dirty="0" smtClean="0">
              <a:latin typeface="Arial"/>
              <a:cs typeface="Arial"/>
            </a:endParaRPr>
          </a:p>
          <a:p>
            <a:pPr marL="12700" marR="184150">
              <a:lnSpc>
                <a:spcPct val="102099"/>
              </a:lnSpc>
              <a:spcBef>
                <a:spcPts val="10"/>
              </a:spcBef>
            </a:pPr>
            <a:r>
              <a:rPr sz="750" spc="10" dirty="0" smtClean="0">
                <a:latin typeface="Arial"/>
                <a:cs typeface="Arial"/>
              </a:rPr>
              <a:t>30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x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30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x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6 </a:t>
            </a:r>
            <a:r>
              <a:rPr sz="750" spc="40" dirty="0" err="1">
                <a:latin typeface="Arial"/>
                <a:cs typeface="Arial"/>
              </a:rPr>
              <a:t>мм</a:t>
            </a:r>
            <a:r>
              <a:rPr sz="750" spc="40" dirty="0">
                <a:latin typeface="Arial"/>
                <a:cs typeface="Arial"/>
              </a:rPr>
              <a:t> </a:t>
            </a:r>
            <a:r>
              <a:rPr sz="750" spc="45" dirty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35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x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35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x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7мм </a:t>
            </a:r>
            <a:r>
              <a:rPr sz="750" spc="25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40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x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40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x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8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мм</a:t>
            </a:r>
            <a:r>
              <a:rPr sz="750" spc="20" dirty="0" smtClean="0">
                <a:latin typeface="Arial"/>
                <a:cs typeface="Arial"/>
              </a:rPr>
              <a:t> </a:t>
            </a:r>
            <a:r>
              <a:rPr sz="750" spc="25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45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x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45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x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8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мм</a:t>
            </a:r>
            <a:r>
              <a:rPr sz="750" spc="20" dirty="0" smtClean="0">
                <a:latin typeface="Arial"/>
                <a:cs typeface="Arial"/>
              </a:rPr>
              <a:t> </a:t>
            </a:r>
            <a:r>
              <a:rPr sz="750" spc="25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50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x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50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x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8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мм</a:t>
            </a:r>
            <a:r>
              <a:rPr sz="750" spc="20" dirty="0" smtClean="0">
                <a:latin typeface="Arial"/>
                <a:cs typeface="Arial"/>
              </a:rPr>
              <a:t> </a:t>
            </a:r>
            <a:r>
              <a:rPr sz="750" spc="25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55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x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55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x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9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мм</a:t>
            </a:r>
            <a:r>
              <a:rPr sz="750" spc="20" dirty="0" smtClean="0">
                <a:latin typeface="Arial"/>
                <a:cs typeface="Arial"/>
              </a:rPr>
              <a:t> </a:t>
            </a:r>
            <a:r>
              <a:rPr sz="750" spc="25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60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x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60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x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10</a:t>
            </a:r>
            <a:r>
              <a:rPr lang="ru-RU" sz="750" spc="20" dirty="0" smtClean="0">
                <a:latin typeface="Arial"/>
                <a:cs typeface="Arial"/>
              </a:rPr>
              <a:t> </a:t>
            </a:r>
            <a:r>
              <a:rPr sz="750" spc="20" dirty="0" err="1" smtClean="0">
                <a:latin typeface="Arial"/>
                <a:cs typeface="Arial"/>
              </a:rPr>
              <a:t>мм</a:t>
            </a:r>
            <a:r>
              <a:rPr sz="750" spc="20" dirty="0" smtClean="0">
                <a:latin typeface="Arial"/>
                <a:cs typeface="Arial"/>
              </a:rPr>
              <a:t> </a:t>
            </a:r>
            <a:r>
              <a:rPr sz="750" spc="-195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65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x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65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x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10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30" dirty="0" err="1">
                <a:latin typeface="Arial"/>
                <a:cs typeface="Arial"/>
              </a:rPr>
              <a:t>мм</a:t>
            </a:r>
            <a:r>
              <a:rPr sz="750" spc="30" dirty="0">
                <a:latin typeface="Arial"/>
                <a:cs typeface="Arial"/>
              </a:rPr>
              <a:t>  </a:t>
            </a:r>
            <a:r>
              <a:rPr sz="750" spc="10" dirty="0" smtClean="0">
                <a:latin typeface="Arial"/>
                <a:cs typeface="Arial"/>
              </a:rPr>
              <a:t>70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x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70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x</a:t>
            </a:r>
            <a:r>
              <a:rPr lang="ru-RU" sz="750" spc="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10</a:t>
            </a:r>
            <a:r>
              <a:rPr sz="750" spc="-15" dirty="0" smtClean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750" spc="10" dirty="0">
                <a:latin typeface="Arial"/>
                <a:cs typeface="Arial"/>
              </a:rPr>
              <a:t>75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х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75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х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12,5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750" spc="10" dirty="0">
                <a:latin typeface="Arial"/>
                <a:cs typeface="Arial"/>
              </a:rPr>
              <a:t>80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х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80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х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12,5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441950" y="6584822"/>
            <a:ext cx="1362075" cy="584647"/>
          </a:xfrm>
          <a:prstGeom prst="rect">
            <a:avLst/>
          </a:prstGeom>
          <a:solidFill>
            <a:srgbClr val="D9D9D9"/>
          </a:solidFill>
          <a:ln w="12700">
            <a:solidFill>
              <a:srgbClr val="7E7E7E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750" dirty="0">
              <a:latin typeface="Times New Roman"/>
              <a:cs typeface="Times New Roman"/>
            </a:endParaRPr>
          </a:p>
          <a:p>
            <a:pPr marR="35560" algn="ctr">
              <a:lnSpc>
                <a:spcPct val="90000"/>
              </a:lnSpc>
            </a:pPr>
            <a:r>
              <a:rPr lang="ru-RU" sz="700" spc="15" dirty="0" smtClean="0">
                <a:solidFill>
                  <a:srgbClr val="0C0C0C"/>
                </a:solidFill>
                <a:latin typeface="Arial"/>
                <a:cs typeface="Arial"/>
              </a:rPr>
              <a:t>М</a:t>
            </a:r>
            <a:r>
              <a:rPr sz="700" spc="15" dirty="0" err="1" smtClean="0">
                <a:solidFill>
                  <a:srgbClr val="0C0C0C"/>
                </a:solidFill>
                <a:latin typeface="Arial"/>
                <a:cs typeface="Arial"/>
              </a:rPr>
              <a:t>едленная</a:t>
            </a:r>
            <a:r>
              <a:rPr sz="700" spc="-25" dirty="0" smtClean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20" dirty="0" err="1">
                <a:solidFill>
                  <a:srgbClr val="0C0C0C"/>
                </a:solidFill>
                <a:latin typeface="Arial"/>
                <a:cs typeface="Arial"/>
              </a:rPr>
              <a:t>сторона</a:t>
            </a:r>
            <a:r>
              <a:rPr sz="700" spc="-2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lang="ru-RU" sz="700" spc="-25" dirty="0" smtClean="0">
                <a:solidFill>
                  <a:srgbClr val="0C0C0C"/>
                </a:solidFill>
                <a:latin typeface="Arial"/>
                <a:cs typeface="Arial"/>
              </a:rPr>
              <a:t>с</a:t>
            </a:r>
            <a:r>
              <a:rPr sz="700" spc="20" dirty="0" err="1" smtClean="0">
                <a:solidFill>
                  <a:srgbClr val="0C0C0C"/>
                </a:solidFill>
                <a:latin typeface="Arial"/>
                <a:cs typeface="Arial"/>
              </a:rPr>
              <a:t>верх</a:t>
            </a:r>
            <a:r>
              <a:rPr lang="ru-RU" sz="700" spc="20" dirty="0" smtClean="0">
                <a:solidFill>
                  <a:srgbClr val="0C0C0C"/>
                </a:solidFill>
                <a:latin typeface="Arial"/>
                <a:cs typeface="Arial"/>
              </a:rPr>
              <a:t>у</a:t>
            </a:r>
            <a:r>
              <a:rPr sz="700" spc="-25" dirty="0" smtClean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-40" dirty="0">
                <a:solidFill>
                  <a:srgbClr val="0C0C0C"/>
                </a:solidFill>
                <a:latin typeface="Arial"/>
                <a:cs typeface="Arial"/>
              </a:rPr>
              <a:t>(SSU)</a:t>
            </a:r>
            <a:endParaRPr sz="700" dirty="0">
              <a:latin typeface="Arial"/>
              <a:cs typeface="Arial"/>
            </a:endParaRPr>
          </a:p>
          <a:p>
            <a:pPr marL="1905" algn="ctr">
              <a:lnSpc>
                <a:spcPct val="90000"/>
              </a:lnSpc>
              <a:spcBef>
                <a:spcPts val="340"/>
              </a:spcBef>
            </a:pPr>
            <a:r>
              <a:rPr lang="ru-RU" sz="700" spc="25" dirty="0" smtClean="0">
                <a:solidFill>
                  <a:srgbClr val="0C0C0C"/>
                </a:solidFill>
                <a:latin typeface="Arial"/>
                <a:cs typeface="Arial"/>
              </a:rPr>
              <a:t>П</a:t>
            </a:r>
            <a:r>
              <a:rPr sz="700" spc="25" dirty="0" err="1" smtClean="0">
                <a:solidFill>
                  <a:srgbClr val="0C0C0C"/>
                </a:solidFill>
                <a:latin typeface="Arial"/>
                <a:cs typeface="Arial"/>
              </a:rPr>
              <a:t>оперечны</a:t>
            </a:r>
            <a:r>
              <a:rPr lang="ru-RU" sz="700" spc="25" dirty="0" smtClean="0">
                <a:solidFill>
                  <a:srgbClr val="0C0C0C"/>
                </a:solidFill>
                <a:latin typeface="Arial"/>
                <a:cs typeface="Arial"/>
              </a:rPr>
              <a:t>е сита наверху</a:t>
            </a:r>
            <a:r>
              <a:rPr sz="700" spc="15" dirty="0" smtClean="0">
                <a:solidFill>
                  <a:srgbClr val="0C0C0C"/>
                </a:solidFill>
                <a:latin typeface="Arial"/>
                <a:cs typeface="Arial"/>
              </a:rPr>
              <a:t>:</a:t>
            </a:r>
            <a:endParaRPr sz="700" dirty="0">
              <a:latin typeface="Arial"/>
              <a:cs typeface="Arial"/>
            </a:endParaRPr>
          </a:p>
          <a:p>
            <a:pPr marR="80010" algn="ctr">
              <a:lnSpc>
                <a:spcPct val="90000"/>
              </a:lnSpc>
              <a:spcBef>
                <a:spcPts val="285"/>
              </a:spcBef>
            </a:pPr>
            <a:r>
              <a:rPr sz="700" spc="20" dirty="0">
                <a:solidFill>
                  <a:srgbClr val="0C0C0C"/>
                </a:solidFill>
                <a:latin typeface="Arial"/>
                <a:cs typeface="Arial"/>
              </a:rPr>
              <a:t>Поток</a:t>
            </a:r>
            <a:r>
              <a:rPr sz="700" spc="-1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10" dirty="0" err="1">
                <a:solidFill>
                  <a:srgbClr val="0C0C0C"/>
                </a:solidFill>
                <a:latin typeface="Arial"/>
                <a:cs typeface="Arial"/>
              </a:rPr>
              <a:t>материала</a:t>
            </a:r>
            <a:r>
              <a:rPr sz="700" spc="-1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20" dirty="0" err="1" smtClean="0">
                <a:solidFill>
                  <a:srgbClr val="0C0C0C"/>
                </a:solidFill>
                <a:latin typeface="Arial"/>
                <a:cs typeface="Arial"/>
              </a:rPr>
              <a:t>медленн</a:t>
            </a:r>
            <a:r>
              <a:rPr lang="ru-RU" sz="700" spc="20" dirty="0" smtClean="0">
                <a:solidFill>
                  <a:srgbClr val="0C0C0C"/>
                </a:solidFill>
                <a:latin typeface="Arial"/>
                <a:cs typeface="Arial"/>
              </a:rPr>
              <a:t>ее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443473" y="7508747"/>
            <a:ext cx="1360805" cy="547458"/>
          </a:xfrm>
          <a:prstGeom prst="rect">
            <a:avLst/>
          </a:prstGeom>
          <a:solidFill>
            <a:srgbClr val="D9D9D9"/>
          </a:solidFill>
          <a:ln w="12700">
            <a:solidFill>
              <a:srgbClr val="7E7E7E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35"/>
              </a:spcBef>
            </a:pPr>
            <a:endParaRPr sz="750" dirty="0">
              <a:latin typeface="Times New Roman"/>
              <a:cs typeface="Times New Roman"/>
            </a:endParaRPr>
          </a:p>
          <a:p>
            <a:pPr marR="73025" algn="ctr">
              <a:lnSpc>
                <a:spcPct val="90000"/>
              </a:lnSpc>
            </a:pPr>
            <a:r>
              <a:rPr lang="ru-RU" sz="700" spc="10" dirty="0">
                <a:solidFill>
                  <a:srgbClr val="0C0C0C"/>
                </a:solidFill>
                <a:latin typeface="Arial"/>
                <a:cs typeface="Arial"/>
              </a:rPr>
              <a:t>Б</a:t>
            </a:r>
            <a:r>
              <a:rPr sz="700" spc="10" dirty="0" err="1" smtClean="0">
                <a:solidFill>
                  <a:srgbClr val="0C0C0C"/>
                </a:solidFill>
                <a:latin typeface="Arial"/>
                <a:cs typeface="Arial"/>
              </a:rPr>
              <a:t>ыстрая</a:t>
            </a:r>
            <a:r>
              <a:rPr sz="700" spc="-30" dirty="0" smtClean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20" dirty="0" err="1">
                <a:solidFill>
                  <a:srgbClr val="0C0C0C"/>
                </a:solidFill>
                <a:latin typeface="Arial"/>
                <a:cs typeface="Arial"/>
              </a:rPr>
              <a:t>сторона</a:t>
            </a:r>
            <a:r>
              <a:rPr sz="700" spc="-2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lang="ru-RU" sz="700" spc="-25" dirty="0" smtClean="0">
                <a:solidFill>
                  <a:srgbClr val="0C0C0C"/>
                </a:solidFill>
                <a:latin typeface="Arial"/>
                <a:cs typeface="Arial"/>
              </a:rPr>
              <a:t>с</a:t>
            </a:r>
            <a:r>
              <a:rPr sz="700" spc="20" dirty="0" err="1" smtClean="0">
                <a:solidFill>
                  <a:srgbClr val="0C0C0C"/>
                </a:solidFill>
                <a:latin typeface="Arial"/>
                <a:cs typeface="Arial"/>
              </a:rPr>
              <a:t>верх</a:t>
            </a:r>
            <a:r>
              <a:rPr lang="ru-RU" sz="700" spc="20" dirty="0" smtClean="0">
                <a:solidFill>
                  <a:srgbClr val="0C0C0C"/>
                </a:solidFill>
                <a:latin typeface="Arial"/>
                <a:cs typeface="Arial"/>
              </a:rPr>
              <a:t>у</a:t>
            </a:r>
            <a:r>
              <a:rPr sz="700" spc="-30" dirty="0" smtClean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-35" dirty="0" smtClean="0">
                <a:solidFill>
                  <a:srgbClr val="0C0C0C"/>
                </a:solidFill>
                <a:latin typeface="Arial"/>
                <a:cs typeface="Arial"/>
              </a:rPr>
              <a:t>(</a:t>
            </a:r>
            <a:r>
              <a:rPr lang="en-US" sz="700" spc="-35" dirty="0" smtClean="0">
                <a:solidFill>
                  <a:srgbClr val="0C0C0C"/>
                </a:solidFill>
                <a:latin typeface="Arial"/>
                <a:cs typeface="Arial"/>
              </a:rPr>
              <a:t>FSU</a:t>
            </a:r>
            <a:r>
              <a:rPr sz="700" spc="-35" dirty="0" smtClean="0">
                <a:solidFill>
                  <a:srgbClr val="0C0C0C"/>
                </a:solidFill>
                <a:latin typeface="Arial"/>
                <a:cs typeface="Arial"/>
              </a:rPr>
              <a:t>)</a:t>
            </a:r>
            <a:endParaRPr sz="700" dirty="0">
              <a:latin typeface="Arial"/>
              <a:cs typeface="Arial"/>
            </a:endParaRPr>
          </a:p>
          <a:p>
            <a:pPr marR="60960" algn="ctr">
              <a:lnSpc>
                <a:spcPct val="90000"/>
              </a:lnSpc>
              <a:spcBef>
                <a:spcPts val="340"/>
              </a:spcBef>
            </a:pPr>
            <a:r>
              <a:rPr lang="ru-RU" sz="700" spc="25" dirty="0" smtClean="0">
                <a:solidFill>
                  <a:srgbClr val="0C0C0C"/>
                </a:solidFill>
                <a:latin typeface="Arial"/>
                <a:cs typeface="Arial"/>
              </a:rPr>
              <a:t>Натянутые по длине сита </a:t>
            </a:r>
            <a:r>
              <a:rPr sz="700" spc="5" dirty="0" err="1" smtClean="0">
                <a:solidFill>
                  <a:srgbClr val="0C0C0C"/>
                </a:solidFill>
                <a:latin typeface="Arial"/>
                <a:cs typeface="Arial"/>
              </a:rPr>
              <a:t>сверху</a:t>
            </a:r>
            <a:r>
              <a:rPr sz="700" spc="5" dirty="0">
                <a:solidFill>
                  <a:srgbClr val="0C0C0C"/>
                </a:solidFill>
                <a:latin typeface="Arial"/>
                <a:cs typeface="Arial"/>
              </a:rPr>
              <a:t>:</a:t>
            </a:r>
            <a:endParaRPr sz="700" dirty="0">
              <a:latin typeface="Arial"/>
              <a:cs typeface="Arial"/>
            </a:endParaRPr>
          </a:p>
          <a:p>
            <a:pPr marR="25400" algn="ctr">
              <a:lnSpc>
                <a:spcPct val="90000"/>
              </a:lnSpc>
              <a:spcBef>
                <a:spcPts val="135"/>
              </a:spcBef>
            </a:pPr>
            <a:r>
              <a:rPr sz="700" spc="30" dirty="0">
                <a:solidFill>
                  <a:srgbClr val="0C0C0C"/>
                </a:solidFill>
                <a:latin typeface="Arial"/>
                <a:cs typeface="Arial"/>
              </a:rPr>
              <a:t>Поток</a:t>
            </a:r>
            <a:r>
              <a:rPr sz="700" spc="-3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15" dirty="0">
                <a:solidFill>
                  <a:srgbClr val="0C0C0C"/>
                </a:solidFill>
                <a:latin typeface="Arial"/>
                <a:cs typeface="Arial"/>
              </a:rPr>
              <a:t>материала</a:t>
            </a:r>
            <a:r>
              <a:rPr sz="700" spc="-3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15" dirty="0">
                <a:solidFill>
                  <a:srgbClr val="0C0C0C"/>
                </a:solidFill>
                <a:latin typeface="Arial"/>
                <a:cs typeface="Arial"/>
              </a:rPr>
              <a:t>быстрее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25450" y="8776714"/>
            <a:ext cx="1465579" cy="3590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5" dirty="0">
                <a:latin typeface="Arial"/>
                <a:cs typeface="Arial"/>
              </a:rPr>
              <a:t>ДОПОЛНИТЕЛЬНЫЕ</a:t>
            </a:r>
            <a:r>
              <a:rPr sz="750" b="1" spc="-10" dirty="0">
                <a:latin typeface="Arial"/>
                <a:cs typeface="Arial"/>
              </a:rPr>
              <a:t> </a:t>
            </a:r>
            <a:r>
              <a:rPr sz="750" b="1" spc="5" dirty="0" smtClean="0">
                <a:latin typeface="Arial"/>
                <a:cs typeface="Arial"/>
              </a:rPr>
              <a:t>К</a:t>
            </a:r>
            <a:r>
              <a:rPr lang="ru-RU" sz="750" b="1" spc="5" dirty="0" smtClean="0">
                <a:latin typeface="Arial"/>
                <a:cs typeface="Arial"/>
              </a:rPr>
              <a:t>АССЕТЫ для СИТ ДЛЯ ВЕРХНЕЙ ДЕКЕ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100368" y="8706357"/>
            <a:ext cx="2802184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00"/>
              </a:spcBef>
              <a:tabLst>
                <a:tab pos="1030605" algn="l"/>
              </a:tabLst>
            </a:pPr>
            <a:r>
              <a:rPr lang="ru-RU" sz="800" b="1" spc="60" dirty="0" smtClean="0">
                <a:latin typeface="Arial"/>
                <a:cs typeface="Arial"/>
              </a:rPr>
              <a:t>Арт.</a:t>
            </a:r>
            <a:r>
              <a:rPr sz="800" b="1" spc="60" dirty="0" smtClean="0">
                <a:latin typeface="Arial"/>
                <a:cs typeface="Arial"/>
              </a:rPr>
              <a:t>	</a:t>
            </a:r>
            <a:r>
              <a:rPr lang="ru-RU" sz="800" b="1" spc="60" dirty="0" smtClean="0">
                <a:latin typeface="Arial"/>
                <a:cs typeface="Arial"/>
              </a:rPr>
              <a:t>О</a:t>
            </a:r>
            <a:r>
              <a:rPr sz="750" b="1" spc="30" dirty="0" err="1" smtClean="0">
                <a:latin typeface="Arial"/>
                <a:cs typeface="Arial"/>
              </a:rPr>
              <a:t>писание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494030" algn="l"/>
              </a:tabLst>
            </a:pPr>
            <a:r>
              <a:rPr sz="750" spc="10" dirty="0">
                <a:latin typeface="Arial"/>
                <a:cs typeface="Arial"/>
              </a:rPr>
              <a:t>601801	</a:t>
            </a:r>
            <a:r>
              <a:rPr lang="ru-RU" sz="700" spc="20" dirty="0" err="1">
                <a:latin typeface="Arial"/>
                <a:cs typeface="Arial"/>
              </a:rPr>
              <a:t>Д</a:t>
            </a:r>
            <a:r>
              <a:rPr sz="700" spc="20" dirty="0" err="1" smtClean="0">
                <a:latin typeface="Arial"/>
                <a:cs typeface="Arial"/>
              </a:rPr>
              <a:t>ополнительная</a:t>
            </a:r>
            <a:r>
              <a:rPr sz="700" spc="-20" dirty="0" smtClean="0">
                <a:latin typeface="Arial"/>
                <a:cs typeface="Arial"/>
              </a:rPr>
              <a:t> </a:t>
            </a:r>
            <a:r>
              <a:rPr lang="ru-RU" sz="700" spc="-20" dirty="0" smtClean="0">
                <a:latin typeface="Arial"/>
                <a:cs typeface="Arial"/>
              </a:rPr>
              <a:t>кассета</a:t>
            </a:r>
            <a:r>
              <a:rPr sz="700" spc="-15" dirty="0" smtClean="0">
                <a:latin typeface="Arial"/>
                <a:cs typeface="Arial"/>
              </a:rPr>
              <a:t> </a:t>
            </a:r>
            <a:r>
              <a:rPr sz="700" spc="10" dirty="0" err="1">
                <a:latin typeface="Arial"/>
                <a:cs typeface="Arial"/>
              </a:rPr>
              <a:t>без</a:t>
            </a:r>
            <a:r>
              <a:rPr sz="700" spc="-20" dirty="0">
                <a:latin typeface="Arial"/>
                <a:cs typeface="Arial"/>
              </a:rPr>
              <a:t> </a:t>
            </a:r>
            <a:r>
              <a:rPr lang="ru-RU" sz="700" spc="-20" dirty="0" smtClean="0">
                <a:latin typeface="Arial"/>
                <a:cs typeface="Arial"/>
              </a:rPr>
              <a:t>сит</a:t>
            </a:r>
            <a:endParaRPr sz="700" dirty="0">
              <a:latin typeface="Arial"/>
              <a:cs typeface="Arial"/>
            </a:endParaRPr>
          </a:p>
          <a:p>
            <a:pPr marL="494030" marR="5080" indent="-481965">
              <a:lnSpc>
                <a:spcPts val="910"/>
              </a:lnSpc>
              <a:spcBef>
                <a:spcPts val="45"/>
              </a:spcBef>
              <a:tabLst>
                <a:tab pos="494030" algn="l"/>
              </a:tabLst>
            </a:pPr>
            <a:r>
              <a:rPr sz="700" spc="10" dirty="0">
                <a:latin typeface="Arial"/>
                <a:cs typeface="Arial"/>
              </a:rPr>
              <a:t>609700	</a:t>
            </a:r>
            <a:r>
              <a:rPr lang="ru-RU" sz="700" spc="20" dirty="0" err="1">
                <a:latin typeface="Arial"/>
                <a:cs typeface="Arial"/>
              </a:rPr>
              <a:t>Д</a:t>
            </a:r>
            <a:r>
              <a:rPr sz="700" spc="20" dirty="0" err="1" smtClean="0">
                <a:latin typeface="Arial"/>
                <a:cs typeface="Arial"/>
              </a:rPr>
              <a:t>ополнительная</a:t>
            </a:r>
            <a:r>
              <a:rPr sz="700" spc="-20" dirty="0" smtClean="0">
                <a:latin typeface="Arial"/>
                <a:cs typeface="Arial"/>
              </a:rPr>
              <a:t> </a:t>
            </a:r>
            <a:r>
              <a:rPr sz="700" spc="5" dirty="0" err="1" smtClean="0">
                <a:latin typeface="Arial"/>
                <a:cs typeface="Arial"/>
              </a:rPr>
              <a:t>кассета</a:t>
            </a:r>
            <a:r>
              <a:rPr sz="700" spc="-15" dirty="0" smtClean="0">
                <a:latin typeface="Arial"/>
                <a:cs typeface="Arial"/>
              </a:rPr>
              <a:t> с</a:t>
            </a:r>
            <a:r>
              <a:rPr lang="ru-RU" sz="700" spc="-15" dirty="0" smtClean="0">
                <a:latin typeface="Arial"/>
                <a:cs typeface="Arial"/>
              </a:rPr>
              <a:t> </a:t>
            </a:r>
            <a:r>
              <a:rPr sz="700" spc="30" dirty="0" err="1" smtClean="0">
                <a:latin typeface="Arial"/>
                <a:cs typeface="Arial"/>
              </a:rPr>
              <a:t>проволочн</a:t>
            </a:r>
            <a:r>
              <a:rPr lang="ru-RU" sz="700" spc="30" dirty="0" err="1" smtClean="0">
                <a:latin typeface="Arial"/>
                <a:cs typeface="Arial"/>
              </a:rPr>
              <a:t>ыми</a:t>
            </a:r>
            <a:r>
              <a:rPr sz="700" spc="-10" dirty="0" smtClean="0">
                <a:latin typeface="Arial"/>
                <a:cs typeface="Arial"/>
              </a:rPr>
              <a:t> </a:t>
            </a:r>
            <a:r>
              <a:rPr sz="700" spc="20" dirty="0" smtClean="0">
                <a:latin typeface="Arial"/>
                <a:cs typeface="Arial"/>
              </a:rPr>
              <a:t>с</a:t>
            </a:r>
            <a:r>
              <a:rPr lang="ru-RU" sz="700" spc="20" dirty="0" smtClean="0">
                <a:latin typeface="Arial"/>
                <a:cs typeface="Arial"/>
              </a:rPr>
              <a:t>и</a:t>
            </a:r>
            <a:r>
              <a:rPr sz="700" spc="20" dirty="0" smtClean="0">
                <a:latin typeface="Arial"/>
                <a:cs typeface="Arial"/>
              </a:rPr>
              <a:t>т</a:t>
            </a:r>
            <a:r>
              <a:rPr lang="ru-RU" sz="700" spc="20" dirty="0" err="1" smtClean="0">
                <a:latin typeface="Arial"/>
                <a:cs typeface="Arial"/>
              </a:rPr>
              <a:t>ам</a:t>
            </a:r>
            <a:r>
              <a:rPr sz="700" spc="20" dirty="0" smtClean="0">
                <a:latin typeface="Arial"/>
                <a:cs typeface="Arial"/>
              </a:rPr>
              <a:t>и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100368" y="9102968"/>
            <a:ext cx="2275797" cy="5068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  <a:tabLst>
                <a:tab pos="494030" algn="l"/>
              </a:tabLst>
            </a:pPr>
            <a:r>
              <a:rPr sz="750" spc="10" dirty="0">
                <a:latin typeface="Arial"/>
                <a:cs typeface="Arial"/>
              </a:rPr>
              <a:t>601802	</a:t>
            </a:r>
            <a:r>
              <a:rPr sz="700" dirty="0">
                <a:latin typeface="Arial"/>
                <a:cs typeface="Arial"/>
              </a:rPr>
              <a:t>Кассета</a:t>
            </a:r>
            <a:r>
              <a:rPr sz="700" spc="-15" dirty="0">
                <a:latin typeface="Arial"/>
                <a:cs typeface="Arial"/>
              </a:rPr>
              <a:t> </a:t>
            </a:r>
            <a:r>
              <a:rPr sz="700" spc="-20" dirty="0">
                <a:latin typeface="Arial"/>
                <a:cs typeface="Arial"/>
              </a:rPr>
              <a:t>TD</a:t>
            </a:r>
            <a:r>
              <a:rPr sz="700" spc="-15" dirty="0">
                <a:latin typeface="Arial"/>
                <a:cs typeface="Arial"/>
              </a:rPr>
              <a:t> </a:t>
            </a:r>
            <a:r>
              <a:rPr sz="700" spc="15" dirty="0">
                <a:latin typeface="Arial"/>
                <a:cs typeface="Arial"/>
              </a:rPr>
              <a:t>без</a:t>
            </a:r>
            <a:r>
              <a:rPr sz="700" spc="-15" dirty="0">
                <a:latin typeface="Arial"/>
                <a:cs typeface="Arial"/>
              </a:rPr>
              <a:t> </a:t>
            </a:r>
            <a:r>
              <a:rPr sz="700" spc="40" dirty="0">
                <a:latin typeface="Arial"/>
                <a:cs typeface="Arial"/>
              </a:rPr>
              <a:t>проволочной</a:t>
            </a:r>
            <a:r>
              <a:rPr sz="700" spc="-15" dirty="0">
                <a:latin typeface="Arial"/>
                <a:cs typeface="Arial"/>
              </a:rPr>
              <a:t> </a:t>
            </a:r>
            <a:r>
              <a:rPr sz="700" spc="20" dirty="0">
                <a:latin typeface="Arial"/>
                <a:cs typeface="Arial"/>
              </a:rPr>
              <a:t>сетки  </a:t>
            </a:r>
            <a:r>
              <a:rPr sz="750" spc="10" dirty="0">
                <a:latin typeface="Arial"/>
                <a:cs typeface="Arial"/>
              </a:rPr>
              <a:t>601806	</a:t>
            </a:r>
            <a:r>
              <a:rPr sz="700" dirty="0">
                <a:latin typeface="Arial"/>
                <a:cs typeface="Arial"/>
              </a:rPr>
              <a:t>Кассета </a:t>
            </a:r>
            <a:r>
              <a:rPr sz="700" spc="-20" dirty="0">
                <a:latin typeface="Arial"/>
                <a:cs typeface="Arial"/>
              </a:rPr>
              <a:t>TD </a:t>
            </a:r>
            <a:r>
              <a:rPr sz="700" spc="-15" dirty="0">
                <a:latin typeface="Arial"/>
                <a:cs typeface="Arial"/>
              </a:rPr>
              <a:t>с </a:t>
            </a:r>
            <a:r>
              <a:rPr sz="700" spc="25" dirty="0">
                <a:latin typeface="Arial"/>
                <a:cs typeface="Arial"/>
              </a:rPr>
              <a:t>пальцем </a:t>
            </a:r>
            <a:r>
              <a:rPr sz="700" spc="10" dirty="0">
                <a:latin typeface="Arial"/>
                <a:cs typeface="Arial"/>
              </a:rPr>
              <a:t>45 </a:t>
            </a:r>
            <a:r>
              <a:rPr sz="700" spc="40" dirty="0" err="1">
                <a:latin typeface="Arial"/>
                <a:cs typeface="Arial"/>
              </a:rPr>
              <a:t>мм</a:t>
            </a:r>
            <a:r>
              <a:rPr sz="700" spc="40" dirty="0">
                <a:latin typeface="Arial"/>
                <a:cs typeface="Arial"/>
              </a:rPr>
              <a:t> </a:t>
            </a:r>
            <a:r>
              <a:rPr sz="700" spc="45" dirty="0">
                <a:latin typeface="Arial"/>
                <a:cs typeface="Arial"/>
              </a:rPr>
              <a:t> </a:t>
            </a:r>
            <a:endParaRPr lang="ru-RU" sz="700" spc="45" dirty="0" smtClean="0">
              <a:latin typeface="Arial"/>
              <a:cs typeface="Arial"/>
            </a:endParaRPr>
          </a:p>
          <a:p>
            <a:pPr marL="12700" marR="5080">
              <a:lnSpc>
                <a:spcPct val="101800"/>
              </a:lnSpc>
              <a:spcBef>
                <a:spcPts val="80"/>
              </a:spcBef>
              <a:tabLst>
                <a:tab pos="494030" algn="l"/>
              </a:tabLst>
            </a:pPr>
            <a:r>
              <a:rPr sz="750" spc="10" dirty="0" smtClean="0">
                <a:latin typeface="Arial"/>
                <a:cs typeface="Arial"/>
              </a:rPr>
              <a:t>601809</a:t>
            </a:r>
            <a:r>
              <a:rPr sz="750" spc="10" dirty="0">
                <a:latin typeface="Arial"/>
                <a:cs typeface="Arial"/>
              </a:rPr>
              <a:t>	</a:t>
            </a:r>
            <a:r>
              <a:rPr sz="700" dirty="0">
                <a:latin typeface="Arial"/>
                <a:cs typeface="Arial"/>
              </a:rPr>
              <a:t>Кассета </a:t>
            </a:r>
            <a:r>
              <a:rPr sz="700" spc="-20" dirty="0">
                <a:latin typeface="Arial"/>
                <a:cs typeface="Arial"/>
              </a:rPr>
              <a:t>TD </a:t>
            </a:r>
            <a:r>
              <a:rPr sz="700" spc="-15" dirty="0">
                <a:latin typeface="Arial"/>
                <a:cs typeface="Arial"/>
              </a:rPr>
              <a:t>с </a:t>
            </a:r>
            <a:r>
              <a:rPr sz="700" spc="25" dirty="0">
                <a:latin typeface="Arial"/>
                <a:cs typeface="Arial"/>
              </a:rPr>
              <a:t>пальцем </a:t>
            </a:r>
            <a:r>
              <a:rPr sz="700" spc="10" dirty="0">
                <a:latin typeface="Arial"/>
                <a:cs typeface="Arial"/>
              </a:rPr>
              <a:t>52 </a:t>
            </a:r>
            <a:r>
              <a:rPr sz="700" spc="40" dirty="0" err="1">
                <a:latin typeface="Arial"/>
                <a:cs typeface="Arial"/>
              </a:rPr>
              <a:t>мм</a:t>
            </a:r>
            <a:r>
              <a:rPr sz="700" spc="40" dirty="0">
                <a:latin typeface="Arial"/>
                <a:cs typeface="Arial"/>
              </a:rPr>
              <a:t> </a:t>
            </a:r>
            <a:r>
              <a:rPr sz="700" spc="45" dirty="0">
                <a:latin typeface="Arial"/>
                <a:cs typeface="Arial"/>
              </a:rPr>
              <a:t> </a:t>
            </a:r>
            <a:endParaRPr lang="ru-RU" sz="700" spc="45" dirty="0" smtClean="0">
              <a:latin typeface="Arial"/>
              <a:cs typeface="Arial"/>
            </a:endParaRPr>
          </a:p>
          <a:p>
            <a:pPr marL="12700" marR="5080">
              <a:lnSpc>
                <a:spcPct val="101800"/>
              </a:lnSpc>
              <a:spcBef>
                <a:spcPts val="80"/>
              </a:spcBef>
              <a:tabLst>
                <a:tab pos="494030" algn="l"/>
              </a:tabLst>
            </a:pPr>
            <a:r>
              <a:rPr sz="750" spc="10" dirty="0" smtClean="0">
                <a:latin typeface="Arial"/>
                <a:cs typeface="Arial"/>
              </a:rPr>
              <a:t>601821</a:t>
            </a:r>
            <a:r>
              <a:rPr sz="750" spc="10" dirty="0">
                <a:latin typeface="Arial"/>
                <a:cs typeface="Arial"/>
              </a:rPr>
              <a:t>	</a:t>
            </a:r>
            <a:r>
              <a:rPr sz="700" dirty="0">
                <a:latin typeface="Arial"/>
                <a:cs typeface="Arial"/>
              </a:rPr>
              <a:t>Кассета</a:t>
            </a:r>
            <a:r>
              <a:rPr sz="700" spc="-20" dirty="0">
                <a:latin typeface="Arial"/>
                <a:cs typeface="Arial"/>
              </a:rPr>
              <a:t> TD</a:t>
            </a:r>
            <a:r>
              <a:rPr sz="700" spc="-15" dirty="0">
                <a:latin typeface="Arial"/>
                <a:cs typeface="Arial"/>
              </a:rPr>
              <a:t> с</a:t>
            </a:r>
            <a:r>
              <a:rPr sz="700" spc="-20" dirty="0">
                <a:latin typeface="Arial"/>
                <a:cs typeface="Arial"/>
              </a:rPr>
              <a:t> </a:t>
            </a:r>
            <a:r>
              <a:rPr sz="700" spc="25" dirty="0">
                <a:latin typeface="Arial"/>
                <a:cs typeface="Arial"/>
              </a:rPr>
              <a:t>пальцем</a:t>
            </a:r>
            <a:r>
              <a:rPr sz="700" spc="-15" dirty="0">
                <a:latin typeface="Arial"/>
                <a:cs typeface="Arial"/>
              </a:rPr>
              <a:t> </a:t>
            </a:r>
            <a:r>
              <a:rPr sz="700" spc="10" dirty="0">
                <a:latin typeface="Arial"/>
                <a:cs typeface="Arial"/>
              </a:rPr>
              <a:t>75</a:t>
            </a:r>
            <a:r>
              <a:rPr sz="700" spc="-20" dirty="0">
                <a:latin typeface="Arial"/>
                <a:cs typeface="Arial"/>
              </a:rPr>
              <a:t> </a:t>
            </a:r>
            <a:r>
              <a:rPr sz="700" spc="40" dirty="0">
                <a:latin typeface="Arial"/>
                <a:cs typeface="Arial"/>
              </a:rPr>
              <a:t>мм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261924" y="241300"/>
            <a:ext cx="230832" cy="841629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50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39054" y="1882647"/>
            <a:ext cx="1769745" cy="3634104"/>
            <a:chOff x="5139054" y="1882647"/>
            <a:chExt cx="1769745" cy="36341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44769" y="4465827"/>
              <a:ext cx="1762760" cy="10509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9054" y="1882647"/>
              <a:ext cx="1769745" cy="2557145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101850" y="2650362"/>
            <a:ext cx="2578100" cy="650875"/>
            <a:chOff x="2101850" y="2650362"/>
            <a:chExt cx="2578100" cy="650875"/>
          </a:xfrm>
        </p:grpSpPr>
        <p:sp>
          <p:nvSpPr>
            <p:cNvPr id="6" name="object 6"/>
            <p:cNvSpPr/>
            <p:nvPr/>
          </p:nvSpPr>
          <p:spPr>
            <a:xfrm>
              <a:off x="2105025" y="2653537"/>
              <a:ext cx="2571750" cy="644525"/>
            </a:xfrm>
            <a:custGeom>
              <a:avLst/>
              <a:gdLst/>
              <a:ahLst/>
              <a:cxnLst/>
              <a:rect l="l" t="t" r="r" b="b"/>
              <a:pathLst>
                <a:path w="2571750" h="644525">
                  <a:moveTo>
                    <a:pt x="2571750" y="0"/>
                  </a:moveTo>
                  <a:lnTo>
                    <a:pt x="0" y="0"/>
                  </a:lnTo>
                  <a:lnTo>
                    <a:pt x="0" y="644525"/>
                  </a:lnTo>
                  <a:lnTo>
                    <a:pt x="2571750" y="644525"/>
                  </a:lnTo>
                  <a:lnTo>
                    <a:pt x="2571750" y="0"/>
                  </a:lnTo>
                  <a:close/>
                </a:path>
              </a:pathLst>
            </a:custGeom>
            <a:solidFill>
              <a:srgbClr val="D6E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05025" y="2653537"/>
              <a:ext cx="2571750" cy="644525"/>
            </a:xfrm>
            <a:custGeom>
              <a:avLst/>
              <a:gdLst/>
              <a:ahLst/>
              <a:cxnLst/>
              <a:rect l="l" t="t" r="r" b="b"/>
              <a:pathLst>
                <a:path w="2571750" h="644525">
                  <a:moveTo>
                    <a:pt x="0" y="644525"/>
                  </a:moveTo>
                  <a:lnTo>
                    <a:pt x="2571750" y="644525"/>
                  </a:lnTo>
                  <a:lnTo>
                    <a:pt x="2571750" y="0"/>
                  </a:lnTo>
                  <a:lnTo>
                    <a:pt x="0" y="0"/>
                  </a:lnTo>
                  <a:lnTo>
                    <a:pt x="0" y="644525"/>
                  </a:lnTo>
                  <a:close/>
                </a:path>
              </a:pathLst>
            </a:custGeom>
            <a:ln w="63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102485" y="5085587"/>
            <a:ext cx="2717800" cy="937260"/>
            <a:chOff x="2102485" y="5085587"/>
            <a:chExt cx="2717800" cy="937260"/>
          </a:xfrm>
        </p:grpSpPr>
        <p:sp>
          <p:nvSpPr>
            <p:cNvPr id="9" name="object 9"/>
            <p:cNvSpPr/>
            <p:nvPr/>
          </p:nvSpPr>
          <p:spPr>
            <a:xfrm>
              <a:off x="2105660" y="5088762"/>
              <a:ext cx="2711450" cy="930910"/>
            </a:xfrm>
            <a:custGeom>
              <a:avLst/>
              <a:gdLst/>
              <a:ahLst/>
              <a:cxnLst/>
              <a:rect l="l" t="t" r="r" b="b"/>
              <a:pathLst>
                <a:path w="2711450" h="930910">
                  <a:moveTo>
                    <a:pt x="2711450" y="0"/>
                  </a:moveTo>
                  <a:lnTo>
                    <a:pt x="0" y="0"/>
                  </a:lnTo>
                  <a:lnTo>
                    <a:pt x="0" y="930910"/>
                  </a:lnTo>
                  <a:lnTo>
                    <a:pt x="2711450" y="930910"/>
                  </a:lnTo>
                  <a:lnTo>
                    <a:pt x="2711450" y="0"/>
                  </a:lnTo>
                  <a:close/>
                </a:path>
              </a:pathLst>
            </a:custGeom>
            <a:solidFill>
              <a:srgbClr val="D6E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05660" y="5088762"/>
              <a:ext cx="2711450" cy="930910"/>
            </a:xfrm>
            <a:custGeom>
              <a:avLst/>
              <a:gdLst/>
              <a:ahLst/>
              <a:cxnLst/>
              <a:rect l="l" t="t" r="r" b="b"/>
              <a:pathLst>
                <a:path w="2711450" h="930910">
                  <a:moveTo>
                    <a:pt x="0" y="930910"/>
                  </a:moveTo>
                  <a:lnTo>
                    <a:pt x="2711450" y="930910"/>
                  </a:lnTo>
                  <a:lnTo>
                    <a:pt x="2711450" y="0"/>
                  </a:lnTo>
                  <a:lnTo>
                    <a:pt x="0" y="0"/>
                  </a:lnTo>
                  <a:lnTo>
                    <a:pt x="0" y="930910"/>
                  </a:lnTo>
                  <a:close/>
                </a:path>
              </a:pathLst>
            </a:custGeom>
            <a:ln w="63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5160009" y="5538977"/>
            <a:ext cx="1749425" cy="2909570"/>
            <a:chOff x="5160009" y="5538977"/>
            <a:chExt cx="1749425" cy="290957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60009" y="5538977"/>
              <a:ext cx="1749424" cy="154812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534659" y="7126477"/>
              <a:ext cx="1074420" cy="241300"/>
            </a:xfrm>
            <a:custGeom>
              <a:avLst/>
              <a:gdLst/>
              <a:ahLst/>
              <a:cxnLst/>
              <a:rect l="l" t="t" r="r" b="b"/>
              <a:pathLst>
                <a:path w="1074420" h="241300">
                  <a:moveTo>
                    <a:pt x="1074419" y="0"/>
                  </a:moveTo>
                  <a:lnTo>
                    <a:pt x="0" y="0"/>
                  </a:lnTo>
                  <a:lnTo>
                    <a:pt x="0" y="241300"/>
                  </a:lnTo>
                  <a:lnTo>
                    <a:pt x="1074419" y="241300"/>
                  </a:lnTo>
                  <a:lnTo>
                    <a:pt x="107441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34659" y="7126477"/>
              <a:ext cx="1074420" cy="241300"/>
            </a:xfrm>
            <a:custGeom>
              <a:avLst/>
              <a:gdLst/>
              <a:ahLst/>
              <a:cxnLst/>
              <a:rect l="l" t="t" r="r" b="b"/>
              <a:pathLst>
                <a:path w="1074420" h="241300">
                  <a:moveTo>
                    <a:pt x="0" y="241300"/>
                  </a:moveTo>
                  <a:lnTo>
                    <a:pt x="1074419" y="241300"/>
                  </a:lnTo>
                  <a:lnTo>
                    <a:pt x="1074419" y="0"/>
                  </a:lnTo>
                  <a:lnTo>
                    <a:pt x="0" y="0"/>
                  </a:lnTo>
                  <a:lnTo>
                    <a:pt x="0" y="241300"/>
                  </a:lnTo>
                  <a:close/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78067" y="6188074"/>
              <a:ext cx="205740" cy="935990"/>
            </a:xfrm>
            <a:custGeom>
              <a:avLst/>
              <a:gdLst/>
              <a:ahLst/>
              <a:cxnLst/>
              <a:rect l="l" t="t" r="r" b="b"/>
              <a:pathLst>
                <a:path w="205739" h="935990">
                  <a:moveTo>
                    <a:pt x="26924" y="74549"/>
                  </a:moveTo>
                  <a:lnTo>
                    <a:pt x="22434" y="84143"/>
                  </a:lnTo>
                  <a:lnTo>
                    <a:pt x="103251" y="472313"/>
                  </a:lnTo>
                  <a:lnTo>
                    <a:pt x="193167" y="935863"/>
                  </a:lnTo>
                  <a:lnTo>
                    <a:pt x="205612" y="933450"/>
                  </a:lnTo>
                  <a:lnTo>
                    <a:pt x="115824" y="469900"/>
                  </a:lnTo>
                  <a:lnTo>
                    <a:pt x="34869" y="81540"/>
                  </a:lnTo>
                  <a:lnTo>
                    <a:pt x="26924" y="74549"/>
                  </a:lnTo>
                  <a:close/>
                </a:path>
                <a:path w="205739" h="935990">
                  <a:moveTo>
                    <a:pt x="11303" y="0"/>
                  </a:moveTo>
                  <a:lnTo>
                    <a:pt x="0" y="132080"/>
                  </a:lnTo>
                  <a:lnTo>
                    <a:pt x="22434" y="84143"/>
                  </a:lnTo>
                  <a:lnTo>
                    <a:pt x="20701" y="75819"/>
                  </a:lnTo>
                  <a:lnTo>
                    <a:pt x="33147" y="73279"/>
                  </a:lnTo>
                  <a:lnTo>
                    <a:pt x="51099" y="73279"/>
                  </a:lnTo>
                  <a:lnTo>
                    <a:pt x="11303" y="0"/>
                  </a:lnTo>
                  <a:close/>
                </a:path>
                <a:path w="205739" h="935990">
                  <a:moveTo>
                    <a:pt x="51099" y="73279"/>
                  </a:moveTo>
                  <a:lnTo>
                    <a:pt x="33147" y="73279"/>
                  </a:lnTo>
                  <a:lnTo>
                    <a:pt x="34869" y="81540"/>
                  </a:lnTo>
                  <a:lnTo>
                    <a:pt x="74549" y="116459"/>
                  </a:lnTo>
                  <a:lnTo>
                    <a:pt x="51099" y="73279"/>
                  </a:lnTo>
                  <a:close/>
                </a:path>
                <a:path w="205739" h="935990">
                  <a:moveTo>
                    <a:pt x="26924" y="74549"/>
                  </a:moveTo>
                  <a:lnTo>
                    <a:pt x="20701" y="75819"/>
                  </a:lnTo>
                  <a:lnTo>
                    <a:pt x="22434" y="84143"/>
                  </a:lnTo>
                  <a:lnTo>
                    <a:pt x="26924" y="74549"/>
                  </a:lnTo>
                  <a:close/>
                </a:path>
                <a:path w="205739" h="935990">
                  <a:moveTo>
                    <a:pt x="33147" y="73279"/>
                  </a:moveTo>
                  <a:lnTo>
                    <a:pt x="26924" y="74549"/>
                  </a:lnTo>
                  <a:lnTo>
                    <a:pt x="34869" y="81540"/>
                  </a:lnTo>
                  <a:lnTo>
                    <a:pt x="33147" y="73279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65089" y="7408417"/>
              <a:ext cx="1744344" cy="1040130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3888104" y="7555738"/>
            <a:ext cx="2085339" cy="802640"/>
            <a:chOff x="3888104" y="7555738"/>
            <a:chExt cx="2085339" cy="802640"/>
          </a:xfrm>
        </p:grpSpPr>
        <p:sp>
          <p:nvSpPr>
            <p:cNvPr id="18" name="object 18"/>
            <p:cNvSpPr/>
            <p:nvPr/>
          </p:nvSpPr>
          <p:spPr>
            <a:xfrm>
              <a:off x="3894454" y="7562088"/>
              <a:ext cx="1074420" cy="789940"/>
            </a:xfrm>
            <a:custGeom>
              <a:avLst/>
              <a:gdLst/>
              <a:ahLst/>
              <a:cxnLst/>
              <a:rect l="l" t="t" r="r" b="b"/>
              <a:pathLst>
                <a:path w="1074420" h="789940">
                  <a:moveTo>
                    <a:pt x="1074420" y="0"/>
                  </a:moveTo>
                  <a:lnTo>
                    <a:pt x="0" y="0"/>
                  </a:lnTo>
                  <a:lnTo>
                    <a:pt x="0" y="789940"/>
                  </a:lnTo>
                  <a:lnTo>
                    <a:pt x="1074420" y="789940"/>
                  </a:lnTo>
                  <a:lnTo>
                    <a:pt x="107442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94454" y="7562088"/>
              <a:ext cx="1074420" cy="789940"/>
            </a:xfrm>
            <a:custGeom>
              <a:avLst/>
              <a:gdLst/>
              <a:ahLst/>
              <a:cxnLst/>
              <a:rect l="l" t="t" r="r" b="b"/>
              <a:pathLst>
                <a:path w="1074420" h="789940">
                  <a:moveTo>
                    <a:pt x="0" y="789940"/>
                  </a:moveTo>
                  <a:lnTo>
                    <a:pt x="1074420" y="789940"/>
                  </a:lnTo>
                  <a:lnTo>
                    <a:pt x="1074420" y="0"/>
                  </a:lnTo>
                  <a:lnTo>
                    <a:pt x="0" y="0"/>
                  </a:lnTo>
                  <a:lnTo>
                    <a:pt x="0" y="789940"/>
                  </a:lnTo>
                  <a:close/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52491" y="7779766"/>
              <a:ext cx="1021080" cy="163830"/>
            </a:xfrm>
            <a:custGeom>
              <a:avLst/>
              <a:gdLst/>
              <a:ahLst/>
              <a:cxnLst/>
              <a:rect l="l" t="t" r="r" b="b"/>
              <a:pathLst>
                <a:path w="1021079" h="163829">
                  <a:moveTo>
                    <a:pt x="936238" y="25973"/>
                  </a:moveTo>
                  <a:lnTo>
                    <a:pt x="0" y="150749"/>
                  </a:lnTo>
                  <a:lnTo>
                    <a:pt x="1778" y="163322"/>
                  </a:lnTo>
                  <a:lnTo>
                    <a:pt x="937770" y="38562"/>
                  </a:lnTo>
                  <a:lnTo>
                    <a:pt x="945324" y="31177"/>
                  </a:lnTo>
                  <a:lnTo>
                    <a:pt x="936238" y="25973"/>
                  </a:lnTo>
                  <a:close/>
                </a:path>
                <a:path w="1021079" h="163829">
                  <a:moveTo>
                    <a:pt x="1012633" y="24892"/>
                  </a:moveTo>
                  <a:lnTo>
                    <a:pt x="944499" y="24892"/>
                  </a:lnTo>
                  <a:lnTo>
                    <a:pt x="946150" y="37465"/>
                  </a:lnTo>
                  <a:lnTo>
                    <a:pt x="937770" y="38562"/>
                  </a:lnTo>
                  <a:lnTo>
                    <a:pt x="899922" y="75565"/>
                  </a:lnTo>
                  <a:lnTo>
                    <a:pt x="1012633" y="24892"/>
                  </a:lnTo>
                  <a:close/>
                </a:path>
                <a:path w="1021079" h="163829">
                  <a:moveTo>
                    <a:pt x="945324" y="31177"/>
                  </a:moveTo>
                  <a:lnTo>
                    <a:pt x="937770" y="38562"/>
                  </a:lnTo>
                  <a:lnTo>
                    <a:pt x="946150" y="37465"/>
                  </a:lnTo>
                  <a:lnTo>
                    <a:pt x="945324" y="31177"/>
                  </a:lnTo>
                  <a:close/>
                </a:path>
                <a:path w="1021079" h="163829">
                  <a:moveTo>
                    <a:pt x="944499" y="24892"/>
                  </a:moveTo>
                  <a:lnTo>
                    <a:pt x="936238" y="25973"/>
                  </a:lnTo>
                  <a:lnTo>
                    <a:pt x="945310" y="31071"/>
                  </a:lnTo>
                  <a:lnTo>
                    <a:pt x="944499" y="24892"/>
                  </a:lnTo>
                  <a:close/>
                </a:path>
                <a:path w="1021079" h="163829">
                  <a:moveTo>
                    <a:pt x="890016" y="0"/>
                  </a:moveTo>
                  <a:lnTo>
                    <a:pt x="936238" y="25973"/>
                  </a:lnTo>
                  <a:lnTo>
                    <a:pt x="944499" y="24892"/>
                  </a:lnTo>
                  <a:lnTo>
                    <a:pt x="1012633" y="24892"/>
                  </a:lnTo>
                  <a:lnTo>
                    <a:pt x="1020826" y="21209"/>
                  </a:lnTo>
                  <a:lnTo>
                    <a:pt x="890016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078989" y="9090532"/>
            <a:ext cx="2976245" cy="833755"/>
            <a:chOff x="2078989" y="9090532"/>
            <a:chExt cx="2976245" cy="833755"/>
          </a:xfrm>
        </p:grpSpPr>
        <p:sp>
          <p:nvSpPr>
            <p:cNvPr id="22" name="object 22"/>
            <p:cNvSpPr/>
            <p:nvPr/>
          </p:nvSpPr>
          <p:spPr>
            <a:xfrm>
              <a:off x="2082164" y="9093707"/>
              <a:ext cx="2969895" cy="827405"/>
            </a:xfrm>
            <a:custGeom>
              <a:avLst/>
              <a:gdLst/>
              <a:ahLst/>
              <a:cxnLst/>
              <a:rect l="l" t="t" r="r" b="b"/>
              <a:pathLst>
                <a:path w="2969895" h="827404">
                  <a:moveTo>
                    <a:pt x="2969894" y="0"/>
                  </a:moveTo>
                  <a:lnTo>
                    <a:pt x="0" y="0"/>
                  </a:lnTo>
                  <a:lnTo>
                    <a:pt x="0" y="827405"/>
                  </a:lnTo>
                  <a:lnTo>
                    <a:pt x="2969894" y="827405"/>
                  </a:lnTo>
                  <a:lnTo>
                    <a:pt x="2969894" y="0"/>
                  </a:lnTo>
                  <a:close/>
                </a:path>
              </a:pathLst>
            </a:custGeom>
            <a:solidFill>
              <a:srgbClr val="D6E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82164" y="9093707"/>
              <a:ext cx="2969895" cy="827405"/>
            </a:xfrm>
            <a:custGeom>
              <a:avLst/>
              <a:gdLst/>
              <a:ahLst/>
              <a:cxnLst/>
              <a:rect l="l" t="t" r="r" b="b"/>
              <a:pathLst>
                <a:path w="2969895" h="827404">
                  <a:moveTo>
                    <a:pt x="0" y="827405"/>
                  </a:moveTo>
                  <a:lnTo>
                    <a:pt x="2969894" y="827405"/>
                  </a:lnTo>
                  <a:lnTo>
                    <a:pt x="2969894" y="0"/>
                  </a:lnTo>
                  <a:lnTo>
                    <a:pt x="0" y="0"/>
                  </a:lnTo>
                  <a:lnTo>
                    <a:pt x="0" y="827405"/>
                  </a:lnTo>
                  <a:close/>
                </a:path>
              </a:pathLst>
            </a:custGeom>
            <a:ln w="63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64454" y="8461882"/>
            <a:ext cx="1744345" cy="1485264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2431414" y="6073012"/>
            <a:ext cx="1906270" cy="1297940"/>
            <a:chOff x="2431414" y="6073012"/>
            <a:chExt cx="1906270" cy="1297940"/>
          </a:xfrm>
        </p:grpSpPr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42209" y="6073012"/>
              <a:ext cx="1894966" cy="113030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437764" y="7229347"/>
              <a:ext cx="878840" cy="135255"/>
            </a:xfrm>
            <a:custGeom>
              <a:avLst/>
              <a:gdLst/>
              <a:ahLst/>
              <a:cxnLst/>
              <a:rect l="l" t="t" r="r" b="b"/>
              <a:pathLst>
                <a:path w="878839" h="135254">
                  <a:moveTo>
                    <a:pt x="878839" y="0"/>
                  </a:moveTo>
                  <a:lnTo>
                    <a:pt x="0" y="0"/>
                  </a:lnTo>
                  <a:lnTo>
                    <a:pt x="0" y="135254"/>
                  </a:lnTo>
                  <a:lnTo>
                    <a:pt x="878839" y="135254"/>
                  </a:lnTo>
                  <a:lnTo>
                    <a:pt x="87883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437764" y="7229347"/>
              <a:ext cx="878840" cy="135255"/>
            </a:xfrm>
            <a:custGeom>
              <a:avLst/>
              <a:gdLst/>
              <a:ahLst/>
              <a:cxnLst/>
              <a:rect l="l" t="t" r="r" b="b"/>
              <a:pathLst>
                <a:path w="878839" h="135254">
                  <a:moveTo>
                    <a:pt x="0" y="135254"/>
                  </a:moveTo>
                  <a:lnTo>
                    <a:pt x="878839" y="135254"/>
                  </a:lnTo>
                  <a:lnTo>
                    <a:pt x="878839" y="0"/>
                  </a:lnTo>
                  <a:lnTo>
                    <a:pt x="0" y="0"/>
                  </a:lnTo>
                  <a:lnTo>
                    <a:pt x="0" y="135254"/>
                  </a:lnTo>
                  <a:close/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810382" y="6427977"/>
              <a:ext cx="246379" cy="803910"/>
            </a:xfrm>
            <a:custGeom>
              <a:avLst/>
              <a:gdLst/>
              <a:ahLst/>
              <a:cxnLst/>
              <a:rect l="l" t="t" r="r" b="b"/>
              <a:pathLst>
                <a:path w="246380" h="803909">
                  <a:moveTo>
                    <a:pt x="224028" y="73025"/>
                  </a:moveTo>
                  <a:lnTo>
                    <a:pt x="215677" y="79194"/>
                  </a:lnTo>
                  <a:lnTo>
                    <a:pt x="25146" y="715009"/>
                  </a:lnTo>
                  <a:lnTo>
                    <a:pt x="0" y="800226"/>
                  </a:lnTo>
                  <a:lnTo>
                    <a:pt x="12192" y="803909"/>
                  </a:lnTo>
                  <a:lnTo>
                    <a:pt x="37337" y="718565"/>
                  </a:lnTo>
                  <a:lnTo>
                    <a:pt x="227686" y="82942"/>
                  </a:lnTo>
                  <a:lnTo>
                    <a:pt x="224028" y="73025"/>
                  </a:lnTo>
                  <a:close/>
                </a:path>
                <a:path w="246380" h="803909">
                  <a:moveTo>
                    <a:pt x="245999" y="71246"/>
                  </a:moveTo>
                  <a:lnTo>
                    <a:pt x="218059" y="71246"/>
                  </a:lnTo>
                  <a:lnTo>
                    <a:pt x="230124" y="74802"/>
                  </a:lnTo>
                  <a:lnTo>
                    <a:pt x="227686" y="82942"/>
                  </a:lnTo>
                  <a:lnTo>
                    <a:pt x="245999" y="132587"/>
                  </a:lnTo>
                  <a:lnTo>
                    <a:pt x="245999" y="71246"/>
                  </a:lnTo>
                  <a:close/>
                </a:path>
                <a:path w="246380" h="803909">
                  <a:moveTo>
                    <a:pt x="245999" y="0"/>
                  </a:moveTo>
                  <a:lnTo>
                    <a:pt x="172974" y="110743"/>
                  </a:lnTo>
                  <a:lnTo>
                    <a:pt x="215677" y="79194"/>
                  </a:lnTo>
                  <a:lnTo>
                    <a:pt x="218059" y="71246"/>
                  </a:lnTo>
                  <a:lnTo>
                    <a:pt x="245999" y="71246"/>
                  </a:lnTo>
                  <a:lnTo>
                    <a:pt x="245999" y="0"/>
                  </a:lnTo>
                  <a:close/>
                </a:path>
                <a:path w="246380" h="803909">
                  <a:moveTo>
                    <a:pt x="224091" y="73025"/>
                  </a:moveTo>
                  <a:lnTo>
                    <a:pt x="227686" y="82942"/>
                  </a:lnTo>
                  <a:lnTo>
                    <a:pt x="230124" y="74802"/>
                  </a:lnTo>
                  <a:lnTo>
                    <a:pt x="224091" y="73025"/>
                  </a:lnTo>
                  <a:close/>
                </a:path>
                <a:path w="246380" h="803909">
                  <a:moveTo>
                    <a:pt x="218059" y="71246"/>
                  </a:moveTo>
                  <a:lnTo>
                    <a:pt x="215677" y="79194"/>
                  </a:lnTo>
                  <a:lnTo>
                    <a:pt x="224028" y="73025"/>
                  </a:lnTo>
                  <a:lnTo>
                    <a:pt x="218059" y="71246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5413375" y="9582022"/>
            <a:ext cx="1195070" cy="367665"/>
          </a:xfrm>
          <a:custGeom>
            <a:avLst/>
            <a:gdLst/>
            <a:ahLst/>
            <a:cxnLst/>
            <a:rect l="l" t="t" r="r" b="b"/>
            <a:pathLst>
              <a:path w="1195070" h="367665">
                <a:moveTo>
                  <a:pt x="1195070" y="0"/>
                </a:moveTo>
                <a:lnTo>
                  <a:pt x="0" y="0"/>
                </a:lnTo>
                <a:lnTo>
                  <a:pt x="0" y="367664"/>
                </a:lnTo>
                <a:lnTo>
                  <a:pt x="1195070" y="367664"/>
                </a:lnTo>
                <a:lnTo>
                  <a:pt x="11950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579869" y="0"/>
            <a:ext cx="566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250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7200">
              <a:latin typeface="Arial"/>
              <a:cs typeface="Arial"/>
            </a:endParaRPr>
          </a:p>
        </p:txBody>
      </p:sp>
      <p:sp>
        <p:nvSpPr>
          <p:cNvPr id="64" name="object 6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30" dirty="0"/>
              <a:t>13</a:t>
            </a:fld>
            <a:endParaRPr spc="30" dirty="0"/>
          </a:p>
        </p:txBody>
      </p:sp>
      <p:sp>
        <p:nvSpPr>
          <p:cNvPr id="65" name="object 65"/>
          <p:cNvSpPr txBox="1"/>
          <p:nvPr/>
        </p:nvSpPr>
        <p:spPr>
          <a:xfrm>
            <a:off x="6957821" y="10001250"/>
            <a:ext cx="16891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1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dt" sz="half" idx="6"/>
          </p:nvPr>
        </p:nvSpPr>
        <p:spPr>
          <a:xfrm>
            <a:off x="5342001" y="10014826"/>
            <a:ext cx="1074800" cy="321882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lang="ru-RU" spc="-50" dirty="0" smtClean="0"/>
              <a:t>Г</a:t>
            </a:r>
            <a:r>
              <a:rPr spc="-50" dirty="0" smtClean="0"/>
              <a:t>Р</a:t>
            </a:r>
            <a:r>
              <a:rPr lang="ru-RU" spc="-50" dirty="0" smtClean="0"/>
              <a:t>ОХОТ</a:t>
            </a:r>
            <a:endParaRPr spc="-50" dirty="0"/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525272" y="1640331"/>
            <a:ext cx="3937000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0" spc="-55" dirty="0">
                <a:solidFill>
                  <a:srgbClr val="7F8484"/>
                </a:solidFill>
                <a:latin typeface="Arial"/>
                <a:cs typeface="Arial"/>
              </a:rPr>
              <a:t>ТЕХНИЧЕСКАЯ</a:t>
            </a:r>
            <a:r>
              <a:rPr sz="1350" b="0" spc="-40" dirty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350" b="0" spc="-15" dirty="0" smtClean="0">
                <a:solidFill>
                  <a:srgbClr val="7F8484"/>
                </a:solidFill>
                <a:latin typeface="Arial"/>
                <a:cs typeface="Arial"/>
              </a:rPr>
              <a:t>СПЕЦИФИКАЦИЯ</a:t>
            </a:r>
            <a:r>
              <a:rPr lang="ru-RU" sz="1350" b="0" spc="-15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900" b="0" spc="-15" dirty="0" smtClean="0">
                <a:solidFill>
                  <a:srgbClr val="7F8484"/>
                </a:solidFill>
                <a:latin typeface="Arial"/>
                <a:cs typeface="Arial"/>
              </a:rPr>
              <a:t>–</a:t>
            </a:r>
            <a:r>
              <a:rPr lang="ru-RU" sz="900" b="0" spc="-15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lang="ru-RU" sz="900" spc="-15" dirty="0" smtClean="0">
                <a:solidFill>
                  <a:srgbClr val="7F8484"/>
                </a:solidFill>
              </a:rPr>
              <a:t>СИТА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5271" y="1974595"/>
            <a:ext cx="1579753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01)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-25" dirty="0">
                <a:latin typeface="Arial"/>
                <a:cs typeface="Arial"/>
              </a:rPr>
              <a:t>ВЕРХНЯЯ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lang="ru-RU" sz="900" b="1" spc="-5" dirty="0" smtClean="0">
                <a:latin typeface="Arial"/>
                <a:cs typeface="Arial"/>
              </a:rPr>
              <a:t>ДЕКА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8319" y="2189026"/>
            <a:ext cx="1344931" cy="32829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750" b="1" spc="-5" dirty="0" smtClean="0">
                <a:latin typeface="Arial"/>
                <a:cs typeface="Arial"/>
              </a:rPr>
              <a:t>ПАЛЬ</a:t>
            </a:r>
            <a:r>
              <a:rPr lang="ru-RU" sz="750" b="1" spc="-5" dirty="0" smtClean="0">
                <a:latin typeface="Arial"/>
                <a:cs typeface="Arial"/>
              </a:rPr>
              <a:t>ЧИКОВЫЕ СИТА</a:t>
            </a: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ru-RU" sz="750" spc="-5" dirty="0" smtClean="0">
                <a:latin typeface="Arial"/>
                <a:cs typeface="Arial"/>
              </a:rPr>
              <a:t>Расстояние </a:t>
            </a:r>
            <a:r>
              <a:rPr lang="ru-RU" sz="750" spc="-5" dirty="0" smtClean="0">
                <a:latin typeface="Arial"/>
                <a:cs typeface="Arial"/>
              </a:rPr>
              <a:t>между </a:t>
            </a:r>
            <a:r>
              <a:rPr sz="750" spc="25" dirty="0" err="1" smtClean="0">
                <a:latin typeface="Arial"/>
                <a:cs typeface="Arial"/>
              </a:rPr>
              <a:t>пальц</a:t>
            </a:r>
            <a:r>
              <a:rPr lang="ru-RU" sz="750" spc="25" dirty="0" err="1" smtClean="0">
                <a:latin typeface="Arial"/>
                <a:cs typeface="Arial"/>
              </a:rPr>
              <a:t>ам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82164" y="2397504"/>
            <a:ext cx="1810258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latin typeface="Arial"/>
                <a:cs typeface="Arial"/>
              </a:rPr>
              <a:t>Ø36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65" dirty="0">
                <a:latin typeface="Arial"/>
                <a:cs typeface="Arial"/>
              </a:rPr>
              <a:t>/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Ø17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40" dirty="0">
                <a:latin typeface="Arial"/>
                <a:cs typeface="Arial"/>
              </a:rPr>
              <a:t>–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800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(кат.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-40" dirty="0">
                <a:latin typeface="Arial"/>
                <a:cs typeface="Arial"/>
              </a:rPr>
              <a:t>№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101106)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28319" y="2686050"/>
            <a:ext cx="10143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50" b="1" spc="-5" dirty="0" smtClean="0">
                <a:latin typeface="Arial"/>
                <a:cs typeface="Arial"/>
              </a:rPr>
              <a:t>ПРИМЕЧАНИЕ</a:t>
            </a:r>
            <a:r>
              <a:rPr sz="750" b="1" spc="-5" dirty="0" smtClean="0">
                <a:latin typeface="Arial"/>
                <a:cs typeface="Arial"/>
              </a:rPr>
              <a:t>: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8319" y="2795862"/>
            <a:ext cx="1344931" cy="850874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750" spc="15" dirty="0">
                <a:latin typeface="Arial"/>
                <a:cs typeface="Arial"/>
              </a:rPr>
              <a:t>отверстия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dirty="0" err="1">
                <a:latin typeface="Arial"/>
                <a:cs typeface="Arial"/>
              </a:rPr>
              <a:t>для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пальцев</a:t>
            </a:r>
            <a:r>
              <a:rPr lang="ru-RU" sz="750" dirty="0">
                <a:latin typeface="Arial"/>
                <a:cs typeface="Arial"/>
              </a:rPr>
              <a:t> </a:t>
            </a:r>
            <a:r>
              <a:rPr lang="ru-RU" sz="750" dirty="0" err="1" smtClean="0">
                <a:latin typeface="Arial"/>
                <a:cs typeface="Arial"/>
              </a:rPr>
              <a:t>усерднённые</a:t>
            </a:r>
            <a:r>
              <a:rPr lang="ru-RU" sz="750" dirty="0" smtClean="0">
                <a:latin typeface="Arial"/>
                <a:cs typeface="Arial"/>
              </a:rPr>
              <a:t> </a:t>
            </a:r>
            <a:r>
              <a:rPr sz="750" spc="30" dirty="0" smtClean="0">
                <a:latin typeface="Arial"/>
                <a:cs typeface="Arial"/>
              </a:rPr>
              <a:t>[</a:t>
            </a:r>
            <a:r>
              <a:rPr sz="750" spc="30" dirty="0">
                <a:latin typeface="Arial"/>
                <a:cs typeface="Arial"/>
              </a:rPr>
              <a:t>мм]; </a:t>
            </a:r>
            <a:r>
              <a:rPr sz="750" spc="35" dirty="0">
                <a:latin typeface="Arial"/>
                <a:cs typeface="Arial"/>
              </a:rPr>
              <a:t>кованые </a:t>
            </a:r>
            <a:r>
              <a:rPr sz="750" spc="25" dirty="0">
                <a:latin typeface="Arial"/>
                <a:cs typeface="Arial"/>
              </a:rPr>
              <a:t>пальцы; </a:t>
            </a:r>
            <a:r>
              <a:rPr sz="750" spc="-19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возможны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отклонения;  размер </a:t>
            </a:r>
            <a:r>
              <a:rPr sz="750" spc="20" dirty="0">
                <a:latin typeface="Arial"/>
                <a:cs typeface="Arial"/>
              </a:rPr>
              <a:t>отверстия </a:t>
            </a:r>
            <a:r>
              <a:rPr sz="750" spc="2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измеряется </a:t>
            </a:r>
            <a:r>
              <a:rPr sz="750" spc="30" dirty="0">
                <a:latin typeface="Arial"/>
                <a:cs typeface="Arial"/>
              </a:rPr>
              <a:t>в </a:t>
            </a:r>
            <a:r>
              <a:rPr sz="750" spc="20" dirty="0">
                <a:latin typeface="Arial"/>
                <a:cs typeface="Arial"/>
              </a:rPr>
              <a:t>начале </a:t>
            </a:r>
            <a:r>
              <a:rPr sz="750" spc="25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второй </a:t>
            </a:r>
            <a:r>
              <a:rPr sz="750" spc="25" dirty="0">
                <a:latin typeface="Arial"/>
                <a:cs typeface="Arial"/>
              </a:rPr>
              <a:t>трети </a:t>
            </a:r>
            <a:r>
              <a:rPr sz="750" spc="30" dirty="0">
                <a:latin typeface="Arial"/>
                <a:cs typeface="Arial"/>
              </a:rPr>
              <a:t>длины </a:t>
            </a:r>
            <a:r>
              <a:rPr sz="750" spc="3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пальца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307082" y="2667660"/>
            <a:ext cx="352425" cy="59753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R="55880" algn="r">
              <a:lnSpc>
                <a:spcPct val="100000"/>
              </a:lnSpc>
              <a:spcBef>
                <a:spcPts val="235"/>
              </a:spcBef>
            </a:pPr>
            <a:r>
              <a:rPr lang="ru-RU" sz="900" b="1" spc="65" dirty="0" smtClean="0">
                <a:latin typeface="Arial"/>
                <a:cs typeface="Arial"/>
              </a:rPr>
              <a:t>Арт.</a:t>
            </a:r>
            <a:endParaRPr sz="90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14"/>
              </a:spcBef>
            </a:pPr>
            <a:r>
              <a:rPr sz="750" spc="10" dirty="0">
                <a:latin typeface="Arial"/>
                <a:cs typeface="Arial"/>
              </a:rPr>
              <a:t>601806</a:t>
            </a:r>
            <a:endParaRPr sz="75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29"/>
              </a:spcBef>
            </a:pPr>
            <a:r>
              <a:rPr sz="750" spc="10" dirty="0">
                <a:latin typeface="Arial"/>
                <a:cs typeface="Arial"/>
              </a:rPr>
              <a:t>601809</a:t>
            </a:r>
            <a:endParaRPr sz="75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z="750" spc="10" dirty="0">
                <a:latin typeface="Arial"/>
                <a:cs typeface="Arial"/>
              </a:rPr>
              <a:t>601821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221863" y="2675889"/>
            <a:ext cx="218440" cy="59055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900" b="1" spc="90" dirty="0">
                <a:latin typeface="Arial"/>
                <a:cs typeface="Arial"/>
              </a:rPr>
              <a:t>мм</a:t>
            </a:r>
            <a:endParaRPr sz="900">
              <a:latin typeface="Arial"/>
              <a:cs typeface="Arial"/>
            </a:endParaRPr>
          </a:p>
          <a:p>
            <a:pPr marL="53340">
              <a:lnSpc>
                <a:spcPct val="100000"/>
              </a:lnSpc>
              <a:spcBef>
                <a:spcPts val="65"/>
              </a:spcBef>
            </a:pPr>
            <a:r>
              <a:rPr sz="800" spc="10" dirty="0">
                <a:latin typeface="Arial"/>
                <a:cs typeface="Arial"/>
              </a:rPr>
              <a:t>45</a:t>
            </a:r>
            <a:endParaRPr sz="800">
              <a:latin typeface="Arial"/>
              <a:cs typeface="Arial"/>
            </a:endParaRPr>
          </a:p>
          <a:p>
            <a:pPr marL="53340">
              <a:lnSpc>
                <a:spcPct val="100000"/>
              </a:lnSpc>
              <a:spcBef>
                <a:spcPts val="170"/>
              </a:spcBef>
            </a:pPr>
            <a:r>
              <a:rPr sz="800" spc="10" dirty="0">
                <a:latin typeface="Arial"/>
                <a:cs typeface="Arial"/>
              </a:rPr>
              <a:t>52</a:t>
            </a:r>
            <a:endParaRPr sz="800">
              <a:latin typeface="Arial"/>
              <a:cs typeface="Arial"/>
            </a:endParaRPr>
          </a:p>
          <a:p>
            <a:pPr marL="53340">
              <a:lnSpc>
                <a:spcPct val="100000"/>
              </a:lnSpc>
              <a:spcBef>
                <a:spcPts val="180"/>
              </a:spcBef>
            </a:pPr>
            <a:r>
              <a:rPr sz="800" spc="10" dirty="0">
                <a:latin typeface="Arial"/>
                <a:cs typeface="Arial"/>
              </a:rPr>
              <a:t>75</a:t>
            </a:r>
            <a:endParaRPr sz="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081653" y="2667660"/>
            <a:ext cx="405130" cy="59880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235"/>
              </a:spcBef>
            </a:pPr>
            <a:r>
              <a:rPr sz="900" b="1" spc="55" dirty="0">
                <a:latin typeface="Arial"/>
                <a:cs typeface="Arial"/>
              </a:rPr>
              <a:t>дюйм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50" spc="10" dirty="0">
                <a:latin typeface="Arial"/>
                <a:cs typeface="Arial"/>
              </a:rPr>
              <a:t>1</a:t>
            </a:r>
            <a:r>
              <a:rPr sz="750" spc="-5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3/4”</a:t>
            </a:r>
            <a:endParaRPr sz="750">
              <a:latin typeface="Arial"/>
              <a:cs typeface="Arial"/>
            </a:endParaRPr>
          </a:p>
          <a:p>
            <a:pPr marL="100965">
              <a:lnSpc>
                <a:spcPct val="100000"/>
              </a:lnSpc>
              <a:spcBef>
                <a:spcPts val="180"/>
              </a:spcBef>
            </a:pPr>
            <a:r>
              <a:rPr sz="800" spc="25" dirty="0">
                <a:latin typeface="Arial"/>
                <a:cs typeface="Arial"/>
              </a:rPr>
              <a:t>2"</a:t>
            </a:r>
            <a:endParaRPr sz="800">
              <a:latin typeface="Arial"/>
              <a:cs typeface="Arial"/>
            </a:endParaRPr>
          </a:p>
          <a:p>
            <a:pPr marL="100965">
              <a:lnSpc>
                <a:spcPct val="100000"/>
              </a:lnSpc>
              <a:spcBef>
                <a:spcPts val="180"/>
              </a:spcBef>
            </a:pPr>
            <a:r>
              <a:rPr sz="800" spc="25" dirty="0">
                <a:latin typeface="Arial"/>
                <a:cs typeface="Arial"/>
              </a:rPr>
              <a:t>3"</a:t>
            </a:r>
            <a:endParaRPr sz="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28319" y="4126610"/>
            <a:ext cx="1553845" cy="636071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750" b="1" spc="-10" dirty="0">
                <a:latin typeface="Arial"/>
                <a:cs typeface="Arial"/>
              </a:rPr>
              <a:t>ЗАЗОР:</a:t>
            </a:r>
            <a:endParaRPr sz="750" dirty="0">
              <a:latin typeface="Arial"/>
              <a:cs typeface="Arial"/>
            </a:endParaRPr>
          </a:p>
          <a:p>
            <a:pPr marL="12700" marR="5080"/>
            <a:r>
              <a:rPr sz="750" spc="30" dirty="0">
                <a:latin typeface="Arial"/>
                <a:cs typeface="Arial"/>
              </a:rPr>
              <a:t>минус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5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для</a:t>
            </a:r>
            <a:r>
              <a:rPr sz="750" spc="-2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каждого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второго </a:t>
            </a:r>
            <a:r>
              <a:rPr sz="750" spc="-180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пальца, </a:t>
            </a:r>
            <a:r>
              <a:rPr sz="750" spc="30" dirty="0">
                <a:latin typeface="Arial"/>
                <a:cs typeface="Arial"/>
              </a:rPr>
              <a:t>повернутого на </a:t>
            </a:r>
            <a:r>
              <a:rPr sz="750" spc="10" dirty="0">
                <a:latin typeface="Arial"/>
                <a:cs typeface="Arial"/>
              </a:rPr>
              <a:t>90° </a:t>
            </a:r>
            <a:r>
              <a:rPr sz="750" spc="35" dirty="0">
                <a:latin typeface="Arial"/>
                <a:cs typeface="Arial"/>
              </a:rPr>
              <a:t>или </a:t>
            </a:r>
            <a:r>
              <a:rPr sz="750" spc="-18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минус </a:t>
            </a:r>
            <a:r>
              <a:rPr sz="750" spc="10" dirty="0">
                <a:latin typeface="Arial"/>
                <a:cs typeface="Arial"/>
              </a:rPr>
              <a:t>10 </a:t>
            </a:r>
            <a:r>
              <a:rPr sz="750" spc="40" dirty="0">
                <a:latin typeface="Arial"/>
                <a:cs typeface="Arial"/>
              </a:rPr>
              <a:t>мм </a:t>
            </a:r>
            <a:r>
              <a:rPr sz="750" dirty="0">
                <a:latin typeface="Arial"/>
                <a:cs typeface="Arial"/>
              </a:rPr>
              <a:t>для </a:t>
            </a:r>
            <a:r>
              <a:rPr sz="750" spc="10" dirty="0">
                <a:latin typeface="Arial"/>
                <a:cs typeface="Arial"/>
              </a:rPr>
              <a:t>всех </a:t>
            </a:r>
            <a:r>
              <a:rPr sz="750" spc="20" dirty="0">
                <a:latin typeface="Arial"/>
                <a:cs typeface="Arial"/>
              </a:rPr>
              <a:t>пальцев, </a:t>
            </a:r>
            <a:r>
              <a:rPr sz="750" spc="25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повернутых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на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90°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28319" y="5093334"/>
            <a:ext cx="14575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50" b="1" spc="-25" dirty="0" smtClean="0">
                <a:latin typeface="Arial"/>
                <a:cs typeface="Arial"/>
              </a:rPr>
              <a:t>КОЛОСНИКОВАЯ РЕШЁТКА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25272" y="6109726"/>
            <a:ext cx="1459484" cy="6147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5" dirty="0" smtClean="0">
                <a:latin typeface="Arial"/>
                <a:cs typeface="Arial"/>
              </a:rPr>
              <a:t>ПРИ</a:t>
            </a:r>
            <a:r>
              <a:rPr lang="ru-RU" sz="750" b="1" spc="5" dirty="0" smtClean="0">
                <a:latin typeface="Arial"/>
                <a:cs typeface="Arial"/>
              </a:rPr>
              <a:t>МЕНЕНИЕ</a:t>
            </a:r>
            <a:r>
              <a:rPr sz="750" b="1" spc="5" dirty="0" smtClean="0">
                <a:latin typeface="Arial"/>
                <a:cs typeface="Arial"/>
              </a:rPr>
              <a:t>:</a:t>
            </a:r>
            <a:endParaRPr sz="750" dirty="0">
              <a:latin typeface="Arial"/>
              <a:cs typeface="Arial"/>
            </a:endParaRPr>
          </a:p>
          <a:p>
            <a:pPr marL="56515" indent="-44450">
              <a:lnSpc>
                <a:spcPct val="100000"/>
              </a:lnSpc>
              <a:spcBef>
                <a:spcPts val="450"/>
              </a:spcBef>
              <a:buChar char="-"/>
              <a:tabLst>
                <a:tab pos="57150" algn="l"/>
              </a:tabLst>
            </a:pPr>
            <a:r>
              <a:rPr sz="750" spc="10" dirty="0" err="1">
                <a:latin typeface="Arial"/>
                <a:cs typeface="Arial"/>
              </a:rPr>
              <a:t>отсев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lang="ru-RU" sz="750" spc="20" dirty="0" smtClean="0">
                <a:latin typeface="Arial"/>
                <a:cs typeface="Arial"/>
              </a:rPr>
              <a:t>грунта</a:t>
            </a:r>
            <a:r>
              <a:rPr sz="750" spc="10" dirty="0" smtClean="0">
                <a:latin typeface="Arial"/>
                <a:cs typeface="Arial"/>
              </a:rPr>
              <a:t>;</a:t>
            </a:r>
            <a:endParaRPr sz="750" dirty="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  <a:spcBef>
                <a:spcPts val="30"/>
              </a:spcBef>
              <a:buChar char="-"/>
              <a:tabLst>
                <a:tab pos="68580" algn="l"/>
              </a:tabLst>
            </a:pPr>
            <a:r>
              <a:rPr lang="ru-RU" sz="750" spc="30" dirty="0">
                <a:latin typeface="Arial"/>
                <a:cs typeface="Arial"/>
              </a:rPr>
              <a:t>к</a:t>
            </a:r>
            <a:r>
              <a:rPr lang="ru-RU" sz="750" spc="30" dirty="0" smtClean="0">
                <a:latin typeface="Arial"/>
                <a:cs typeface="Arial"/>
              </a:rPr>
              <a:t>амень, используемый для защиты береговой линии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456814" y="5121020"/>
            <a:ext cx="2222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80" dirty="0">
                <a:latin typeface="Arial"/>
                <a:cs typeface="Arial"/>
              </a:rPr>
              <a:t>п/</a:t>
            </a:r>
            <a:r>
              <a:rPr sz="900" b="1" spc="40" dirty="0">
                <a:latin typeface="Arial"/>
                <a:cs typeface="Arial"/>
              </a:rPr>
              <a:t>п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025267" y="5121020"/>
            <a:ext cx="218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90" dirty="0">
                <a:latin typeface="Arial"/>
                <a:cs typeface="Arial"/>
              </a:rPr>
              <a:t>мм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491610" y="5121020"/>
            <a:ext cx="3803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5" dirty="0">
                <a:latin typeface="Arial"/>
                <a:cs typeface="Arial"/>
              </a:rPr>
              <a:t>дюйм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991736" y="5127370"/>
            <a:ext cx="43624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20" dirty="0">
                <a:latin typeface="Arial"/>
                <a:cs typeface="Arial"/>
              </a:rPr>
              <a:t>Вес </a:t>
            </a:r>
            <a:r>
              <a:rPr sz="850" b="1" spc="35" dirty="0">
                <a:latin typeface="Arial"/>
                <a:cs typeface="Arial"/>
              </a:rPr>
              <a:t>(кг]</a:t>
            </a:r>
            <a:endParaRPr sz="8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57142" y="5878448"/>
            <a:ext cx="209550" cy="7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" dirty="0">
                <a:latin typeface="Arial"/>
                <a:cs typeface="Arial"/>
              </a:rPr>
              <a:t>7</a:t>
            </a:r>
            <a:r>
              <a:rPr sz="300" spc="-10" dirty="0">
                <a:latin typeface="Arial"/>
                <a:cs typeface="Arial"/>
              </a:rPr>
              <a:t> </a:t>
            </a:r>
            <a:r>
              <a:rPr sz="300" spc="15" dirty="0">
                <a:latin typeface="Arial"/>
                <a:cs typeface="Arial"/>
              </a:rPr>
              <a:t>дюймов</a:t>
            </a:r>
            <a:endParaRPr sz="300">
              <a:latin typeface="Arial"/>
              <a:cs typeface="Arial"/>
            </a:endParaRPr>
          </a:p>
        </p:txBody>
      </p:sp>
      <p:graphicFrame>
        <p:nvGraphicFramePr>
          <p:cNvPr id="51" name="object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925128"/>
              </p:ext>
            </p:extLst>
          </p:nvPr>
        </p:nvGraphicFramePr>
        <p:xfrm>
          <a:off x="516418" y="5248920"/>
          <a:ext cx="4160356" cy="768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8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0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01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4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3693">
                <a:tc>
                  <a:txBody>
                    <a:bodyPr/>
                    <a:lstStyle/>
                    <a:p>
                      <a:pPr marL="24130">
                        <a:lnSpc>
                          <a:spcPts val="875"/>
                        </a:lnSpc>
                      </a:pPr>
                      <a:r>
                        <a:rPr lang="ru-RU" sz="750" b="1" spc="-15" dirty="0" smtClean="0">
                          <a:latin typeface="Arial"/>
                          <a:cs typeface="Arial"/>
                        </a:rPr>
                        <a:t>НА</a:t>
                      </a:r>
                      <a:r>
                        <a:rPr lang="ru-RU" sz="750" b="1" spc="-15" baseline="0" dirty="0" smtClean="0">
                          <a:latin typeface="Arial"/>
                          <a:cs typeface="Arial"/>
                        </a:rPr>
                        <a:t> ДВУХЯРУСНОЙ ДЕКЕ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ts val="869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601884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919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latin typeface="Arial"/>
                          <a:cs typeface="Arial"/>
                        </a:rPr>
                        <a:t>55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ctr">
                        <a:lnSpc>
                          <a:spcPts val="919"/>
                        </a:lnSpc>
                        <a:spcBef>
                          <a:spcPts val="225"/>
                        </a:spcBef>
                      </a:pPr>
                      <a:r>
                        <a:rPr sz="800" spc="25" dirty="0">
                          <a:latin typeface="Arial"/>
                          <a:cs typeface="Arial"/>
                        </a:rPr>
                        <a:t>2"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3335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00" spc="1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1953 </a:t>
                      </a:r>
                    </a:p>
                  </a:txBody>
                  <a:tcPr marL="0" marR="0" marT="60325" marB="0"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870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750" dirty="0">
                          <a:latin typeface="Arial"/>
                          <a:cs typeface="Arial"/>
                        </a:rPr>
                        <a:t>Используется</a:t>
                      </a:r>
                      <a:r>
                        <a:rPr sz="75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dirty="0">
                          <a:latin typeface="Arial"/>
                          <a:cs typeface="Arial"/>
                        </a:rPr>
                        <a:t>для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ts val="844"/>
                        </a:lnSpc>
                        <a:spcBef>
                          <a:spcPts val="17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601885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894"/>
                        </a:lnSpc>
                        <a:spcBef>
                          <a:spcPts val="120"/>
                        </a:spcBef>
                      </a:pPr>
                      <a:r>
                        <a:rPr sz="800" spc="10" dirty="0">
                          <a:latin typeface="Arial"/>
                          <a:cs typeface="Arial"/>
                        </a:rPr>
                        <a:t>75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ctr">
                        <a:lnSpc>
                          <a:spcPts val="894"/>
                        </a:lnSpc>
                        <a:spcBef>
                          <a:spcPts val="120"/>
                        </a:spcBef>
                      </a:pPr>
                      <a:r>
                        <a:rPr sz="800" spc="25" dirty="0">
                          <a:latin typeface="Arial"/>
                          <a:cs typeface="Arial"/>
                        </a:rPr>
                        <a:t>3"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3335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00" spc="1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1751</a:t>
                      </a:r>
                      <a:endParaRPr sz="800" spc="1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6990" marB="0"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469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750" spc="10" dirty="0" smtClean="0">
                          <a:latin typeface="Arial"/>
                          <a:cs typeface="Arial"/>
                        </a:rPr>
                        <a:t>под</a:t>
                      </a:r>
                      <a:r>
                        <a:rPr sz="750" spc="35" dirty="0" err="1" smtClean="0">
                          <a:latin typeface="Arial"/>
                          <a:cs typeface="Arial"/>
                        </a:rPr>
                        <a:t>ачи</a:t>
                      </a:r>
                      <a:r>
                        <a:rPr sz="75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50" spc="-20" dirty="0" smtClean="0">
                          <a:latin typeface="Arial"/>
                          <a:cs typeface="Arial"/>
                        </a:rPr>
                        <a:t>материала </a:t>
                      </a:r>
                      <a:r>
                        <a:rPr sz="750" spc="15" dirty="0" err="1" smtClean="0">
                          <a:latin typeface="Arial"/>
                          <a:cs typeface="Arial"/>
                        </a:rPr>
                        <a:t>до</a:t>
                      </a:r>
                      <a:r>
                        <a:rPr sz="75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50" spc="10" dirty="0">
                          <a:latin typeface="Arial"/>
                          <a:cs typeface="Arial"/>
                        </a:rPr>
                        <a:t>400</a:t>
                      </a:r>
                      <a:r>
                        <a:rPr sz="75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spc="40" dirty="0">
                          <a:latin typeface="Arial"/>
                          <a:cs typeface="Arial"/>
                        </a:rPr>
                        <a:t>мм</a:t>
                      </a:r>
                      <a:r>
                        <a:rPr sz="7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spc="60" dirty="0">
                          <a:latin typeface="Arial"/>
                          <a:cs typeface="Arial"/>
                        </a:rPr>
                        <a:t>и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ts val="875"/>
                        </a:lnSpc>
                        <a:spcBef>
                          <a:spcPts val="19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601886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ts val="925"/>
                        </a:lnSpc>
                        <a:spcBef>
                          <a:spcPts val="140"/>
                        </a:spcBef>
                      </a:pPr>
                      <a:r>
                        <a:rPr sz="800" spc="10" dirty="0">
                          <a:latin typeface="Arial"/>
                          <a:cs typeface="Arial"/>
                        </a:rPr>
                        <a:t>100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R="97155" algn="ctr">
                        <a:lnSpc>
                          <a:spcPts val="925"/>
                        </a:lnSpc>
                        <a:spcBef>
                          <a:spcPts val="140"/>
                        </a:spcBef>
                      </a:pPr>
                      <a:r>
                        <a:rPr sz="800" spc="15" dirty="0">
                          <a:latin typeface="Arial"/>
                          <a:cs typeface="Arial"/>
                        </a:rPr>
                        <a:t>4”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R="13335" algn="r">
                        <a:lnSpc>
                          <a:spcPts val="925"/>
                        </a:lnSpc>
                        <a:spcBef>
                          <a:spcPts val="140"/>
                        </a:spcBef>
                      </a:pPr>
                      <a:r>
                        <a:rPr sz="800" spc="10" dirty="0">
                          <a:latin typeface="Arial"/>
                          <a:cs typeface="Arial"/>
                        </a:rPr>
                        <a:t>1655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237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&lt;</a:t>
                      </a:r>
                      <a:r>
                        <a:rPr sz="7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spc="10" dirty="0">
                          <a:latin typeface="Arial"/>
                          <a:cs typeface="Arial"/>
                        </a:rPr>
                        <a:t>1000</a:t>
                      </a:r>
                      <a:r>
                        <a:rPr sz="7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spc="25" dirty="0">
                          <a:latin typeface="Arial"/>
                          <a:cs typeface="Arial"/>
                        </a:rPr>
                        <a:t>мм.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750" spc="10" dirty="0" smtClean="0">
                          <a:latin typeface="Arial"/>
                          <a:cs typeface="Arial"/>
                        </a:rPr>
                        <a:t>601887</a:t>
                      </a:r>
                      <a:endParaRPr lang="ru-RU" sz="750" spc="10" dirty="0" smtClean="0">
                        <a:latin typeface="Arial"/>
                        <a:cs typeface="Arial"/>
                      </a:endParaRPr>
                    </a:p>
                    <a:p>
                      <a:pPr marR="158750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ru-RU" sz="750" spc="10" dirty="0" smtClean="0">
                          <a:latin typeface="Arial"/>
                          <a:cs typeface="Arial"/>
                        </a:rPr>
                        <a:t>617490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1905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00" spc="10" dirty="0" smtClean="0">
                          <a:latin typeface="Arial"/>
                          <a:cs typeface="Arial"/>
                        </a:rPr>
                        <a:t>125</a:t>
                      </a:r>
                      <a:endParaRPr lang="ru-RU" sz="800" spc="10" dirty="0" smtClean="0">
                        <a:latin typeface="Arial"/>
                        <a:cs typeface="Arial"/>
                      </a:endParaRPr>
                    </a:p>
                    <a:p>
                      <a:pPr marL="3873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800" spc="10" dirty="0" smtClean="0">
                          <a:latin typeface="Arial"/>
                          <a:cs typeface="Arial"/>
                        </a:rPr>
                        <a:t>180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R="113664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7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spc="25" dirty="0">
                          <a:latin typeface="Arial"/>
                          <a:cs typeface="Arial"/>
                        </a:rPr>
                        <a:t>3/8</a:t>
                      </a:r>
                      <a:r>
                        <a:rPr sz="750" spc="25" dirty="0" smtClean="0">
                          <a:latin typeface="Arial"/>
                          <a:cs typeface="Arial"/>
                        </a:rPr>
                        <a:t>”</a:t>
                      </a:r>
                      <a:endParaRPr lang="ru-RU" sz="750" spc="25" dirty="0" smtClean="0">
                        <a:latin typeface="Arial"/>
                        <a:cs typeface="Arial"/>
                      </a:endParaRPr>
                    </a:p>
                    <a:p>
                      <a:pPr marR="113664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750" dirty="0" smtClean="0">
                          <a:latin typeface="Arial"/>
                          <a:cs typeface="Arial"/>
                        </a:rPr>
                        <a:t>7’’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1905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R="13335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00" spc="10" dirty="0" smtClean="0">
                          <a:latin typeface="Arial"/>
                          <a:cs typeface="Arial"/>
                        </a:rPr>
                        <a:t>1566</a:t>
                      </a:r>
                      <a:endParaRPr lang="ru-RU" sz="800" spc="10" dirty="0" smtClean="0">
                        <a:latin typeface="Arial"/>
                        <a:cs typeface="Arial"/>
                      </a:endParaRPr>
                    </a:p>
                    <a:p>
                      <a:pPr marR="13335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800" spc="10" dirty="0" smtClean="0">
                          <a:latin typeface="Arial"/>
                          <a:cs typeface="Arial"/>
                        </a:rPr>
                        <a:t>1800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3" name="object 53"/>
          <p:cNvSpPr txBox="1"/>
          <p:nvPr/>
        </p:nvSpPr>
        <p:spPr>
          <a:xfrm>
            <a:off x="525271" y="6763373"/>
            <a:ext cx="1459485" cy="791883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750" b="1" spc="20" dirty="0">
                <a:latin typeface="Arial"/>
                <a:cs typeface="Arial"/>
              </a:rPr>
              <a:t>ПУ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lang="ru-RU" sz="750" b="1" spc="20" dirty="0" smtClean="0">
                <a:latin typeface="Arial"/>
                <a:cs typeface="Arial"/>
              </a:rPr>
              <a:t>сита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750" b="1" spc="65" dirty="0">
                <a:latin typeface="Arial"/>
                <a:cs typeface="Arial"/>
              </a:rPr>
              <a:t>п/</a:t>
            </a:r>
            <a:r>
              <a:rPr sz="750" b="1" dirty="0">
                <a:latin typeface="Arial"/>
                <a:cs typeface="Arial"/>
              </a:rPr>
              <a:t>п</a:t>
            </a:r>
            <a:r>
              <a:rPr sz="750" b="1" dirty="0" smtClean="0">
                <a:latin typeface="Arial"/>
                <a:cs typeface="Arial"/>
              </a:rPr>
              <a:t>:</a:t>
            </a:r>
            <a:r>
              <a:rPr lang="ru-RU" sz="750" b="1" spc="-15" dirty="0" smtClean="0">
                <a:latin typeface="Arial"/>
                <a:cs typeface="Arial"/>
              </a:rPr>
              <a:t>……</a:t>
            </a:r>
            <a:endParaRPr sz="750" dirty="0">
              <a:latin typeface="Arial"/>
              <a:cs typeface="Arial"/>
            </a:endParaRPr>
          </a:p>
          <a:p>
            <a:pPr marL="12700" marR="5080">
              <a:spcBef>
                <a:spcPts val="85"/>
              </a:spcBef>
            </a:pPr>
            <a:r>
              <a:rPr lang="ru-RU" sz="750" spc="20" dirty="0" smtClean="0">
                <a:latin typeface="Arial"/>
                <a:cs typeface="Arial"/>
              </a:rPr>
              <a:t>В каждом конкретном случае н</a:t>
            </a:r>
            <a:r>
              <a:rPr sz="750" spc="25" dirty="0" err="1" smtClean="0">
                <a:latin typeface="Arial"/>
                <a:cs typeface="Arial"/>
              </a:rPr>
              <a:t>еобходимо</a:t>
            </a:r>
            <a:r>
              <a:rPr sz="750" spc="25" dirty="0" smtClean="0">
                <a:latin typeface="Arial"/>
                <a:cs typeface="Arial"/>
              </a:rPr>
              <a:t> </a:t>
            </a:r>
            <a:r>
              <a:rPr sz="750" spc="-170" dirty="0" smtClean="0">
                <a:latin typeface="Arial"/>
                <a:cs typeface="Arial"/>
              </a:rPr>
              <a:t> </a:t>
            </a:r>
            <a:r>
              <a:rPr lang="ru-RU" sz="750" spc="15" dirty="0" smtClean="0">
                <a:latin typeface="Arial"/>
                <a:cs typeface="Arial"/>
              </a:rPr>
              <a:t>подбирать доступные сита в соответствии с </a:t>
            </a:r>
            <a:r>
              <a:rPr sz="750" spc="-10" dirty="0" smtClean="0">
                <a:latin typeface="Arial"/>
                <a:cs typeface="Arial"/>
              </a:rPr>
              <a:t>К</a:t>
            </a:r>
            <a:r>
              <a:rPr lang="ru-RU" sz="750" spc="-10" dirty="0" smtClean="0">
                <a:latin typeface="Arial"/>
                <a:cs typeface="Arial"/>
              </a:rPr>
              <a:t>Т.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456814" y="7261605"/>
            <a:ext cx="72428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solidFill>
                  <a:srgbClr val="0C0C0C"/>
                </a:solidFill>
                <a:latin typeface="Arial"/>
                <a:cs typeface="Arial"/>
              </a:rPr>
              <a:t>ПУ</a:t>
            </a:r>
            <a:r>
              <a:rPr sz="700" spc="-1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15" dirty="0" err="1">
                <a:solidFill>
                  <a:srgbClr val="0C0C0C"/>
                </a:solidFill>
                <a:latin typeface="Arial"/>
                <a:cs typeface="Arial"/>
              </a:rPr>
              <a:t>верхняя</a:t>
            </a:r>
            <a:r>
              <a:rPr sz="700" spc="-1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lang="ru-RU" sz="700" spc="-10" dirty="0" smtClean="0">
                <a:solidFill>
                  <a:srgbClr val="0C0C0C"/>
                </a:solidFill>
                <a:latin typeface="Arial"/>
                <a:cs typeface="Arial"/>
              </a:rPr>
              <a:t>дека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665470" y="7185913"/>
            <a:ext cx="8007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00" spc="25" dirty="0" smtClean="0">
                <a:solidFill>
                  <a:srgbClr val="0C0C0C"/>
                </a:solidFill>
                <a:latin typeface="Arial"/>
                <a:cs typeface="Arial"/>
              </a:rPr>
              <a:t>Камни для защиты береговой линии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892422" y="7597139"/>
            <a:ext cx="1025525" cy="76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600" spc="30" dirty="0">
                <a:solidFill>
                  <a:srgbClr val="0C0C0C"/>
                </a:solidFill>
                <a:latin typeface="Arial"/>
                <a:cs typeface="Arial"/>
              </a:rPr>
              <a:t>Второй</a:t>
            </a:r>
            <a:r>
              <a:rPr sz="600" spc="-4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600" spc="40" dirty="0" err="1">
                <a:solidFill>
                  <a:srgbClr val="0C0C0C"/>
                </a:solidFill>
                <a:latin typeface="Arial"/>
                <a:cs typeface="Arial"/>
              </a:rPr>
              <a:t>верхний</a:t>
            </a:r>
            <a:r>
              <a:rPr sz="600" spc="-3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lang="ru-RU" sz="600" spc="-35" dirty="0" smtClean="0">
                <a:solidFill>
                  <a:srgbClr val="0C0C0C"/>
                </a:solidFill>
                <a:latin typeface="Arial"/>
                <a:cs typeface="Arial"/>
              </a:rPr>
              <a:t>лист </a:t>
            </a:r>
            <a:r>
              <a:rPr lang="ru-RU" sz="600" spc="30" dirty="0">
                <a:solidFill>
                  <a:srgbClr val="0C0C0C"/>
                </a:solidFill>
                <a:latin typeface="Arial"/>
                <a:cs typeface="Arial"/>
              </a:rPr>
              <a:t>колосников </a:t>
            </a:r>
            <a:endParaRPr sz="600" spc="30" dirty="0">
              <a:solidFill>
                <a:srgbClr val="0C0C0C"/>
              </a:solidFill>
              <a:latin typeface="Arial"/>
              <a:cs typeface="Arial"/>
            </a:endParaRPr>
          </a:p>
          <a:p>
            <a:pPr marL="47625" marR="24130" indent="27305" algn="ctr">
              <a:lnSpc>
                <a:spcPct val="120900"/>
              </a:lnSpc>
              <a:spcBef>
                <a:spcPts val="130"/>
              </a:spcBef>
            </a:pPr>
            <a:r>
              <a:rPr lang="ru-RU" sz="600" spc="20" dirty="0" smtClean="0">
                <a:solidFill>
                  <a:srgbClr val="0C0C0C"/>
                </a:solidFill>
                <a:latin typeface="Arial"/>
                <a:cs typeface="Arial"/>
              </a:rPr>
              <a:t>Приваривается на верхней пластине, чтобы регулировать положение отверстия решётки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25271" y="9081515"/>
            <a:ext cx="127990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5" dirty="0" smtClean="0">
                <a:latin typeface="Arial"/>
                <a:cs typeface="Arial"/>
              </a:rPr>
              <a:t>РЕЗИНОВ</a:t>
            </a:r>
            <a:r>
              <a:rPr lang="ru-RU" sz="750" b="1" spc="-5" dirty="0" smtClean="0">
                <a:latin typeface="Arial"/>
                <a:cs typeface="Arial"/>
              </a:rPr>
              <a:t>ЫЕ СИТА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25272" y="9215458"/>
            <a:ext cx="1090675" cy="627736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750" spc="10" dirty="0">
                <a:latin typeface="Arial"/>
                <a:cs typeface="Arial"/>
              </a:rPr>
              <a:t>Преимущества:</a:t>
            </a:r>
            <a:endParaRPr sz="750" dirty="0">
              <a:latin typeface="Arial"/>
              <a:cs typeface="Arial"/>
            </a:endParaRPr>
          </a:p>
          <a:p>
            <a:pPr marL="67945" indent="-55880">
              <a:lnSpc>
                <a:spcPct val="100000"/>
              </a:lnSpc>
              <a:spcBef>
                <a:spcPts val="370"/>
              </a:spcBef>
              <a:buChar char="-"/>
              <a:tabLst>
                <a:tab pos="68580" algn="l"/>
              </a:tabLst>
            </a:pPr>
            <a:r>
              <a:rPr sz="750" spc="45" dirty="0" err="1" smtClean="0">
                <a:latin typeface="Arial"/>
                <a:cs typeface="Arial"/>
              </a:rPr>
              <a:t>Прочн</a:t>
            </a:r>
            <a:r>
              <a:rPr lang="ru-RU" sz="750" spc="45" dirty="0" smtClean="0">
                <a:latin typeface="Arial"/>
                <a:cs typeface="Arial"/>
              </a:rPr>
              <a:t>о</a:t>
            </a:r>
            <a:endParaRPr sz="750" dirty="0">
              <a:latin typeface="Arial"/>
              <a:cs typeface="Arial"/>
            </a:endParaRPr>
          </a:p>
          <a:p>
            <a:pPr marL="67945" indent="-55880">
              <a:lnSpc>
                <a:spcPct val="100000"/>
              </a:lnSpc>
              <a:spcBef>
                <a:spcPts val="300"/>
              </a:spcBef>
              <a:buChar char="-"/>
              <a:tabLst>
                <a:tab pos="68580" algn="l"/>
              </a:tabLst>
            </a:pPr>
            <a:r>
              <a:rPr lang="ru-RU" sz="750" spc="30" dirty="0" smtClean="0">
                <a:latin typeface="Arial"/>
                <a:cs typeface="Arial"/>
              </a:rPr>
              <a:t>Меньше</a:t>
            </a:r>
            <a:r>
              <a:rPr sz="750" spc="-50" dirty="0" smtClean="0">
                <a:latin typeface="Arial"/>
                <a:cs typeface="Arial"/>
              </a:rPr>
              <a:t> </a:t>
            </a:r>
            <a:r>
              <a:rPr sz="750" spc="40" dirty="0" err="1" smtClean="0">
                <a:latin typeface="Arial"/>
                <a:cs typeface="Arial"/>
              </a:rPr>
              <a:t>шум</a:t>
            </a:r>
            <a:r>
              <a:rPr lang="ru-RU" sz="750" spc="40" dirty="0" smtClean="0">
                <a:latin typeface="Arial"/>
                <a:cs typeface="Arial"/>
              </a:rPr>
              <a:t>а</a:t>
            </a:r>
            <a:endParaRPr sz="750" dirty="0">
              <a:latin typeface="Arial"/>
              <a:cs typeface="Arial"/>
            </a:endParaRPr>
          </a:p>
          <a:p>
            <a:pPr marL="67945" indent="-55880">
              <a:lnSpc>
                <a:spcPct val="100000"/>
              </a:lnSpc>
              <a:spcBef>
                <a:spcPts val="300"/>
              </a:spcBef>
              <a:buChar char="-"/>
              <a:tabLst>
                <a:tab pos="68580" algn="l"/>
              </a:tabLst>
            </a:pPr>
            <a:r>
              <a:rPr sz="750" spc="20" dirty="0">
                <a:latin typeface="Arial"/>
                <a:cs typeface="Arial"/>
              </a:rPr>
              <a:t>Самоочистка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409570" y="9111184"/>
            <a:ext cx="352425" cy="733534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20"/>
              </a:spcBef>
            </a:pPr>
            <a:r>
              <a:rPr lang="ru-RU" sz="750" b="1" spc="65" dirty="0" smtClean="0">
                <a:latin typeface="Arial"/>
                <a:cs typeface="Arial"/>
              </a:rPr>
              <a:t>Арт.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ts val="875"/>
              </a:lnSpc>
              <a:spcBef>
                <a:spcPts val="105"/>
              </a:spcBef>
            </a:pPr>
            <a:r>
              <a:rPr sz="750" spc="10" dirty="0">
                <a:latin typeface="Arial"/>
                <a:cs typeface="Arial"/>
              </a:rPr>
              <a:t>105098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ts val="850"/>
              </a:lnSpc>
            </a:pPr>
            <a:r>
              <a:rPr sz="750" spc="10" dirty="0">
                <a:latin typeface="Arial"/>
                <a:cs typeface="Arial"/>
              </a:rPr>
              <a:t>105064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ts val="850"/>
              </a:lnSpc>
            </a:pPr>
            <a:r>
              <a:rPr sz="750" spc="10" dirty="0">
                <a:latin typeface="Arial"/>
                <a:cs typeface="Arial"/>
              </a:rPr>
              <a:t>105548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ts val="850"/>
              </a:lnSpc>
            </a:pPr>
            <a:r>
              <a:rPr sz="750" spc="10" dirty="0">
                <a:latin typeface="Arial"/>
                <a:cs typeface="Arial"/>
              </a:rPr>
              <a:t>105065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ts val="875"/>
              </a:lnSpc>
            </a:pPr>
            <a:r>
              <a:rPr sz="750" spc="10" dirty="0">
                <a:latin typeface="Arial"/>
                <a:cs typeface="Arial"/>
              </a:rPr>
              <a:t>105550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319398" y="9119299"/>
            <a:ext cx="218440" cy="73152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750" b="1" spc="9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  <a:p>
            <a:pPr marL="53340">
              <a:lnSpc>
                <a:spcPts val="905"/>
              </a:lnSpc>
              <a:spcBef>
                <a:spcPts val="55"/>
              </a:spcBef>
            </a:pPr>
            <a:r>
              <a:rPr sz="800" spc="10" dirty="0">
                <a:latin typeface="Arial"/>
                <a:cs typeface="Arial"/>
              </a:rPr>
              <a:t>55</a:t>
            </a:r>
            <a:endParaRPr sz="800" dirty="0">
              <a:latin typeface="Arial"/>
              <a:cs typeface="Arial"/>
            </a:endParaRPr>
          </a:p>
          <a:p>
            <a:pPr marL="53340">
              <a:lnSpc>
                <a:spcPts val="850"/>
              </a:lnSpc>
            </a:pPr>
            <a:r>
              <a:rPr sz="800" spc="10" dirty="0">
                <a:latin typeface="Arial"/>
                <a:cs typeface="Arial"/>
              </a:rPr>
              <a:t>60</a:t>
            </a:r>
            <a:endParaRPr sz="800" dirty="0">
              <a:latin typeface="Arial"/>
              <a:cs typeface="Arial"/>
            </a:endParaRPr>
          </a:p>
          <a:p>
            <a:pPr marL="53340">
              <a:lnSpc>
                <a:spcPts val="850"/>
              </a:lnSpc>
            </a:pPr>
            <a:r>
              <a:rPr sz="800" spc="10" dirty="0">
                <a:latin typeface="Arial"/>
                <a:cs typeface="Arial"/>
              </a:rPr>
              <a:t>65</a:t>
            </a:r>
            <a:endParaRPr sz="800" dirty="0">
              <a:latin typeface="Arial"/>
              <a:cs typeface="Arial"/>
            </a:endParaRPr>
          </a:p>
          <a:p>
            <a:pPr marL="53340">
              <a:lnSpc>
                <a:spcPts val="850"/>
              </a:lnSpc>
            </a:pPr>
            <a:r>
              <a:rPr sz="800" spc="10" dirty="0">
                <a:latin typeface="Arial"/>
                <a:cs typeface="Arial"/>
              </a:rPr>
              <a:t>80</a:t>
            </a:r>
            <a:endParaRPr sz="800" dirty="0">
              <a:latin typeface="Arial"/>
              <a:cs typeface="Arial"/>
            </a:endParaRPr>
          </a:p>
          <a:p>
            <a:pPr marL="24765">
              <a:lnSpc>
                <a:spcPts val="905"/>
              </a:lnSpc>
            </a:pPr>
            <a:r>
              <a:rPr sz="800" spc="10" dirty="0">
                <a:latin typeface="Arial"/>
                <a:cs typeface="Arial"/>
              </a:rPr>
              <a:t>120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159250" y="9119299"/>
            <a:ext cx="704850" cy="7284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"/>
              </a:spcBef>
            </a:pPr>
            <a:r>
              <a:rPr sz="750" b="1" spc="10" dirty="0">
                <a:latin typeface="Arial"/>
                <a:cs typeface="Arial"/>
              </a:rPr>
              <a:t>Прочность</a:t>
            </a:r>
            <a:endParaRPr sz="750" dirty="0">
              <a:latin typeface="Arial"/>
              <a:cs typeface="Arial"/>
            </a:endParaRPr>
          </a:p>
          <a:p>
            <a:pPr marL="6350" algn="ctr">
              <a:lnSpc>
                <a:spcPts val="905"/>
              </a:lnSpc>
              <a:spcBef>
                <a:spcPts val="135"/>
              </a:spcBef>
            </a:pPr>
            <a:r>
              <a:rPr sz="800" spc="10" dirty="0">
                <a:latin typeface="Arial"/>
                <a:cs typeface="Arial"/>
              </a:rPr>
              <a:t>35</a:t>
            </a:r>
            <a:endParaRPr sz="800" dirty="0">
              <a:latin typeface="Arial"/>
              <a:cs typeface="Arial"/>
            </a:endParaRPr>
          </a:p>
          <a:p>
            <a:pPr marL="6350" algn="ctr">
              <a:lnSpc>
                <a:spcPts val="850"/>
              </a:lnSpc>
            </a:pPr>
            <a:r>
              <a:rPr sz="800" spc="10" dirty="0">
                <a:latin typeface="Arial"/>
                <a:cs typeface="Arial"/>
              </a:rPr>
              <a:t>35</a:t>
            </a:r>
            <a:endParaRPr sz="800" dirty="0">
              <a:latin typeface="Arial"/>
              <a:cs typeface="Arial"/>
            </a:endParaRPr>
          </a:p>
          <a:p>
            <a:pPr marL="6350" algn="ctr">
              <a:lnSpc>
                <a:spcPts val="850"/>
              </a:lnSpc>
            </a:pPr>
            <a:r>
              <a:rPr sz="800" spc="10" dirty="0">
                <a:latin typeface="Arial"/>
                <a:cs typeface="Arial"/>
              </a:rPr>
              <a:t>35</a:t>
            </a:r>
            <a:endParaRPr sz="800" dirty="0">
              <a:latin typeface="Arial"/>
              <a:cs typeface="Arial"/>
            </a:endParaRPr>
          </a:p>
          <a:p>
            <a:pPr marL="6350" algn="ctr">
              <a:lnSpc>
                <a:spcPts val="850"/>
              </a:lnSpc>
            </a:pPr>
            <a:r>
              <a:rPr sz="800" spc="10" dirty="0">
                <a:latin typeface="Arial"/>
                <a:cs typeface="Arial"/>
              </a:rPr>
              <a:t>35</a:t>
            </a:r>
            <a:endParaRPr sz="800" dirty="0">
              <a:latin typeface="Arial"/>
              <a:cs typeface="Arial"/>
            </a:endParaRPr>
          </a:p>
          <a:p>
            <a:pPr marL="6350" algn="ctr">
              <a:lnSpc>
                <a:spcPts val="905"/>
              </a:lnSpc>
            </a:pPr>
            <a:r>
              <a:rPr sz="800" spc="10" dirty="0">
                <a:latin typeface="Arial"/>
                <a:cs typeface="Arial"/>
              </a:rPr>
              <a:t>35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413375" y="9660128"/>
            <a:ext cx="1206372" cy="328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30" algn="ctr">
              <a:lnSpc>
                <a:spcPct val="100000"/>
              </a:lnSpc>
              <a:spcBef>
                <a:spcPts val="100"/>
              </a:spcBef>
            </a:pPr>
            <a:r>
              <a:rPr lang="ru-RU" sz="600" spc="-15" dirty="0" smtClean="0">
                <a:solidFill>
                  <a:srgbClr val="FF0000"/>
                </a:solidFill>
                <a:latin typeface="Arial"/>
                <a:cs typeface="Arial"/>
              </a:rPr>
              <a:t>ТИП </a:t>
            </a:r>
            <a:r>
              <a:rPr sz="600" dirty="0" smtClean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endParaRPr sz="6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lang="ru-RU" sz="600" spc="10" dirty="0" smtClean="0">
                <a:latin typeface="Arial"/>
                <a:cs typeface="Arial"/>
              </a:rPr>
              <a:t>Боковая растяжка со связующей фиксирующей планкой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261924" y="165100"/>
            <a:ext cx="230832" cy="917829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50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1460" y="2462402"/>
            <a:ext cx="1753870" cy="10464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65090" y="2208402"/>
            <a:ext cx="1741805" cy="2057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42229" y="3577462"/>
            <a:ext cx="1765300" cy="178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56200" y="6910577"/>
            <a:ext cx="1755140" cy="1052829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899342" y="6655625"/>
            <a:ext cx="2021205" cy="3084195"/>
            <a:chOff x="4899342" y="6655625"/>
            <a:chExt cx="2021205" cy="3084195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56199" y="8285352"/>
              <a:ext cx="1755140" cy="9569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916804" y="6673088"/>
              <a:ext cx="200660" cy="2874010"/>
            </a:xfrm>
            <a:custGeom>
              <a:avLst/>
              <a:gdLst/>
              <a:ahLst/>
              <a:cxnLst/>
              <a:rect l="l" t="t" r="r" b="b"/>
              <a:pathLst>
                <a:path w="200660" h="2874009">
                  <a:moveTo>
                    <a:pt x="0" y="2435860"/>
                  </a:moveTo>
                  <a:lnTo>
                    <a:pt x="36970" y="2437310"/>
                  </a:lnTo>
                  <a:lnTo>
                    <a:pt x="67167" y="2441273"/>
                  </a:lnTo>
                  <a:lnTo>
                    <a:pt x="87528" y="2447164"/>
                  </a:lnTo>
                  <a:lnTo>
                    <a:pt x="94996" y="2454402"/>
                  </a:lnTo>
                  <a:lnTo>
                    <a:pt x="102443" y="2461565"/>
                  </a:lnTo>
                  <a:lnTo>
                    <a:pt x="122761" y="2467419"/>
                  </a:lnTo>
                  <a:lnTo>
                    <a:pt x="152913" y="2471368"/>
                  </a:lnTo>
                  <a:lnTo>
                    <a:pt x="189865" y="2472817"/>
                  </a:lnTo>
                  <a:lnTo>
                    <a:pt x="152913" y="2474267"/>
                  </a:lnTo>
                  <a:lnTo>
                    <a:pt x="122761" y="2478230"/>
                  </a:lnTo>
                  <a:lnTo>
                    <a:pt x="102443" y="2484121"/>
                  </a:lnTo>
                  <a:lnTo>
                    <a:pt x="94996" y="2491359"/>
                  </a:lnTo>
                  <a:lnTo>
                    <a:pt x="94996" y="2855518"/>
                  </a:lnTo>
                  <a:lnTo>
                    <a:pt x="87528" y="2862715"/>
                  </a:lnTo>
                  <a:lnTo>
                    <a:pt x="67167" y="2868593"/>
                  </a:lnTo>
                  <a:lnTo>
                    <a:pt x="36970" y="2872556"/>
                  </a:lnTo>
                  <a:lnTo>
                    <a:pt x="0" y="2874010"/>
                  </a:lnTo>
                </a:path>
                <a:path w="200660" h="2874009">
                  <a:moveTo>
                    <a:pt x="73025" y="0"/>
                  </a:moveTo>
                  <a:lnTo>
                    <a:pt x="97901" y="7020"/>
                  </a:lnTo>
                  <a:lnTo>
                    <a:pt x="118205" y="26162"/>
                  </a:lnTo>
                  <a:lnTo>
                    <a:pt x="131889" y="54542"/>
                  </a:lnTo>
                  <a:lnTo>
                    <a:pt x="136906" y="89281"/>
                  </a:lnTo>
                  <a:lnTo>
                    <a:pt x="136906" y="632713"/>
                  </a:lnTo>
                  <a:lnTo>
                    <a:pt x="141902" y="667452"/>
                  </a:lnTo>
                  <a:lnTo>
                    <a:pt x="155543" y="695833"/>
                  </a:lnTo>
                  <a:lnTo>
                    <a:pt x="175803" y="714974"/>
                  </a:lnTo>
                  <a:lnTo>
                    <a:pt x="200660" y="721995"/>
                  </a:lnTo>
                  <a:lnTo>
                    <a:pt x="175803" y="729015"/>
                  </a:lnTo>
                  <a:lnTo>
                    <a:pt x="155543" y="748157"/>
                  </a:lnTo>
                  <a:lnTo>
                    <a:pt x="141902" y="776537"/>
                  </a:lnTo>
                  <a:lnTo>
                    <a:pt x="136906" y="811276"/>
                  </a:lnTo>
                  <a:lnTo>
                    <a:pt x="136906" y="2347214"/>
                  </a:lnTo>
                  <a:lnTo>
                    <a:pt x="131889" y="2381952"/>
                  </a:lnTo>
                  <a:lnTo>
                    <a:pt x="118205" y="2410333"/>
                  </a:lnTo>
                  <a:lnTo>
                    <a:pt x="97901" y="2429474"/>
                  </a:lnTo>
                  <a:lnTo>
                    <a:pt x="73025" y="2436495"/>
                  </a:lnTo>
                </a:path>
              </a:pathLst>
            </a:custGeom>
            <a:ln w="349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76237" y="9467088"/>
              <a:ext cx="1743992" cy="272665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26647" y="9548685"/>
            <a:ext cx="208914" cy="15494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34532" y="8190865"/>
            <a:ext cx="73659" cy="21907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068440" y="9453435"/>
            <a:ext cx="74549" cy="218884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5112384" y="5460872"/>
            <a:ext cx="1802764" cy="1126490"/>
            <a:chOff x="5112384" y="5460872"/>
            <a:chExt cx="1802764" cy="1126490"/>
          </a:xfrm>
        </p:grpSpPr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12384" y="5460872"/>
              <a:ext cx="1802764" cy="107505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48730" y="6372224"/>
              <a:ext cx="227838" cy="214884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579869" y="0"/>
            <a:ext cx="566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250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7200">
              <a:latin typeface="Arial"/>
              <a:cs typeface="Arial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30" dirty="0"/>
              <a:t>14</a:t>
            </a:fld>
            <a:endParaRPr spc="30" dirty="0"/>
          </a:p>
        </p:txBody>
      </p:sp>
      <p:sp>
        <p:nvSpPr>
          <p:cNvPr id="32" name="object 32"/>
          <p:cNvSpPr txBox="1"/>
          <p:nvPr/>
        </p:nvSpPr>
        <p:spPr>
          <a:xfrm>
            <a:off x="6957821" y="10001250"/>
            <a:ext cx="16891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1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dt" sz="half" idx="6"/>
          </p:nvPr>
        </p:nvSpPr>
        <p:spPr>
          <a:xfrm>
            <a:off x="5342000" y="10014826"/>
            <a:ext cx="1103249" cy="321882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lang="ru-RU" spc="-50" dirty="0"/>
              <a:t>Г</a:t>
            </a:r>
            <a:r>
              <a:rPr spc="-50" dirty="0" smtClean="0"/>
              <a:t>Р</a:t>
            </a:r>
            <a:r>
              <a:rPr lang="ru-RU" spc="-50" dirty="0" smtClean="0"/>
              <a:t>ОХОТ</a:t>
            </a:r>
            <a:endParaRPr spc="-50" dirty="0"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25272" y="1640331"/>
            <a:ext cx="3937000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0" spc="-55" dirty="0">
                <a:solidFill>
                  <a:srgbClr val="7F8484"/>
                </a:solidFill>
                <a:latin typeface="Arial"/>
                <a:cs typeface="Arial"/>
              </a:rPr>
              <a:t>ТЕХНИЧЕСКАЯ</a:t>
            </a:r>
            <a:r>
              <a:rPr sz="1350" b="0" spc="-40" dirty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350" b="0" spc="-15" dirty="0" smtClean="0">
                <a:solidFill>
                  <a:srgbClr val="7F8484"/>
                </a:solidFill>
                <a:latin typeface="Arial"/>
                <a:cs typeface="Arial"/>
              </a:rPr>
              <a:t>СПЕЦИФИКАЦИЯ</a:t>
            </a:r>
            <a:r>
              <a:rPr lang="ru-RU" sz="1350" b="0" spc="-15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900" b="0" spc="-15" dirty="0" smtClean="0">
                <a:solidFill>
                  <a:srgbClr val="7F8484"/>
                </a:solidFill>
                <a:latin typeface="Arial"/>
                <a:cs typeface="Arial"/>
              </a:rPr>
              <a:t>–</a:t>
            </a:r>
            <a:r>
              <a:rPr lang="ru-RU" sz="900" spc="-15" dirty="0" smtClean="0">
                <a:solidFill>
                  <a:srgbClr val="7F8484"/>
                </a:solidFill>
              </a:rPr>
              <a:t> СИТА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5272" y="1968245"/>
            <a:ext cx="142519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02)</a:t>
            </a:r>
            <a:r>
              <a:rPr sz="900" b="1" spc="-40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НИЖНЯЯ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lang="ru-RU" sz="900" b="1" spc="-5" dirty="0" smtClean="0">
                <a:latin typeface="Arial"/>
                <a:cs typeface="Arial"/>
              </a:rPr>
              <a:t>ДЕКА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8319" y="2189026"/>
            <a:ext cx="1352550" cy="533479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750" b="1" spc="-5" dirty="0" smtClean="0">
                <a:latin typeface="Arial"/>
                <a:cs typeface="Arial"/>
              </a:rPr>
              <a:t>ПАЛЬ</a:t>
            </a:r>
            <a:r>
              <a:rPr lang="ru-RU" sz="750" b="1" spc="-5" dirty="0" smtClean="0">
                <a:latin typeface="Arial"/>
                <a:cs typeface="Arial"/>
              </a:rPr>
              <a:t>ЧИКОВЫЕ СИТА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lang="ru-RU" sz="750" spc="30" dirty="0" smtClean="0">
                <a:latin typeface="Arial"/>
                <a:cs typeface="Arial"/>
              </a:rPr>
              <a:t>Расстояние между п</a:t>
            </a:r>
            <a:r>
              <a:rPr sz="750" spc="25" dirty="0" err="1" smtClean="0">
                <a:latin typeface="Arial"/>
                <a:cs typeface="Arial"/>
              </a:rPr>
              <a:t>альцев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ru-RU" sz="750" b="1" spc="-5" dirty="0" smtClean="0">
                <a:latin typeface="Arial"/>
                <a:cs typeface="Arial"/>
              </a:rPr>
              <a:t>ПРИМЕЧАНИ</a:t>
            </a:r>
            <a:r>
              <a:rPr sz="750" b="1" spc="-5" dirty="0" smtClean="0">
                <a:latin typeface="Arial"/>
                <a:cs typeface="Arial"/>
              </a:rPr>
              <a:t>Е</a:t>
            </a:r>
            <a:r>
              <a:rPr sz="750" b="1" spc="-5" dirty="0">
                <a:latin typeface="Arial"/>
                <a:cs typeface="Arial"/>
              </a:rPr>
              <a:t>: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5272" y="2722505"/>
            <a:ext cx="1128903" cy="145296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750" spc="15" dirty="0">
                <a:latin typeface="Arial"/>
                <a:cs typeface="Arial"/>
              </a:rPr>
              <a:t>отверстия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dirty="0" err="1">
                <a:latin typeface="Arial"/>
                <a:cs typeface="Arial"/>
              </a:rPr>
              <a:t>для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15" dirty="0" err="1" smtClean="0">
                <a:latin typeface="Arial"/>
                <a:cs typeface="Arial"/>
              </a:rPr>
              <a:t>пальцев</a:t>
            </a:r>
            <a:r>
              <a:rPr lang="ru-RU" sz="750" dirty="0">
                <a:latin typeface="Arial"/>
                <a:cs typeface="Arial"/>
              </a:rPr>
              <a:t> </a:t>
            </a:r>
            <a:r>
              <a:rPr lang="ru-RU" sz="750" dirty="0" smtClean="0">
                <a:latin typeface="Arial"/>
                <a:cs typeface="Arial"/>
              </a:rPr>
              <a:t>у</a:t>
            </a:r>
            <a:r>
              <a:rPr lang="ru-RU" sz="750" spc="30" dirty="0" smtClean="0">
                <a:latin typeface="Arial"/>
                <a:cs typeface="Arial"/>
              </a:rPr>
              <a:t>среднённое </a:t>
            </a:r>
            <a:r>
              <a:rPr sz="750" spc="30" dirty="0" smtClean="0">
                <a:latin typeface="Arial"/>
                <a:cs typeface="Arial"/>
              </a:rPr>
              <a:t>[</a:t>
            </a:r>
            <a:r>
              <a:rPr sz="750" spc="30" dirty="0">
                <a:latin typeface="Arial"/>
                <a:cs typeface="Arial"/>
              </a:rPr>
              <a:t>мм]; </a:t>
            </a:r>
            <a:r>
              <a:rPr sz="750" spc="35" dirty="0">
                <a:latin typeface="Arial"/>
                <a:cs typeface="Arial"/>
              </a:rPr>
              <a:t>кованые </a:t>
            </a:r>
            <a:r>
              <a:rPr sz="750" spc="25" dirty="0">
                <a:latin typeface="Arial"/>
                <a:cs typeface="Arial"/>
              </a:rPr>
              <a:t>пальцы; </a:t>
            </a:r>
            <a:r>
              <a:rPr sz="750" spc="-195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возможны</a:t>
            </a:r>
            <a:r>
              <a:rPr sz="750" spc="-1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отклонения;  размер </a:t>
            </a:r>
            <a:r>
              <a:rPr sz="750" spc="20" dirty="0">
                <a:latin typeface="Arial"/>
                <a:cs typeface="Arial"/>
              </a:rPr>
              <a:t>отверстия </a:t>
            </a:r>
            <a:r>
              <a:rPr sz="750" spc="25" dirty="0">
                <a:latin typeface="Arial"/>
                <a:cs typeface="Arial"/>
              </a:rPr>
              <a:t> </a:t>
            </a:r>
            <a:r>
              <a:rPr sz="750" spc="20" dirty="0">
                <a:latin typeface="Arial"/>
                <a:cs typeface="Arial"/>
              </a:rPr>
              <a:t>измеряется </a:t>
            </a:r>
            <a:r>
              <a:rPr sz="750" spc="30" dirty="0">
                <a:latin typeface="Arial"/>
                <a:cs typeface="Arial"/>
              </a:rPr>
              <a:t>в </a:t>
            </a:r>
            <a:r>
              <a:rPr sz="750" spc="20" dirty="0">
                <a:latin typeface="Arial"/>
                <a:cs typeface="Arial"/>
              </a:rPr>
              <a:t>начале </a:t>
            </a:r>
            <a:r>
              <a:rPr sz="750" spc="25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второй </a:t>
            </a:r>
            <a:r>
              <a:rPr sz="750" spc="25" dirty="0">
                <a:latin typeface="Arial"/>
                <a:cs typeface="Arial"/>
              </a:rPr>
              <a:t>трети </a:t>
            </a:r>
            <a:r>
              <a:rPr sz="750" spc="30" dirty="0">
                <a:latin typeface="Arial"/>
                <a:cs typeface="Arial"/>
              </a:rPr>
              <a:t>длины </a:t>
            </a:r>
            <a:r>
              <a:rPr sz="750" spc="3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пальца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endParaRPr lang="ru-RU" sz="750" b="1" spc="-15" dirty="0" smtClean="0">
              <a:latin typeface="Arial"/>
              <a:cs typeface="Arial"/>
            </a:endParaRPr>
          </a:p>
          <a:p>
            <a:pPr marL="12700">
              <a:lnSpc>
                <a:spcPct val="90000"/>
              </a:lnSpc>
              <a:spcBef>
                <a:spcPts val="300"/>
              </a:spcBef>
            </a:pPr>
            <a:r>
              <a:rPr sz="750" b="1" spc="-15" dirty="0" smtClean="0">
                <a:latin typeface="Arial"/>
                <a:cs typeface="Arial"/>
              </a:rPr>
              <a:t>ПЛЕТ</a:t>
            </a:r>
            <a:r>
              <a:rPr lang="ru-RU" sz="750" b="1" spc="-15" dirty="0" smtClean="0">
                <a:latin typeface="Arial"/>
                <a:cs typeface="Arial"/>
              </a:rPr>
              <a:t>Ё</a:t>
            </a:r>
            <a:r>
              <a:rPr sz="750" b="1" spc="-15" dirty="0" smtClean="0">
                <a:latin typeface="Arial"/>
                <a:cs typeface="Arial"/>
              </a:rPr>
              <a:t>НН</a:t>
            </a:r>
            <a:r>
              <a:rPr lang="ru-RU" sz="750" b="1" spc="-15" dirty="0" smtClean="0">
                <a:latin typeface="Arial"/>
                <a:cs typeface="Arial"/>
              </a:rPr>
              <a:t>ЫЕ </a:t>
            </a:r>
            <a:r>
              <a:rPr sz="750" b="1" spc="-30" dirty="0" smtClean="0">
                <a:latin typeface="Arial"/>
                <a:cs typeface="Arial"/>
              </a:rPr>
              <a:t>С</a:t>
            </a:r>
            <a:r>
              <a:rPr lang="ru-RU" sz="750" b="1" spc="-30" dirty="0" smtClean="0">
                <a:latin typeface="Arial"/>
                <a:cs typeface="Arial"/>
              </a:rPr>
              <a:t>ИТА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90000"/>
              </a:lnSpc>
              <a:spcBef>
                <a:spcPts val="450"/>
              </a:spcBef>
            </a:pPr>
            <a:r>
              <a:rPr lang="ru-RU" sz="750" b="1" spc="15" dirty="0" smtClean="0">
                <a:latin typeface="Arial"/>
                <a:cs typeface="Arial"/>
              </a:rPr>
              <a:t>НИЖНЕЙ ДЕКИ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50466" y="2343150"/>
            <a:ext cx="19634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Arial"/>
                <a:cs typeface="Arial"/>
              </a:rPr>
              <a:t>Ø</a:t>
            </a:r>
            <a:r>
              <a:rPr sz="700" spc="-25" dirty="0">
                <a:latin typeface="Arial"/>
                <a:cs typeface="Arial"/>
              </a:rPr>
              <a:t> </a:t>
            </a:r>
            <a:r>
              <a:rPr sz="700" spc="10" dirty="0">
                <a:latin typeface="Arial"/>
                <a:cs typeface="Arial"/>
              </a:rPr>
              <a:t>20</a:t>
            </a:r>
            <a:r>
              <a:rPr sz="700" spc="-20" dirty="0">
                <a:latin typeface="Arial"/>
                <a:cs typeface="Arial"/>
              </a:rPr>
              <a:t> </a:t>
            </a:r>
            <a:r>
              <a:rPr sz="700" spc="65" dirty="0">
                <a:latin typeface="Arial"/>
                <a:cs typeface="Arial"/>
              </a:rPr>
              <a:t>/</a:t>
            </a:r>
            <a:r>
              <a:rPr sz="700" spc="-20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Ø</a:t>
            </a:r>
            <a:r>
              <a:rPr sz="700" spc="-20" dirty="0">
                <a:latin typeface="Arial"/>
                <a:cs typeface="Arial"/>
              </a:rPr>
              <a:t> </a:t>
            </a:r>
            <a:r>
              <a:rPr sz="700" spc="10" dirty="0">
                <a:latin typeface="Arial"/>
                <a:cs typeface="Arial"/>
              </a:rPr>
              <a:t>9</a:t>
            </a:r>
            <a:r>
              <a:rPr sz="700" spc="-20" dirty="0">
                <a:latin typeface="Arial"/>
                <a:cs typeface="Arial"/>
              </a:rPr>
              <a:t> </a:t>
            </a:r>
            <a:r>
              <a:rPr sz="700" spc="40" dirty="0">
                <a:latin typeface="Arial"/>
                <a:cs typeface="Arial"/>
              </a:rPr>
              <a:t>мм</a:t>
            </a:r>
            <a:r>
              <a:rPr sz="700" spc="-20" dirty="0">
                <a:latin typeface="Arial"/>
                <a:cs typeface="Arial"/>
              </a:rPr>
              <a:t> </a:t>
            </a:r>
            <a:r>
              <a:rPr sz="700" spc="-10" dirty="0">
                <a:latin typeface="Arial"/>
                <a:cs typeface="Arial"/>
              </a:rPr>
              <a:t>-</a:t>
            </a:r>
            <a:r>
              <a:rPr sz="700" spc="-20" dirty="0">
                <a:latin typeface="Arial"/>
                <a:cs typeface="Arial"/>
              </a:rPr>
              <a:t> </a:t>
            </a:r>
            <a:r>
              <a:rPr sz="700" spc="10" dirty="0">
                <a:latin typeface="Arial"/>
                <a:cs typeface="Arial"/>
              </a:rPr>
              <a:t>570</a:t>
            </a:r>
            <a:r>
              <a:rPr sz="700" spc="-20" dirty="0">
                <a:latin typeface="Arial"/>
                <a:cs typeface="Arial"/>
              </a:rPr>
              <a:t> </a:t>
            </a:r>
            <a:r>
              <a:rPr sz="700" spc="25" dirty="0">
                <a:latin typeface="Arial"/>
                <a:cs typeface="Arial"/>
              </a:rPr>
              <a:t>мм;</a:t>
            </a:r>
            <a:r>
              <a:rPr sz="700" spc="-20" dirty="0">
                <a:latin typeface="Arial"/>
                <a:cs typeface="Arial"/>
              </a:rPr>
              <a:t> </a:t>
            </a:r>
            <a:r>
              <a:rPr sz="700" spc="20" dirty="0">
                <a:latin typeface="Arial"/>
                <a:cs typeface="Arial"/>
              </a:rPr>
              <a:t>M16</a:t>
            </a:r>
            <a:r>
              <a:rPr sz="700" spc="-20" dirty="0">
                <a:latin typeface="Arial"/>
                <a:cs typeface="Arial"/>
              </a:rPr>
              <a:t> </a:t>
            </a:r>
            <a:r>
              <a:rPr sz="700" spc="20" dirty="0">
                <a:latin typeface="Arial"/>
                <a:cs typeface="Arial"/>
              </a:rPr>
              <a:t>(артикул</a:t>
            </a:r>
            <a:r>
              <a:rPr sz="700" spc="-20" dirty="0">
                <a:latin typeface="Arial"/>
                <a:cs typeface="Arial"/>
              </a:rPr>
              <a:t> </a:t>
            </a:r>
            <a:r>
              <a:rPr sz="700" spc="5" dirty="0">
                <a:latin typeface="Arial"/>
                <a:cs typeface="Arial"/>
              </a:rPr>
              <a:t>600053)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5272" y="5410834"/>
            <a:ext cx="1238250" cy="13465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15" dirty="0">
                <a:latin typeface="Arial"/>
                <a:cs typeface="Arial"/>
              </a:rPr>
              <a:t>Полиуретановая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30" dirty="0">
                <a:latin typeface="Arial"/>
                <a:cs typeface="Arial"/>
              </a:rPr>
              <a:t>дека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dirty="0">
                <a:latin typeface="Arial"/>
                <a:cs typeface="Arial"/>
              </a:rPr>
              <a:t>(PU)</a:t>
            </a:r>
            <a:endParaRPr sz="750" dirty="0">
              <a:latin typeface="Arial"/>
              <a:cs typeface="Arial"/>
            </a:endParaRPr>
          </a:p>
          <a:p>
            <a:pPr marL="12700" marR="163830">
              <a:spcBef>
                <a:spcPts val="130"/>
              </a:spcBef>
            </a:pPr>
            <a:r>
              <a:rPr sz="750" b="1" spc="10" dirty="0">
                <a:latin typeface="Arial"/>
                <a:cs typeface="Arial"/>
              </a:rPr>
              <a:t>Банановая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форма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5" dirty="0">
                <a:latin typeface="Arial"/>
                <a:cs typeface="Arial"/>
              </a:rPr>
              <a:t>для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большей </a:t>
            </a:r>
            <a:r>
              <a:rPr sz="750" b="1" spc="-125" dirty="0">
                <a:latin typeface="Arial"/>
                <a:cs typeface="Arial"/>
              </a:rPr>
              <a:t> </a:t>
            </a:r>
            <a:r>
              <a:rPr sz="750" b="1" spc="15" dirty="0">
                <a:latin typeface="Arial"/>
                <a:cs typeface="Arial"/>
              </a:rPr>
              <a:t>производительности</a:t>
            </a:r>
            <a:endParaRPr sz="750" dirty="0"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lang="ru-RU" sz="750" b="1" spc="15" dirty="0" smtClean="0">
                <a:latin typeface="Arial"/>
                <a:cs typeface="Arial"/>
              </a:rPr>
              <a:t>артикул</a:t>
            </a:r>
            <a:r>
              <a:rPr sz="750" b="1" spc="15" dirty="0" smtClean="0">
                <a:latin typeface="Arial"/>
                <a:cs typeface="Arial"/>
              </a:rPr>
              <a:t>:</a:t>
            </a:r>
            <a:r>
              <a:rPr sz="750" b="1" spc="-10" dirty="0" smtClean="0">
                <a:latin typeface="Arial"/>
                <a:cs typeface="Arial"/>
              </a:rPr>
              <a:t> </a:t>
            </a:r>
            <a:r>
              <a:rPr sz="750" b="1" spc="5" dirty="0">
                <a:latin typeface="Arial"/>
                <a:cs typeface="Arial"/>
              </a:rPr>
              <a:t>617880</a:t>
            </a:r>
            <a:endParaRPr sz="750" dirty="0">
              <a:latin typeface="Arial"/>
              <a:cs typeface="Arial"/>
            </a:endParaRPr>
          </a:p>
          <a:p>
            <a:pPr marL="12700" marR="5080">
              <a:spcBef>
                <a:spcPts val="20"/>
              </a:spcBef>
            </a:pPr>
            <a:r>
              <a:rPr sz="750" spc="20" dirty="0" err="1">
                <a:latin typeface="Arial"/>
                <a:cs typeface="Arial"/>
              </a:rPr>
              <a:t>Доступные</a:t>
            </a:r>
            <a:r>
              <a:rPr sz="750" spc="-30" dirty="0">
                <a:latin typeface="Arial"/>
                <a:cs typeface="Arial"/>
              </a:rPr>
              <a:t> </a:t>
            </a:r>
            <a:r>
              <a:rPr sz="750" spc="20" dirty="0" smtClean="0">
                <a:latin typeface="Arial"/>
                <a:cs typeface="Arial"/>
              </a:rPr>
              <a:t>с</a:t>
            </a:r>
            <a:r>
              <a:rPr lang="ru-RU" sz="750" spc="20" dirty="0" err="1" smtClean="0">
                <a:latin typeface="Arial"/>
                <a:cs typeface="Arial"/>
              </a:rPr>
              <a:t>ита</a:t>
            </a:r>
            <a:r>
              <a:rPr sz="750" spc="-30" dirty="0" smtClean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необходимо </a:t>
            </a:r>
            <a:r>
              <a:rPr sz="750" spc="-170" dirty="0">
                <a:latin typeface="Arial"/>
                <a:cs typeface="Arial"/>
              </a:rPr>
              <a:t> </a:t>
            </a:r>
            <a:r>
              <a:rPr sz="750" spc="15" dirty="0">
                <a:latin typeface="Arial"/>
                <a:cs typeface="Arial"/>
              </a:rPr>
              <a:t>согласовывать </a:t>
            </a:r>
            <a:r>
              <a:rPr sz="750" spc="-15" dirty="0">
                <a:latin typeface="Arial"/>
                <a:cs typeface="Arial"/>
              </a:rPr>
              <a:t>с </a:t>
            </a:r>
            <a:r>
              <a:rPr sz="750" spc="-10" dirty="0">
                <a:latin typeface="Arial"/>
                <a:cs typeface="Arial"/>
              </a:rPr>
              <a:t>КТ </a:t>
            </a:r>
            <a:r>
              <a:rPr sz="750" spc="25" dirty="0">
                <a:latin typeface="Arial"/>
                <a:cs typeface="Arial"/>
              </a:rPr>
              <a:t>в </a:t>
            </a:r>
            <a:r>
              <a:rPr sz="750" spc="30" dirty="0">
                <a:latin typeface="Arial"/>
                <a:cs typeface="Arial"/>
              </a:rPr>
              <a:t>каждом </a:t>
            </a:r>
            <a:r>
              <a:rPr sz="750" spc="-170" dirty="0">
                <a:latin typeface="Arial"/>
                <a:cs typeface="Arial"/>
              </a:rPr>
              <a:t> </a:t>
            </a:r>
            <a:r>
              <a:rPr sz="750" spc="35" dirty="0">
                <a:latin typeface="Arial"/>
                <a:cs typeface="Arial"/>
              </a:rPr>
              <a:t>конкретном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случае.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88254" y="6581647"/>
            <a:ext cx="1826894" cy="237243"/>
          </a:xfrm>
          <a:prstGeom prst="rect">
            <a:avLst/>
          </a:prstGeom>
          <a:solidFill>
            <a:srgbClr val="D9D9D9"/>
          </a:solidFill>
          <a:ln w="12700">
            <a:solidFill>
              <a:srgbClr val="7E7E7E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163830">
              <a:lnSpc>
                <a:spcPct val="100000"/>
              </a:lnSpc>
              <a:spcBef>
                <a:spcPts val="409"/>
              </a:spcBef>
            </a:pPr>
            <a:r>
              <a:rPr sz="600" spc="20" dirty="0" err="1">
                <a:solidFill>
                  <a:srgbClr val="0C0C0C"/>
                </a:solidFill>
                <a:latin typeface="Arial"/>
                <a:cs typeface="Arial"/>
              </a:rPr>
              <a:t>Нижняя</a:t>
            </a:r>
            <a:r>
              <a:rPr sz="600" spc="-1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lang="ru-RU" sz="600" spc="-15" dirty="0" smtClean="0">
                <a:solidFill>
                  <a:srgbClr val="0C0C0C"/>
                </a:solidFill>
                <a:latin typeface="Arial"/>
                <a:cs typeface="Arial"/>
              </a:rPr>
              <a:t>дека</a:t>
            </a:r>
            <a:r>
              <a:rPr sz="600" spc="-15" dirty="0" smtClean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600" spc="25" dirty="0">
                <a:solidFill>
                  <a:srgbClr val="0C0C0C"/>
                </a:solidFill>
                <a:latin typeface="Arial"/>
                <a:cs typeface="Arial"/>
              </a:rPr>
              <a:t>из</a:t>
            </a:r>
            <a:r>
              <a:rPr sz="600" spc="-1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600" spc="15" dirty="0">
                <a:solidFill>
                  <a:srgbClr val="0C0C0C"/>
                </a:solidFill>
                <a:latin typeface="Arial"/>
                <a:cs typeface="Arial"/>
              </a:rPr>
              <a:t>полиуретана</a:t>
            </a:r>
            <a:r>
              <a:rPr sz="600" spc="-1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600" spc="-5" dirty="0">
                <a:solidFill>
                  <a:srgbClr val="0C0C0C"/>
                </a:solidFill>
                <a:latin typeface="Arial"/>
                <a:cs typeface="Arial"/>
              </a:rPr>
              <a:t>-</a:t>
            </a:r>
            <a:r>
              <a:rPr sz="600" spc="-1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600" spc="20" dirty="0">
                <a:solidFill>
                  <a:srgbClr val="0C0C0C"/>
                </a:solidFill>
                <a:latin typeface="Arial"/>
                <a:cs typeface="Arial"/>
              </a:rPr>
              <a:t>в</a:t>
            </a:r>
            <a:r>
              <a:rPr sz="600" spc="-10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600" spc="5" dirty="0">
                <a:solidFill>
                  <a:srgbClr val="0C0C0C"/>
                </a:solidFill>
                <a:latin typeface="Arial"/>
                <a:cs typeface="Arial"/>
              </a:rPr>
              <a:t>форме</a:t>
            </a:r>
            <a:r>
              <a:rPr sz="600" spc="-1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600" spc="15" dirty="0">
                <a:solidFill>
                  <a:srgbClr val="0C0C0C"/>
                </a:solidFill>
                <a:latin typeface="Arial"/>
                <a:cs typeface="Arial"/>
              </a:rPr>
              <a:t>банана</a:t>
            </a:r>
            <a:endParaRPr sz="600" dirty="0">
              <a:latin typeface="Arial"/>
              <a:cs typeface="Arial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805837"/>
              </p:ext>
            </p:extLst>
          </p:nvPr>
        </p:nvGraphicFramePr>
        <p:xfrm>
          <a:off x="2013902" y="2462402"/>
          <a:ext cx="2970529" cy="73074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49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6975">
                <a:tc>
                  <a:txBody>
                    <a:bodyPr/>
                    <a:lstStyle/>
                    <a:p>
                      <a:pPr marR="118110" algn="r">
                        <a:lnSpc>
                          <a:spcPts val="1019"/>
                        </a:lnSpc>
                        <a:spcBef>
                          <a:spcPts val="350"/>
                        </a:spcBef>
                      </a:pPr>
                      <a:r>
                        <a:rPr sz="900" b="1" spc="65" dirty="0">
                          <a:latin typeface="Arial"/>
                          <a:cs typeface="Arial"/>
                        </a:rPr>
                        <a:t>п/п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6350">
                      <a:solidFill>
                        <a:srgbClr val="FFFF00"/>
                      </a:solidFill>
                      <a:prstDash val="solid"/>
                    </a:lnL>
                    <a:lnT w="6350">
                      <a:solidFill>
                        <a:srgbClr val="FFFF00"/>
                      </a:solidFill>
                      <a:prstDash val="solid"/>
                    </a:lnT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R="240665" algn="r">
                        <a:lnSpc>
                          <a:spcPts val="1019"/>
                        </a:lnSpc>
                        <a:spcBef>
                          <a:spcPts val="350"/>
                        </a:spcBef>
                      </a:pPr>
                      <a:r>
                        <a:rPr sz="900" b="1" spc="90" dirty="0">
                          <a:latin typeface="Arial"/>
                          <a:cs typeface="Arial"/>
                        </a:rPr>
                        <a:t>мм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T w="6350">
                      <a:solidFill>
                        <a:srgbClr val="FFFF00"/>
                      </a:solidFill>
                      <a:prstDash val="solid"/>
                    </a:lnT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ts val="1019"/>
                        </a:lnSpc>
                        <a:spcBef>
                          <a:spcPts val="350"/>
                        </a:spcBef>
                      </a:pPr>
                      <a:r>
                        <a:rPr sz="900" b="1" spc="55" dirty="0">
                          <a:latin typeface="Arial"/>
                          <a:cs typeface="Arial"/>
                        </a:rPr>
                        <a:t>дюйм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R w="6350">
                      <a:solidFill>
                        <a:srgbClr val="FFFF00"/>
                      </a:solidFill>
                      <a:prstDash val="solid"/>
                    </a:lnR>
                    <a:lnT w="6350">
                      <a:solidFill>
                        <a:srgbClr val="FFFF00"/>
                      </a:solidFill>
                      <a:prstDash val="solid"/>
                    </a:lnT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061">
                <a:tc>
                  <a:txBody>
                    <a:bodyPr/>
                    <a:lstStyle/>
                    <a:p>
                      <a:pPr marR="6731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601844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R="276225" algn="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800" spc="10" dirty="0">
                          <a:latin typeface="Arial"/>
                          <a:cs typeface="Arial"/>
                        </a:rPr>
                        <a:t>25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</a:pPr>
                      <a:r>
                        <a:rPr sz="75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750" spc="-10" dirty="0" smtClean="0">
                          <a:latin typeface="Arial"/>
                          <a:cs typeface="Arial"/>
                        </a:rPr>
                        <a:t>‘’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208">
                <a:tc>
                  <a:txBody>
                    <a:bodyPr/>
                    <a:lstStyle/>
                    <a:p>
                      <a:pPr marR="67310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601841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R="276225" algn="r">
                        <a:lnSpc>
                          <a:spcPts val="955"/>
                        </a:lnSpc>
                        <a:spcBef>
                          <a:spcPts val="80"/>
                        </a:spcBef>
                      </a:pPr>
                      <a:r>
                        <a:rPr sz="800" spc="10" dirty="0">
                          <a:latin typeface="Arial"/>
                          <a:cs typeface="Arial"/>
                        </a:rPr>
                        <a:t>30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spc="25" dirty="0">
                          <a:latin typeface="Arial"/>
                          <a:cs typeface="Arial"/>
                        </a:rPr>
                        <a:t>1/4”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208">
                <a:tc>
                  <a:txBody>
                    <a:bodyPr/>
                    <a:lstStyle/>
                    <a:p>
                      <a:pPr marR="67310" algn="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601835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R="276225" algn="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800" spc="10" dirty="0">
                          <a:latin typeface="Arial"/>
                          <a:cs typeface="Arial"/>
                        </a:rPr>
                        <a:t>40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spc="25" dirty="0">
                          <a:latin typeface="Arial"/>
                          <a:cs typeface="Arial"/>
                        </a:rPr>
                        <a:t>1/2”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5153">
                <a:tc>
                  <a:txBody>
                    <a:bodyPr/>
                    <a:lstStyle/>
                    <a:p>
                      <a:pPr marR="67310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601855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6350">
                      <a:solidFill>
                        <a:srgbClr val="FFFF00"/>
                      </a:solidFill>
                      <a:prstDash val="solid"/>
                    </a:lnL>
                    <a:lnB w="12700">
                      <a:solidFill>
                        <a:srgbClr val="FFFF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R="27622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800" spc="10" dirty="0">
                          <a:latin typeface="Arial"/>
                          <a:cs typeface="Arial"/>
                        </a:rPr>
                        <a:t>50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FFFF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800" spc="25" dirty="0">
                          <a:latin typeface="Arial"/>
                          <a:cs typeface="Arial"/>
                        </a:rPr>
                        <a:t>2"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R w="6350">
                      <a:solidFill>
                        <a:srgbClr val="FFFF00"/>
                      </a:solidFill>
                      <a:prstDash val="solid"/>
                    </a:lnR>
                    <a:lnB w="12700">
                      <a:solidFill>
                        <a:srgbClr val="FFFF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9787">
                <a:tc>
                  <a:txBody>
                    <a:bodyPr/>
                    <a:lstStyle/>
                    <a:p>
                      <a:pPr marL="25209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ru-RU" sz="700" b="1" spc="65" dirty="0" smtClean="0">
                          <a:latin typeface="Arial"/>
                          <a:cs typeface="Arial"/>
                        </a:rPr>
                        <a:t>Арт.</a:t>
                      </a:r>
                      <a:endParaRPr sz="70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75"/>
                        </a:lnSpc>
                        <a:spcBef>
                          <a:spcPts val="115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202401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202334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202226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202591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202044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202045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202046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202648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202047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202085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202581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202205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202048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202551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202220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5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202060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202049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202203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202050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202469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202204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202051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202104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202052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202257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202176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202394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202395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172720">
                        <a:lnSpc>
                          <a:spcPts val="875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202053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6350">
                      <a:solidFill>
                        <a:srgbClr val="FFFF00"/>
                      </a:solidFill>
                      <a:prstDash val="solid"/>
                    </a:lnL>
                    <a:lnT w="12700">
                      <a:solidFill>
                        <a:srgbClr val="FFFF00"/>
                      </a:solidFill>
                      <a:prstDash val="solid"/>
                    </a:lnT>
                    <a:lnB w="9525">
                      <a:solidFill>
                        <a:srgbClr val="FFFF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57225">
                        <a:lnSpc>
                          <a:spcPct val="100000"/>
                        </a:lnSpc>
                      </a:pPr>
                      <a:r>
                        <a:rPr sz="700" b="1" dirty="0" err="1" smtClean="0">
                          <a:latin typeface="Arial"/>
                          <a:cs typeface="Arial"/>
                        </a:rPr>
                        <a:t>Габаритные</a:t>
                      </a:r>
                      <a:r>
                        <a:rPr sz="700" b="1" spc="-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размеры</a:t>
                      </a:r>
                      <a:endParaRPr sz="700" dirty="0">
                        <a:latin typeface="Arial"/>
                        <a:cs typeface="Arial"/>
                      </a:endParaRPr>
                    </a:p>
                    <a:p>
                      <a:pPr marL="74930">
                        <a:lnSpc>
                          <a:spcPct val="90000"/>
                        </a:lnSpc>
                        <a:spcBef>
                          <a:spcPts val="195"/>
                        </a:spcBef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 smtClean="0">
                          <a:latin typeface="Arial"/>
                          <a:cs typeface="Arial"/>
                        </a:rPr>
                        <a:t>4</a:t>
                      </a:r>
                      <a:r>
                        <a:rPr sz="70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1,5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endParaRPr lang="ru-RU" sz="700" spc="-20" dirty="0" smtClean="0">
                        <a:latin typeface="Arial"/>
                        <a:cs typeface="Arial"/>
                      </a:endParaRPr>
                    </a:p>
                    <a:p>
                      <a:pPr marL="7493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1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lang="da-DK"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da-DK" sz="700" dirty="0" smtClean="0">
                          <a:latin typeface="Arial"/>
                          <a:cs typeface="Arial"/>
                        </a:rPr>
                        <a:t>5</a:t>
                      </a:r>
                      <a:r>
                        <a:rPr lang="da-DK"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da-DK" sz="700" dirty="0" smtClean="0">
                          <a:latin typeface="Arial"/>
                          <a:cs typeface="Arial"/>
                        </a:rPr>
                        <a:t>x</a:t>
                      </a:r>
                      <a:r>
                        <a:rPr lang="da-DK"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da-DK" sz="700" dirty="0" smtClean="0">
                          <a:latin typeface="Arial"/>
                          <a:cs typeface="Arial"/>
                        </a:rPr>
                        <a:t>5</a:t>
                      </a:r>
                      <a:r>
                        <a:rPr lang="da-DK"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da-DK" sz="700" dirty="0" smtClean="0">
                          <a:latin typeface="Arial"/>
                          <a:cs typeface="Arial"/>
                        </a:rPr>
                        <a:t>x</a:t>
                      </a:r>
                      <a:r>
                        <a:rPr lang="da-DK"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da-DK" sz="700" dirty="0" smtClean="0">
                          <a:latin typeface="Arial"/>
                          <a:cs typeface="Arial"/>
                        </a:rPr>
                        <a:t>2</a:t>
                      </a:r>
                      <a:r>
                        <a:rPr lang="da-DK"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da-DK" sz="700" dirty="0" smtClean="0">
                          <a:latin typeface="Arial"/>
                          <a:cs typeface="Arial"/>
                        </a:rPr>
                        <a:t>мм</a:t>
                      </a:r>
                      <a:r>
                        <a:rPr lang="da-DK" sz="700" spc="-15" dirty="0" smtClean="0">
                          <a:latin typeface="Arial"/>
                          <a:cs typeface="Arial"/>
                        </a:rPr>
                        <a:t> </a:t>
                      </a:r>
                    </a:p>
                    <a:p>
                      <a:pPr marL="7493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1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700" spc="-15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700" spc="-15" dirty="0" smtClean="0">
                          <a:latin typeface="Arial"/>
                          <a:cs typeface="Arial"/>
                        </a:rPr>
                        <a:t>6 </a:t>
                      </a:r>
                      <a:r>
                        <a:rPr sz="700" dirty="0" smtClean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endParaRPr sz="700" dirty="0">
                        <a:latin typeface="Arial"/>
                        <a:cs typeface="Arial"/>
                      </a:endParaRPr>
                    </a:p>
                    <a:p>
                      <a:pPr marL="74930">
                        <a:lnSpc>
                          <a:spcPct val="90000"/>
                        </a:lnSpc>
                      </a:pPr>
                      <a:r>
                        <a:rPr lang="en-US" sz="70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мм</a:t>
                      </a:r>
                    </a:p>
                    <a:p>
                      <a:pPr marL="74930">
                        <a:lnSpc>
                          <a:spcPct val="90000"/>
                        </a:lnSpc>
                        <a:spcBef>
                          <a:spcPts val="105"/>
                        </a:spcBef>
                      </a:pP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UD </a:t>
                      </a: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8 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x 8 x 2,5 мм (нержавеющая сталь 202607)</a:t>
                      </a:r>
                    </a:p>
                    <a:p>
                      <a:pPr marL="74930">
                        <a:lnSpc>
                          <a:spcPct val="90000"/>
                        </a:lnSpc>
                      </a:pP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UD </a:t>
                      </a: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10 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x 10 x 2,5 </a:t>
                      </a:r>
                      <a:r>
                        <a:rPr sz="7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мм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74930">
                        <a:lnSpc>
                          <a:spcPct val="90000"/>
                        </a:lnSpc>
                      </a:pPr>
                      <a:r>
                        <a:rPr lang="en-US"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UD</a:t>
                      </a: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12 x 12 x 3 </a:t>
                      </a:r>
                      <a:r>
                        <a:rPr sz="7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мм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endParaRPr lang="en-US" sz="70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74930">
                        <a:lnSpc>
                          <a:spcPct val="100000"/>
                        </a:lnSpc>
                      </a:pPr>
                      <a:r>
                        <a:rPr lang="en-US"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UD 14 </a:t>
                      </a: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x 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14 x 2,5 </a:t>
                      </a:r>
                      <a:r>
                        <a:rPr sz="7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мм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endParaRPr lang="en-US" sz="70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74930">
                        <a:lnSpc>
                          <a:spcPct val="100000"/>
                        </a:lnSpc>
                      </a:pP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UD </a:t>
                      </a:r>
                      <a:r>
                        <a:rPr lang="en-US"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5 x</a:t>
                      </a:r>
                      <a:r>
                        <a:rPr lang="en-US"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15 </a:t>
                      </a: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x 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 </a:t>
                      </a:r>
                      <a:r>
                        <a:rPr sz="7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мм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endParaRPr lang="en-US" sz="70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74930">
                        <a:lnSpc>
                          <a:spcPts val="875"/>
                        </a:lnSpc>
                      </a:pP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UD 16 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x 16 x </a:t>
                      </a: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r>
                        <a:rPr lang="en-US"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sz="700" dirty="0" err="1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мм</a:t>
                      </a: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endParaRPr lang="en-US" sz="70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74930">
                        <a:lnSpc>
                          <a:spcPts val="875"/>
                        </a:lnSpc>
                      </a:pP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UD 17 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x 17 x 3 </a:t>
                      </a:r>
                      <a:r>
                        <a:rPr sz="7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мм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endParaRPr lang="en-US" sz="70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74930">
                        <a:lnSpc>
                          <a:spcPts val="875"/>
                        </a:lnSpc>
                      </a:pP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UD 18 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x 18 x 4 </a:t>
                      </a:r>
                      <a:r>
                        <a:rPr sz="7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мм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endParaRPr lang="en-US" sz="70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74930">
                        <a:lnSpc>
                          <a:spcPts val="875"/>
                        </a:lnSpc>
                      </a:pP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UD</a:t>
                      </a:r>
                      <a:r>
                        <a:rPr lang="en-US"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20 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x 20 x 4 </a:t>
                      </a:r>
                      <a:r>
                        <a:rPr sz="700" dirty="0" err="1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мм</a:t>
                      </a:r>
                      <a:endParaRPr lang="en-US" sz="70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74930">
                        <a:lnSpc>
                          <a:spcPts val="875"/>
                        </a:lnSpc>
                      </a:pP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UD 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20 </a:t>
                      </a: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x</a:t>
                      </a:r>
                      <a:r>
                        <a:rPr lang="en-US"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20 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x 5 </a:t>
                      </a:r>
                      <a:r>
                        <a:rPr sz="7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мм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endParaRPr lang="en-US" sz="70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74930">
                        <a:lnSpc>
                          <a:spcPts val="875"/>
                        </a:lnSpc>
                      </a:pP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UD 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22 x 22 x </a:t>
                      </a: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4</a:t>
                      </a:r>
                      <a:r>
                        <a:rPr lang="en-US"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sz="700" dirty="0" err="1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мм</a:t>
                      </a: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endParaRPr lang="en-US" sz="70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74930">
                        <a:lnSpc>
                          <a:spcPts val="875"/>
                        </a:lnSpc>
                      </a:pP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UD 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24 x 24 x 5 мм</a:t>
                      </a:r>
                    </a:p>
                    <a:p>
                      <a:pPr marL="74930">
                        <a:lnSpc>
                          <a:spcPts val="875"/>
                        </a:lnSpc>
                      </a:pP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UD 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25 x 25 x 5 </a:t>
                      </a:r>
                      <a:r>
                        <a:rPr sz="7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мм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endParaRPr lang="en-US" sz="70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74930">
                        <a:lnSpc>
                          <a:spcPts val="875"/>
                        </a:lnSpc>
                      </a:pP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UD 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28 x 28 x 5 </a:t>
                      </a:r>
                      <a:r>
                        <a:rPr sz="7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мм</a:t>
                      </a:r>
                      <a:r>
                        <a:rPr sz="7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endParaRPr lang="en-US" sz="70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74930">
                        <a:lnSpc>
                          <a:spcPts val="875"/>
                        </a:lnSpc>
                      </a:pPr>
                      <a:r>
                        <a:rPr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UD 30</a:t>
                      </a:r>
                      <a:r>
                        <a:rPr lang="en-US" sz="7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sz="700" dirty="0" smtClean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endParaRPr lang="en-US" sz="700" spc="0" dirty="0" smtClean="0">
                        <a:latin typeface="Arial"/>
                        <a:cs typeface="Arial"/>
                      </a:endParaRPr>
                    </a:p>
                    <a:p>
                      <a:pPr marL="74930">
                        <a:lnSpc>
                          <a:spcPts val="875"/>
                        </a:lnSpc>
                      </a:pPr>
                      <a:r>
                        <a:rPr sz="70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32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32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 smtClean="0">
                          <a:latin typeface="Arial"/>
                          <a:cs typeface="Arial"/>
                        </a:rPr>
                        <a:t>x</a:t>
                      </a:r>
                      <a:r>
                        <a:rPr lang="en-US" sz="70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 smtClean="0">
                          <a:latin typeface="Arial"/>
                          <a:cs typeface="Arial"/>
                        </a:rPr>
                        <a:t>6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endParaRPr lang="en-US" sz="700" spc="-15" dirty="0" smtClean="0">
                        <a:latin typeface="Arial"/>
                        <a:cs typeface="Arial"/>
                      </a:endParaRPr>
                    </a:p>
                    <a:p>
                      <a:pPr marL="74930">
                        <a:lnSpc>
                          <a:spcPts val="875"/>
                        </a:lnSpc>
                      </a:pPr>
                      <a:r>
                        <a:rPr sz="70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35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35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мм</a:t>
                      </a:r>
                    </a:p>
                    <a:p>
                      <a:pPr marL="74930">
                        <a:lnSpc>
                          <a:spcPts val="850"/>
                        </a:lnSpc>
                      </a:pPr>
                      <a:r>
                        <a:rPr sz="70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endParaRPr lang="en-US" sz="700" spc="-15" dirty="0" smtClean="0">
                        <a:latin typeface="Arial"/>
                        <a:cs typeface="Arial"/>
                      </a:endParaRPr>
                    </a:p>
                    <a:p>
                      <a:pPr marL="74930">
                        <a:lnSpc>
                          <a:spcPts val="850"/>
                        </a:lnSpc>
                      </a:pPr>
                      <a:r>
                        <a:rPr sz="70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45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endParaRPr lang="en-US" sz="700" spc="-15" dirty="0" smtClean="0">
                        <a:latin typeface="Arial"/>
                        <a:cs typeface="Arial"/>
                      </a:endParaRPr>
                    </a:p>
                    <a:p>
                      <a:pPr marL="74930">
                        <a:lnSpc>
                          <a:spcPts val="850"/>
                        </a:lnSpc>
                      </a:pPr>
                      <a:r>
                        <a:rPr sz="70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 smtClean="0">
                          <a:latin typeface="Arial"/>
                          <a:cs typeface="Arial"/>
                        </a:rPr>
                        <a:t>50</a:t>
                      </a:r>
                      <a:r>
                        <a:rPr lang="en-US" sz="70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20" dirty="0" smtClean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endParaRPr lang="en-US" sz="700" spc="-20" dirty="0" smtClean="0">
                        <a:latin typeface="Arial"/>
                        <a:cs typeface="Arial"/>
                      </a:endParaRPr>
                    </a:p>
                    <a:p>
                      <a:pPr marL="74930">
                        <a:lnSpc>
                          <a:spcPts val="850"/>
                        </a:lnSpc>
                      </a:pPr>
                      <a:r>
                        <a:rPr sz="700" spc="5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700" spc="-20" dirty="0" smtClean="0">
                          <a:latin typeface="Arial"/>
                          <a:cs typeface="Arial"/>
                        </a:rPr>
                        <a:t>5</a:t>
                      </a:r>
                      <a:r>
                        <a:rPr sz="700" spc="10" dirty="0" smtClean="0">
                          <a:latin typeface="Arial"/>
                          <a:cs typeface="Arial"/>
                        </a:rPr>
                        <a:t>5</a:t>
                      </a:r>
                      <a:r>
                        <a:rPr sz="70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55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20" dirty="0" smtClean="0">
                          <a:latin typeface="Arial"/>
                          <a:cs typeface="Arial"/>
                        </a:rPr>
                        <a:t>x</a:t>
                      </a:r>
                      <a:r>
                        <a:rPr lang="en-US" sz="700" spc="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 smtClean="0">
                          <a:latin typeface="Arial"/>
                          <a:cs typeface="Arial"/>
                        </a:rPr>
                        <a:t>10</a:t>
                      </a:r>
                      <a:r>
                        <a:rPr sz="700" spc="-2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endParaRPr lang="en-US" sz="700" spc="-20" dirty="0" smtClean="0">
                        <a:latin typeface="Arial"/>
                        <a:cs typeface="Arial"/>
                      </a:endParaRPr>
                    </a:p>
                    <a:p>
                      <a:pPr marL="74930">
                        <a:lnSpc>
                          <a:spcPts val="850"/>
                        </a:lnSpc>
                      </a:pPr>
                      <a:r>
                        <a:rPr sz="700" spc="5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 smtClean="0">
                          <a:latin typeface="Arial"/>
                          <a:cs typeface="Arial"/>
                        </a:rPr>
                        <a:t>60</a:t>
                      </a:r>
                      <a:r>
                        <a:rPr sz="70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60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 smtClean="0">
                          <a:latin typeface="Arial"/>
                          <a:cs typeface="Arial"/>
                        </a:rPr>
                        <a:t>10</a:t>
                      </a:r>
                      <a:r>
                        <a:rPr lang="en-US" sz="7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0" dirty="0" err="1" smtClean="0">
                          <a:latin typeface="Arial"/>
                          <a:cs typeface="Arial"/>
                        </a:rPr>
                        <a:t>мм</a:t>
                      </a:r>
                      <a:r>
                        <a:rPr sz="700" spc="-25" dirty="0" smtClean="0">
                          <a:latin typeface="Arial"/>
                          <a:cs typeface="Arial"/>
                        </a:rPr>
                        <a:t> </a:t>
                      </a:r>
                      <a:endParaRPr lang="en-US" sz="700" spc="-25" dirty="0" smtClean="0">
                        <a:latin typeface="Arial"/>
                        <a:cs typeface="Arial"/>
                      </a:endParaRPr>
                    </a:p>
                    <a:p>
                      <a:pPr marL="74930">
                        <a:lnSpc>
                          <a:spcPts val="850"/>
                        </a:lnSpc>
                      </a:pPr>
                      <a:r>
                        <a:rPr sz="700" spc="5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 smtClean="0">
                          <a:latin typeface="Arial"/>
                          <a:cs typeface="Arial"/>
                        </a:rPr>
                        <a:t>70</a:t>
                      </a:r>
                      <a:r>
                        <a:rPr sz="70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70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0" dirty="0">
                          <a:latin typeface="Arial"/>
                          <a:cs typeface="Arial"/>
                        </a:rPr>
                        <a:t>мм</a:t>
                      </a:r>
                      <a:endParaRPr sz="700" dirty="0">
                        <a:latin typeface="Arial"/>
                        <a:cs typeface="Arial"/>
                      </a:endParaRPr>
                    </a:p>
                    <a:p>
                      <a:pPr marL="74930">
                        <a:lnSpc>
                          <a:spcPts val="85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 smtClean="0">
                          <a:latin typeface="Arial"/>
                          <a:cs typeface="Arial"/>
                        </a:rPr>
                        <a:t>75</a:t>
                      </a:r>
                      <a:r>
                        <a:rPr sz="70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75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12,5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endParaRPr lang="en-US" sz="700" spc="-20" dirty="0" smtClean="0">
                        <a:latin typeface="Arial"/>
                        <a:cs typeface="Arial"/>
                      </a:endParaRPr>
                    </a:p>
                    <a:p>
                      <a:pPr marL="74930">
                        <a:lnSpc>
                          <a:spcPts val="850"/>
                        </a:lnSpc>
                      </a:pPr>
                      <a:r>
                        <a:rPr sz="700" spc="5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lang="en-US" sz="700" spc="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 smtClean="0">
                          <a:latin typeface="Arial"/>
                          <a:cs typeface="Arial"/>
                        </a:rPr>
                        <a:t>80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80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12,5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мм</a:t>
                      </a:r>
                    </a:p>
                  </a:txBody>
                  <a:tcPr marL="0" marR="0" marT="2540" marB="0">
                    <a:lnR w="6350">
                      <a:solidFill>
                        <a:srgbClr val="FFFF00"/>
                      </a:solidFill>
                      <a:prstDash val="solid"/>
                    </a:lnR>
                    <a:lnT w="12700">
                      <a:solidFill>
                        <a:srgbClr val="FFFF00"/>
                      </a:solidFill>
                      <a:prstDash val="solid"/>
                    </a:lnT>
                    <a:lnB w="9525">
                      <a:solidFill>
                        <a:srgbClr val="FFFF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5197">
                <a:tc>
                  <a:txBody>
                    <a:bodyPr/>
                    <a:lstStyle/>
                    <a:p>
                      <a:pPr marL="31305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ru-RU" sz="700" b="1" spc="65" dirty="0" smtClean="0">
                          <a:latin typeface="Arial"/>
                          <a:cs typeface="Arial"/>
                        </a:rPr>
                        <a:t>Арт</a:t>
                      </a:r>
                      <a:r>
                        <a:rPr lang="ru-RU" sz="900" b="1" spc="65" dirty="0" smtClean="0">
                          <a:latin typeface="Arial"/>
                          <a:cs typeface="Arial"/>
                        </a:rPr>
                        <a:t>.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75"/>
                        </a:lnSpc>
                        <a:spcBef>
                          <a:spcPts val="10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202208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202672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55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202031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55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202181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202032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202391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202426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202033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202537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202034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202416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202035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202036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202219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202613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202037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202427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202099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44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202039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85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202040</a:t>
                      </a:r>
                      <a:endParaRPr sz="750" dirty="0">
                        <a:latin typeface="Arial"/>
                        <a:cs typeface="Arial"/>
                      </a:endParaRPr>
                    </a:p>
                    <a:p>
                      <a:pPr marL="233679">
                        <a:lnSpc>
                          <a:spcPts val="735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202041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6350">
                      <a:solidFill>
                        <a:srgbClr val="FFFF00"/>
                      </a:solidFill>
                      <a:prstDash val="solid"/>
                    </a:lnL>
                    <a:lnT w="9525">
                      <a:solidFill>
                        <a:srgbClr val="FFFF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50" dirty="0">
                        <a:latin typeface="Times New Roman"/>
                        <a:cs typeface="Times New Roman"/>
                      </a:endParaRPr>
                    </a:p>
                    <a:p>
                      <a:pPr marL="876300">
                        <a:lnSpc>
                          <a:spcPct val="60000"/>
                        </a:lnSpc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Габаритные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размеры</a:t>
                      </a:r>
                      <a:endParaRPr sz="7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710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spc="-15" dirty="0" smtClean="0">
                          <a:latin typeface="Arial"/>
                          <a:cs typeface="Arial"/>
                        </a:rPr>
                        <a:t>АРФА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3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1,2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sz="71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en-US" sz="710" dirty="0" smtClean="0">
                          <a:latin typeface="Arial"/>
                          <a:cs typeface="Arial"/>
                        </a:rPr>
                        <a:t>UD 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АРФА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4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en-US" sz="710" spc="-15" dirty="0" smtClean="0">
                        <a:latin typeface="Arial"/>
                        <a:cs typeface="Arial"/>
                      </a:endParaRPr>
                    </a:p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lang="en-US"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spc="-15" dirty="0" smtClean="0">
                          <a:latin typeface="Arial"/>
                          <a:cs typeface="Arial"/>
                        </a:rPr>
                        <a:t>АРФА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4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en-US" sz="710" spc="-15" dirty="0" smtClean="0">
                        <a:latin typeface="Arial"/>
                        <a:cs typeface="Arial"/>
                      </a:endParaRPr>
                    </a:p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АРФА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x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100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1,6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ru-RU" sz="710" spc="-15" dirty="0" smtClean="0">
                        <a:latin typeface="Arial"/>
                        <a:cs typeface="Arial"/>
                      </a:endParaRPr>
                    </a:p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АРФА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200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ru-RU" sz="710" spc="-15" dirty="0" smtClean="0">
                        <a:latin typeface="Arial"/>
                        <a:cs typeface="Arial"/>
                      </a:endParaRPr>
                    </a:p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АРФА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мм</a:t>
                      </a: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710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АРФА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ru-RU" sz="710" spc="-15" dirty="0" smtClean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 АРФА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6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ru-RU" sz="710" spc="-15" dirty="0" smtClean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АРФА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8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2,5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ru-RU" sz="710" spc="-15" dirty="0" smtClean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АРФА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x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200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ru-RU" sz="710" spc="-15" dirty="0" smtClean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АРФА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x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2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ru-RU" sz="710" spc="-15" dirty="0" smtClean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АРФА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2,8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 smtClean="0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endParaRPr lang="ru-RU" sz="710" spc="-15" dirty="0" smtClean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spc="0" dirty="0" smtClean="0">
                          <a:latin typeface="Arial"/>
                          <a:cs typeface="Arial"/>
                        </a:rPr>
                        <a:t>АРФА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мм</a:t>
                      </a: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710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spc="0" dirty="0" smtClean="0">
                          <a:latin typeface="Arial"/>
                          <a:cs typeface="Arial"/>
                        </a:rPr>
                        <a:t>АРФА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15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ru-RU" sz="710" spc="-15" dirty="0" smtClean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 АРФА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15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ru-RU" sz="710" spc="-15" dirty="0" smtClean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 АРФА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15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ru-RU" sz="710" spc="-15" dirty="0" smtClean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 АРФА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16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ru-RU" sz="710" spc="-15" dirty="0" smtClean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АРФА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20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ru-RU" sz="710" spc="-15" dirty="0" smtClean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АРФА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25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x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200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ru-RU" sz="710" spc="-15" dirty="0" smtClean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АРФА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200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endParaRPr lang="ru-RU" sz="710" spc="-15" dirty="0" smtClean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71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АРФА</a:t>
                      </a:r>
                      <a:r>
                        <a:rPr sz="71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1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10" dirty="0" smtClean="0">
                          <a:latin typeface="Arial"/>
                          <a:cs typeface="Arial"/>
                        </a:rPr>
                        <a:t>5</a:t>
                      </a:r>
                      <a:r>
                        <a:rPr lang="ru-RU" sz="7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10" spc="40" dirty="0" err="1" smtClean="0">
                          <a:latin typeface="Arial"/>
                          <a:cs typeface="Arial"/>
                        </a:rPr>
                        <a:t>мм</a:t>
                      </a:r>
                      <a:endParaRPr sz="710" dirty="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R w="6350">
                      <a:solidFill>
                        <a:srgbClr val="FFFF00"/>
                      </a:solidFill>
                      <a:prstDash val="solid"/>
                    </a:lnR>
                    <a:lnT w="9525">
                      <a:solidFill>
                        <a:srgbClr val="FFFF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4807">
                <a:tc>
                  <a:txBody>
                    <a:bodyPr/>
                    <a:lstStyle/>
                    <a:p>
                      <a:pPr marL="233679">
                        <a:lnSpc>
                          <a:spcPts val="760"/>
                        </a:lnSpc>
                        <a:spcBef>
                          <a:spcPts val="4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202698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6350">
                      <a:solidFill>
                        <a:srgbClr val="FFFF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6E3B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ts val="710"/>
                        </a:lnSpc>
                        <a:spcBef>
                          <a:spcPts val="90"/>
                        </a:spcBef>
                      </a:pPr>
                      <a:r>
                        <a:rPr lang="en-US" sz="70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3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 smtClean="0">
                          <a:latin typeface="Arial"/>
                          <a:cs typeface="Arial"/>
                        </a:rPr>
                        <a:t>АРФА-</a:t>
                      </a:r>
                      <a:r>
                        <a:rPr lang="ru-RU" sz="700" spc="-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 smtClean="0">
                          <a:latin typeface="Arial"/>
                          <a:cs typeface="Arial"/>
                        </a:rPr>
                        <a:t>ГОРИЗОНТ</a:t>
                      </a:r>
                      <a:r>
                        <a:rPr lang="ru-RU" sz="700" spc="-10" dirty="0" smtClean="0">
                          <a:latin typeface="Arial"/>
                          <a:cs typeface="Arial"/>
                        </a:rPr>
                        <a:t>АЛЬНАЯ</a:t>
                      </a:r>
                      <a:r>
                        <a:rPr sz="700" spc="-3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6x200x2,5мм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R w="6350">
                      <a:solidFill>
                        <a:srgbClr val="FFFF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6046">
                <a:tc>
                  <a:txBody>
                    <a:bodyPr/>
                    <a:lstStyle/>
                    <a:p>
                      <a:pPr marL="233679">
                        <a:lnSpc>
                          <a:spcPts val="735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202259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ts val="715"/>
                        </a:lnSpc>
                        <a:spcBef>
                          <a:spcPts val="20"/>
                        </a:spcBef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АРФА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 smtClean="0">
                          <a:latin typeface="Arial"/>
                          <a:cs typeface="Arial"/>
                        </a:rPr>
                        <a:t>ГОРИЗОНТ</a:t>
                      </a:r>
                      <a:r>
                        <a:rPr lang="ru-RU" sz="700" spc="-10" dirty="0" smtClean="0">
                          <a:latin typeface="Arial"/>
                          <a:cs typeface="Arial"/>
                        </a:rPr>
                        <a:t>АЛЬНАЯ</a:t>
                      </a:r>
                      <a:r>
                        <a:rPr sz="70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12x200x3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0" dirty="0">
                          <a:latin typeface="Arial"/>
                          <a:cs typeface="Arial"/>
                        </a:rPr>
                        <a:t>мм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6679">
                <a:tc>
                  <a:txBody>
                    <a:bodyPr/>
                    <a:lstStyle/>
                    <a:p>
                      <a:pPr marL="233679">
                        <a:lnSpc>
                          <a:spcPts val="74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202136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FFFF00"/>
                      </a:solidFill>
                      <a:prstDash val="solid"/>
                    </a:lnL>
                    <a:solidFill>
                      <a:srgbClr val="D6E3B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ts val="720"/>
                        </a:lnSpc>
                        <a:spcBef>
                          <a:spcPts val="15"/>
                        </a:spcBef>
                      </a:pPr>
                      <a:r>
                        <a:rPr lang="en-US" sz="700" spc="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АРФА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 smtClean="0">
                          <a:latin typeface="Arial"/>
                          <a:cs typeface="Arial"/>
                        </a:rPr>
                        <a:t>ГОРИЗ</a:t>
                      </a:r>
                      <a:r>
                        <a:rPr lang="ru-RU" sz="700" spc="-10" dirty="0" smtClean="0">
                          <a:latin typeface="Arial"/>
                          <a:cs typeface="Arial"/>
                        </a:rPr>
                        <a:t>ОНТАЛЬНАЯ</a:t>
                      </a:r>
                      <a:r>
                        <a:rPr sz="70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15x200x3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0" dirty="0" err="1">
                          <a:latin typeface="Arial"/>
                          <a:cs typeface="Arial"/>
                        </a:rPr>
                        <a:t>мм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R w="6350">
                      <a:solidFill>
                        <a:srgbClr val="FFFF00"/>
                      </a:solidFill>
                      <a:prstDash val="solid"/>
                    </a:lnR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4013">
                <a:tc>
                  <a:txBody>
                    <a:bodyPr/>
                    <a:lstStyle/>
                    <a:p>
                      <a:pPr marL="233679">
                        <a:lnSpc>
                          <a:spcPts val="720"/>
                        </a:lnSpc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202834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FFFF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ts val="710"/>
                        </a:lnSpc>
                        <a:spcBef>
                          <a:spcPts val="10"/>
                        </a:spcBef>
                      </a:pPr>
                      <a:r>
                        <a:rPr lang="en-US" sz="700" spc="-15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lang="ru-RU" sz="700" spc="-15" dirty="0" smtClean="0">
                          <a:latin typeface="Arial"/>
                          <a:cs typeface="Arial"/>
                        </a:rPr>
                        <a:t> А</a:t>
                      </a:r>
                      <a:r>
                        <a:rPr sz="700" spc="-15" dirty="0" smtClean="0">
                          <a:latin typeface="Arial"/>
                          <a:cs typeface="Arial"/>
                        </a:rPr>
                        <a:t>РФА</a:t>
                      </a:r>
                      <a:r>
                        <a:rPr sz="700" spc="-2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 smtClean="0">
                          <a:latin typeface="Arial"/>
                          <a:cs typeface="Arial"/>
                        </a:rPr>
                        <a:t>ГОРИЗ</a:t>
                      </a:r>
                      <a:r>
                        <a:rPr lang="ru-RU" sz="700" spc="-10" dirty="0" smtClean="0">
                          <a:latin typeface="Arial"/>
                          <a:cs typeface="Arial"/>
                        </a:rPr>
                        <a:t>ОНТАЛЬНАЯ</a:t>
                      </a:r>
                      <a:r>
                        <a:rPr sz="700" spc="-2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25x200x3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0" dirty="0">
                          <a:latin typeface="Arial"/>
                          <a:cs typeface="Arial"/>
                        </a:rPr>
                        <a:t>мм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R w="6350">
                      <a:solidFill>
                        <a:srgbClr val="FFFF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4596">
                <a:tc>
                  <a:txBody>
                    <a:bodyPr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750" spc="10" dirty="0">
                          <a:latin typeface="Arial"/>
                          <a:cs typeface="Arial"/>
                        </a:rPr>
                        <a:t>202258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6350">
                      <a:solidFill>
                        <a:srgbClr val="FFFF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FFFF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en-US" sz="700" dirty="0" smtClean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ГОРИЗ.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700" spc="-20" dirty="0" smtClean="0">
                          <a:latin typeface="Arial"/>
                          <a:cs typeface="Arial"/>
                        </a:rPr>
                        <a:t>волнообразная</a:t>
                      </a:r>
                      <a:r>
                        <a:rPr sz="700" spc="-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10x200x2,5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40" dirty="0">
                          <a:latin typeface="Arial"/>
                          <a:cs typeface="Arial"/>
                        </a:rPr>
                        <a:t>мм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R w="6350">
                      <a:solidFill>
                        <a:srgbClr val="FFFF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FFFF00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525271" y="6757034"/>
            <a:ext cx="1384807" cy="8335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lang="ru-RU" sz="750" b="1" spc="-15" dirty="0" smtClean="0">
                <a:latin typeface="Arial"/>
                <a:cs typeface="Arial"/>
              </a:rPr>
              <a:t>ПРОДОЛЬНЫЕ СИТА АРФА</a:t>
            </a:r>
            <a:endParaRPr sz="750" dirty="0"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750" spc="10" dirty="0">
                <a:latin typeface="Arial"/>
                <a:cs typeface="Arial"/>
              </a:rPr>
              <a:t>Преимущества:</a:t>
            </a:r>
            <a:endParaRPr sz="750" dirty="0">
              <a:latin typeface="Arial"/>
              <a:cs typeface="Arial"/>
            </a:endParaRPr>
          </a:p>
          <a:p>
            <a:pPr marL="57150" marR="197485" indent="-57150">
              <a:spcBef>
                <a:spcPts val="35"/>
              </a:spcBef>
              <a:buChar char="-"/>
              <a:tabLst>
                <a:tab pos="57150" algn="l"/>
              </a:tabLst>
            </a:pPr>
            <a:r>
              <a:rPr lang="ru-RU" sz="750" spc="30" dirty="0">
                <a:latin typeface="Arial"/>
                <a:cs typeface="Arial"/>
              </a:rPr>
              <a:t>В</a:t>
            </a:r>
            <a:r>
              <a:rPr sz="750" spc="30" dirty="0" err="1" smtClean="0">
                <a:latin typeface="Arial"/>
                <a:cs typeface="Arial"/>
              </a:rPr>
              <a:t>ысокий</a:t>
            </a:r>
            <a:r>
              <a:rPr sz="750" spc="-40" dirty="0" smtClean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процент</a:t>
            </a:r>
            <a:r>
              <a:rPr sz="750" spc="-4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открытой </a:t>
            </a:r>
            <a:r>
              <a:rPr sz="750" spc="-150" dirty="0">
                <a:latin typeface="Arial"/>
                <a:cs typeface="Arial"/>
              </a:rPr>
              <a:t> </a:t>
            </a:r>
            <a:r>
              <a:rPr sz="750" spc="10" dirty="0" err="1">
                <a:latin typeface="Arial"/>
                <a:cs typeface="Arial"/>
              </a:rPr>
              <a:t>области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lang="ru-RU" sz="750" spc="20" dirty="0" err="1" smtClean="0">
                <a:latin typeface="Arial"/>
                <a:cs typeface="Arial"/>
              </a:rPr>
              <a:t>грохочения</a:t>
            </a:r>
            <a:endParaRPr sz="750" dirty="0">
              <a:latin typeface="Arial"/>
              <a:cs typeface="Arial"/>
            </a:endParaRPr>
          </a:p>
          <a:p>
            <a:pPr marL="67945" indent="-55880">
              <a:spcBef>
                <a:spcPts val="330"/>
              </a:spcBef>
              <a:buChar char="-"/>
              <a:tabLst>
                <a:tab pos="68580" algn="l"/>
              </a:tabLst>
            </a:pPr>
            <a:r>
              <a:rPr sz="750" spc="50" dirty="0">
                <a:latin typeface="Arial"/>
                <a:cs typeface="Arial"/>
              </a:rPr>
              <a:t>Меньший</a:t>
            </a:r>
            <a:r>
              <a:rPr sz="750" spc="-40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риск</a:t>
            </a:r>
            <a:r>
              <a:rPr sz="750" spc="-35" dirty="0">
                <a:latin typeface="Arial"/>
                <a:cs typeface="Arial"/>
              </a:rPr>
              <a:t> </a:t>
            </a:r>
            <a:r>
              <a:rPr sz="750" spc="25" dirty="0">
                <a:latin typeface="Arial"/>
                <a:cs typeface="Arial"/>
              </a:rPr>
              <a:t>засорения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01004" y="8005317"/>
            <a:ext cx="1188720" cy="150041"/>
          </a:xfrm>
          <a:prstGeom prst="rect">
            <a:avLst/>
          </a:prstGeom>
          <a:solidFill>
            <a:srgbClr val="D9D9D9"/>
          </a:solidFill>
          <a:ln w="12700">
            <a:solidFill>
              <a:srgbClr val="7E7E7E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151130">
              <a:lnSpc>
                <a:spcPct val="100000"/>
              </a:lnSpc>
              <a:spcBef>
                <a:spcPts val="330"/>
              </a:spcBef>
            </a:pPr>
            <a:r>
              <a:rPr lang="en-US" sz="700" spc="-45" dirty="0" smtClean="0">
                <a:solidFill>
                  <a:srgbClr val="0C0C0C"/>
                </a:solidFill>
                <a:latin typeface="Arial"/>
                <a:cs typeface="Arial"/>
              </a:rPr>
              <a:t>SERPA</a:t>
            </a:r>
            <a:r>
              <a:rPr sz="700" spc="-15" dirty="0" smtClean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-10" dirty="0">
                <a:solidFill>
                  <a:srgbClr val="0C0C0C"/>
                </a:solidFill>
                <a:latin typeface="Arial"/>
                <a:cs typeface="Arial"/>
              </a:rPr>
              <a:t>=</a:t>
            </a:r>
            <a:r>
              <a:rPr sz="700" spc="-1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700" spc="5" dirty="0">
                <a:solidFill>
                  <a:srgbClr val="0C0C0C"/>
                </a:solidFill>
                <a:latin typeface="Arial"/>
                <a:cs typeface="Arial"/>
              </a:rPr>
              <a:t>АЛМАЗ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5272" y="9196069"/>
            <a:ext cx="7150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750" b="1" spc="-40" smtClean="0">
                <a:latin typeface="Arial"/>
                <a:cs typeface="Arial"/>
              </a:rPr>
              <a:t>SERPA</a:t>
            </a:r>
            <a:r>
              <a:rPr sz="750" b="1" spc="-15" smtClean="0">
                <a:latin typeface="Arial"/>
                <a:cs typeface="Arial"/>
              </a:rPr>
              <a:t> </a:t>
            </a:r>
            <a:r>
              <a:rPr sz="750" b="1" spc="15" dirty="0">
                <a:latin typeface="Arial"/>
                <a:cs typeface="Arial"/>
              </a:rPr>
              <a:t>АЛМАЗ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43879" y="9267697"/>
            <a:ext cx="962025" cy="226344"/>
          </a:xfrm>
          <a:prstGeom prst="rect">
            <a:avLst/>
          </a:prstGeom>
          <a:solidFill>
            <a:srgbClr val="D9D9D9"/>
          </a:solidFill>
          <a:ln w="12700">
            <a:solidFill>
              <a:srgbClr val="7E7E7E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325"/>
              </a:spcBef>
            </a:pPr>
            <a:r>
              <a:rPr lang="ru-RU" sz="600" spc="-10" dirty="0" smtClean="0">
                <a:solidFill>
                  <a:srgbClr val="0C0C0C"/>
                </a:solidFill>
                <a:latin typeface="Arial"/>
                <a:cs typeface="Arial"/>
              </a:rPr>
              <a:t>ГОРИЗОНТАЛЬНАЯ ВОЛННОБРАЗНАЯ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5272" y="9335769"/>
            <a:ext cx="1245236" cy="4231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dirty="0" smtClean="0">
                <a:latin typeface="Arial"/>
                <a:cs typeface="Arial"/>
              </a:rPr>
              <a:t>ГОРИЗОНТАЛЬН</a:t>
            </a:r>
            <a:r>
              <a:rPr lang="ru-RU" sz="750" b="1" dirty="0" smtClean="0">
                <a:latin typeface="Arial"/>
                <a:cs typeface="Arial"/>
              </a:rPr>
              <a:t>ЫЕ ВОЛНООБРАЗНЫЕ</a:t>
            </a:r>
            <a:endParaRPr sz="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750" b="1" spc="10" dirty="0" smtClean="0">
                <a:latin typeface="Arial"/>
                <a:cs typeface="Arial"/>
              </a:rPr>
              <a:t>ПРО</a:t>
            </a:r>
            <a:r>
              <a:rPr lang="ru-RU" sz="750" b="1" spc="10" dirty="0" smtClean="0">
                <a:latin typeface="Arial"/>
                <a:cs typeface="Arial"/>
              </a:rPr>
              <a:t>ВОЛОЧНЫЕ СИТА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261924" y="88900"/>
            <a:ext cx="230832" cy="994029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50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54225" y="2177287"/>
            <a:ext cx="2836545" cy="1517015"/>
            <a:chOff x="2054225" y="2177287"/>
            <a:chExt cx="2836545" cy="1517015"/>
          </a:xfrm>
        </p:grpSpPr>
        <p:sp>
          <p:nvSpPr>
            <p:cNvPr id="3" name="object 3"/>
            <p:cNvSpPr/>
            <p:nvPr/>
          </p:nvSpPr>
          <p:spPr>
            <a:xfrm>
              <a:off x="2057400" y="2180462"/>
              <a:ext cx="2830195" cy="1510665"/>
            </a:xfrm>
            <a:custGeom>
              <a:avLst/>
              <a:gdLst/>
              <a:ahLst/>
              <a:cxnLst/>
              <a:rect l="l" t="t" r="r" b="b"/>
              <a:pathLst>
                <a:path w="2830195" h="1510664">
                  <a:moveTo>
                    <a:pt x="2830195" y="0"/>
                  </a:moveTo>
                  <a:lnTo>
                    <a:pt x="0" y="0"/>
                  </a:lnTo>
                  <a:lnTo>
                    <a:pt x="0" y="1510665"/>
                  </a:lnTo>
                  <a:lnTo>
                    <a:pt x="2830195" y="1510665"/>
                  </a:lnTo>
                  <a:lnTo>
                    <a:pt x="2830195" y="0"/>
                  </a:lnTo>
                  <a:close/>
                </a:path>
              </a:pathLst>
            </a:custGeom>
            <a:solidFill>
              <a:srgbClr val="D6E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57400" y="2180462"/>
              <a:ext cx="2830195" cy="1510665"/>
            </a:xfrm>
            <a:custGeom>
              <a:avLst/>
              <a:gdLst/>
              <a:ahLst/>
              <a:cxnLst/>
              <a:rect l="l" t="t" r="r" b="b"/>
              <a:pathLst>
                <a:path w="2830195" h="1510664">
                  <a:moveTo>
                    <a:pt x="0" y="1510665"/>
                  </a:moveTo>
                  <a:lnTo>
                    <a:pt x="2830195" y="1510665"/>
                  </a:lnTo>
                  <a:lnTo>
                    <a:pt x="2830195" y="0"/>
                  </a:lnTo>
                  <a:lnTo>
                    <a:pt x="0" y="0"/>
                  </a:lnTo>
                  <a:lnTo>
                    <a:pt x="0" y="1510665"/>
                  </a:lnTo>
                  <a:close/>
                </a:path>
              </a:pathLst>
            </a:custGeom>
            <a:ln w="63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579869" y="0"/>
            <a:ext cx="566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250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72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30" dirty="0"/>
              <a:t>15</a:t>
            </a:fld>
            <a:endParaRPr spc="30" dirty="0"/>
          </a:p>
        </p:txBody>
      </p:sp>
      <p:sp>
        <p:nvSpPr>
          <p:cNvPr id="16" name="object 16"/>
          <p:cNvSpPr txBox="1"/>
          <p:nvPr/>
        </p:nvSpPr>
        <p:spPr>
          <a:xfrm>
            <a:off x="6957821" y="10001250"/>
            <a:ext cx="16891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15" dirty="0">
                <a:solidFill>
                  <a:srgbClr val="00B050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dt" sz="half" idx="6"/>
          </p:nvPr>
        </p:nvSpPr>
        <p:spPr>
          <a:xfrm>
            <a:off x="5342000" y="10014826"/>
            <a:ext cx="1103249" cy="321882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lang="ru-RU" spc="-50" dirty="0"/>
              <a:t>Г</a:t>
            </a:r>
            <a:r>
              <a:rPr spc="-50" dirty="0" smtClean="0"/>
              <a:t>Р</a:t>
            </a:r>
            <a:r>
              <a:rPr lang="ru-RU" spc="-50" dirty="0" smtClean="0"/>
              <a:t>ОХОТ</a:t>
            </a:r>
            <a:endParaRPr spc="-50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5272" y="1640331"/>
            <a:ext cx="3937000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0" spc="-55" dirty="0">
                <a:solidFill>
                  <a:srgbClr val="7F8484"/>
                </a:solidFill>
                <a:latin typeface="Arial"/>
                <a:cs typeface="Arial"/>
              </a:rPr>
              <a:t>ТЕХНИЧЕСКАЯ</a:t>
            </a:r>
            <a:r>
              <a:rPr sz="1350" b="0" spc="-40" dirty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1350" b="0" spc="-15" dirty="0" smtClean="0">
                <a:solidFill>
                  <a:srgbClr val="7F8484"/>
                </a:solidFill>
                <a:latin typeface="Arial"/>
                <a:cs typeface="Arial"/>
              </a:rPr>
              <a:t>СПЕЦИФИКАЦИЯ</a:t>
            </a:r>
            <a:r>
              <a:rPr lang="ru-RU" sz="1350" b="0" spc="-15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sz="900" b="0" spc="-15" dirty="0" smtClean="0">
                <a:solidFill>
                  <a:srgbClr val="7F8484"/>
                </a:solidFill>
                <a:latin typeface="Arial"/>
                <a:cs typeface="Arial"/>
              </a:rPr>
              <a:t>–</a:t>
            </a:r>
            <a:r>
              <a:rPr lang="ru-RU" sz="900" b="0" spc="-15" dirty="0" smtClean="0">
                <a:solidFill>
                  <a:srgbClr val="7F8484"/>
                </a:solidFill>
                <a:latin typeface="Arial"/>
                <a:cs typeface="Arial"/>
              </a:rPr>
              <a:t> </a:t>
            </a:r>
            <a:r>
              <a:rPr lang="ru-RU" sz="900" spc="-15" dirty="0" smtClean="0">
                <a:solidFill>
                  <a:srgbClr val="7F8484"/>
                </a:solidFill>
              </a:rPr>
              <a:t>СИТА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5272" y="1968245"/>
            <a:ext cx="1532128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02)</a:t>
            </a:r>
            <a:r>
              <a:rPr sz="900" b="1" spc="-40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НИЖНЯЯ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lang="ru-RU" sz="900" b="1" spc="-5" dirty="0" smtClean="0">
                <a:latin typeface="Arial"/>
                <a:cs typeface="Arial"/>
              </a:rPr>
              <a:t>ДЕКА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8319" y="2222500"/>
            <a:ext cx="136271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5" dirty="0">
                <a:latin typeface="Arial"/>
                <a:cs typeface="Arial"/>
              </a:rPr>
              <a:t>ДОПОЛНИТЕЛЬНЫЕ</a:t>
            </a:r>
            <a:r>
              <a:rPr sz="750" b="1" spc="-10" dirty="0">
                <a:latin typeface="Arial"/>
                <a:cs typeface="Arial"/>
              </a:rPr>
              <a:t> </a:t>
            </a:r>
            <a:r>
              <a:rPr sz="750" b="1" spc="5" dirty="0" smtClean="0">
                <a:latin typeface="Arial"/>
                <a:cs typeface="Arial"/>
              </a:rPr>
              <a:t>К</a:t>
            </a:r>
            <a:r>
              <a:rPr lang="ru-RU" sz="750" b="1" spc="5" dirty="0" smtClean="0">
                <a:latin typeface="Arial"/>
                <a:cs typeface="Arial"/>
              </a:rPr>
              <a:t>АССЕТЫ ДЛЯ ДЕКИ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92350" y="2195220"/>
            <a:ext cx="339725" cy="412292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R="55880" algn="r">
              <a:lnSpc>
                <a:spcPct val="100000"/>
              </a:lnSpc>
              <a:spcBef>
                <a:spcPts val="235"/>
              </a:spcBef>
            </a:pPr>
            <a:r>
              <a:rPr lang="ru-RU" sz="900" b="1" spc="65" dirty="0" smtClean="0">
                <a:latin typeface="Arial"/>
                <a:cs typeface="Arial"/>
              </a:rPr>
              <a:t>Арт.</a:t>
            </a:r>
            <a:endParaRPr sz="900" dirty="0" smtClean="0">
              <a:latin typeface="Arial"/>
              <a:cs typeface="Arial"/>
            </a:endParaRPr>
          </a:p>
          <a:p>
            <a:pPr marR="5080" algn="r">
              <a:lnSpc>
                <a:spcPts val="869"/>
              </a:lnSpc>
              <a:spcBef>
                <a:spcPts val="114"/>
              </a:spcBef>
            </a:pPr>
            <a:r>
              <a:rPr sz="750" spc="10" dirty="0" smtClean="0">
                <a:latin typeface="Arial"/>
                <a:cs typeface="Arial"/>
              </a:rPr>
              <a:t>601801</a:t>
            </a:r>
            <a:endParaRPr sz="750" dirty="0" smtClean="0">
              <a:latin typeface="Arial"/>
              <a:cs typeface="Arial"/>
            </a:endParaRPr>
          </a:p>
          <a:p>
            <a:pPr marR="5080" algn="r">
              <a:lnSpc>
                <a:spcPts val="869"/>
              </a:lnSpc>
            </a:pPr>
            <a:r>
              <a:rPr sz="750" spc="10" dirty="0" smtClean="0">
                <a:latin typeface="Arial"/>
                <a:cs typeface="Arial"/>
              </a:rPr>
              <a:t>609700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45942" y="2219452"/>
            <a:ext cx="1999108" cy="651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8175">
              <a:lnSpc>
                <a:spcPct val="100000"/>
              </a:lnSpc>
              <a:spcBef>
                <a:spcPts val="100"/>
              </a:spcBef>
            </a:pPr>
            <a:r>
              <a:rPr sz="750" b="1" spc="30" dirty="0">
                <a:latin typeface="Arial"/>
                <a:cs typeface="Arial"/>
              </a:rPr>
              <a:t>описание</a:t>
            </a:r>
            <a:endParaRPr sz="750" dirty="0">
              <a:latin typeface="Arial"/>
              <a:cs typeface="Arial"/>
            </a:endParaRPr>
          </a:p>
          <a:p>
            <a:pPr marR="5080">
              <a:lnSpc>
                <a:spcPct val="140000"/>
              </a:lnSpc>
              <a:spcBef>
                <a:spcPts val="250"/>
              </a:spcBef>
            </a:pPr>
            <a:r>
              <a:rPr lang="ru-RU" sz="750" spc="15" dirty="0" err="1">
                <a:latin typeface="Arial"/>
                <a:cs typeface="Arial"/>
              </a:rPr>
              <a:t>Д</a:t>
            </a:r>
            <a:r>
              <a:rPr sz="750" spc="15" dirty="0" err="1" smtClean="0">
                <a:latin typeface="Arial"/>
                <a:cs typeface="Arial"/>
              </a:rPr>
              <a:t>ополнительная</a:t>
            </a:r>
            <a:r>
              <a:rPr sz="750" spc="15" dirty="0" smtClean="0">
                <a:latin typeface="Arial"/>
                <a:cs typeface="Arial"/>
              </a:rPr>
              <a:t> </a:t>
            </a:r>
            <a:r>
              <a:rPr sz="750" spc="5" dirty="0" err="1" smtClean="0">
                <a:latin typeface="Arial"/>
                <a:cs typeface="Arial"/>
              </a:rPr>
              <a:t>кассета</a:t>
            </a:r>
            <a:r>
              <a:rPr sz="750" spc="5" dirty="0" smtClean="0">
                <a:latin typeface="Arial"/>
                <a:cs typeface="Arial"/>
              </a:rPr>
              <a:t> </a:t>
            </a:r>
            <a:r>
              <a:rPr sz="750" spc="10" dirty="0" err="1">
                <a:latin typeface="Arial"/>
                <a:cs typeface="Arial"/>
              </a:rPr>
              <a:t>без</a:t>
            </a:r>
            <a:r>
              <a:rPr sz="750" spc="10" dirty="0">
                <a:latin typeface="Arial"/>
                <a:cs typeface="Arial"/>
              </a:rPr>
              <a:t> </a:t>
            </a:r>
            <a:r>
              <a:rPr lang="ru-RU" sz="750" spc="10" dirty="0" smtClean="0">
                <a:latin typeface="Arial"/>
                <a:cs typeface="Arial"/>
              </a:rPr>
              <a:t>сит</a:t>
            </a:r>
            <a:r>
              <a:rPr sz="750" spc="5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 </a:t>
            </a:r>
            <a:r>
              <a:rPr lang="ru-RU" sz="750" spc="15" dirty="0" err="1">
                <a:latin typeface="Arial"/>
                <a:cs typeface="Arial"/>
              </a:rPr>
              <a:t>Д</a:t>
            </a:r>
            <a:r>
              <a:rPr sz="750" spc="15" dirty="0" err="1" smtClean="0">
                <a:latin typeface="Arial"/>
                <a:cs typeface="Arial"/>
              </a:rPr>
              <a:t>ополнительная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sz="750" spc="5" dirty="0" err="1" smtClean="0">
                <a:latin typeface="Arial"/>
                <a:cs typeface="Arial"/>
              </a:rPr>
              <a:t>кассета</a:t>
            </a:r>
            <a:r>
              <a:rPr sz="750" spc="-5" dirty="0" smtClean="0">
                <a:latin typeface="Arial"/>
                <a:cs typeface="Arial"/>
              </a:rPr>
              <a:t> </a:t>
            </a:r>
            <a:r>
              <a:rPr lang="ru-RU" sz="750" spc="-10" dirty="0" smtClean="0">
                <a:latin typeface="Arial"/>
                <a:cs typeface="Arial"/>
              </a:rPr>
              <a:t>с </a:t>
            </a:r>
            <a:r>
              <a:rPr sz="750" spc="25" dirty="0" err="1" smtClean="0">
                <a:latin typeface="Arial"/>
                <a:cs typeface="Arial"/>
              </a:rPr>
              <a:t>проволочн</a:t>
            </a:r>
            <a:r>
              <a:rPr lang="ru-RU" sz="750" spc="25" dirty="0" err="1" smtClean="0">
                <a:latin typeface="Arial"/>
                <a:cs typeface="Arial"/>
              </a:rPr>
              <a:t>ыми</a:t>
            </a:r>
            <a:r>
              <a:rPr sz="750" spc="-10" dirty="0" smtClean="0">
                <a:latin typeface="Arial"/>
                <a:cs typeface="Arial"/>
              </a:rPr>
              <a:t> </a:t>
            </a:r>
            <a:r>
              <a:rPr sz="750" spc="10" dirty="0" smtClean="0">
                <a:latin typeface="Arial"/>
                <a:cs typeface="Arial"/>
              </a:rPr>
              <a:t>с</a:t>
            </a:r>
            <a:r>
              <a:rPr lang="ru-RU" sz="750" spc="10" dirty="0" smtClean="0">
                <a:latin typeface="Arial"/>
                <a:cs typeface="Arial"/>
              </a:rPr>
              <a:t>и</a:t>
            </a:r>
            <a:r>
              <a:rPr sz="750" spc="10" dirty="0" err="1" smtClean="0">
                <a:latin typeface="Arial"/>
                <a:cs typeface="Arial"/>
              </a:rPr>
              <a:t>та</a:t>
            </a:r>
            <a:r>
              <a:rPr lang="ru-RU" sz="750" spc="10" dirty="0" smtClean="0">
                <a:latin typeface="Arial"/>
                <a:cs typeface="Arial"/>
              </a:rPr>
              <a:t>ми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92350" y="2840863"/>
            <a:ext cx="339725" cy="74549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0"/>
              </a:spcBef>
            </a:pPr>
            <a:r>
              <a:rPr sz="750" spc="10" dirty="0">
                <a:latin typeface="Arial"/>
                <a:cs typeface="Arial"/>
              </a:rPr>
              <a:t>601850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r>
              <a:rPr sz="750" spc="10" dirty="0">
                <a:latin typeface="Arial"/>
                <a:cs typeface="Arial"/>
              </a:rPr>
              <a:t>601844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r>
              <a:rPr sz="750" spc="10" dirty="0">
                <a:latin typeface="Arial"/>
                <a:cs typeface="Arial"/>
              </a:rPr>
              <a:t>601841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r>
              <a:rPr sz="750" spc="10" dirty="0">
                <a:latin typeface="Arial"/>
                <a:cs typeface="Arial"/>
              </a:rPr>
              <a:t>601835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r>
              <a:rPr sz="750" spc="10" dirty="0">
                <a:latin typeface="Arial"/>
                <a:cs typeface="Arial"/>
              </a:rPr>
              <a:t>601855</a:t>
            </a:r>
            <a:endParaRPr sz="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45942" y="2840387"/>
            <a:ext cx="1509395" cy="7110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14000"/>
              </a:lnSpc>
              <a:spcBef>
                <a:spcPts val="100"/>
              </a:spcBef>
            </a:pPr>
            <a:r>
              <a:rPr sz="750" spc="-5" dirty="0">
                <a:latin typeface="Arial"/>
                <a:cs typeface="Arial"/>
              </a:rPr>
              <a:t>BD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кассета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5" dirty="0" err="1">
                <a:latin typeface="Arial"/>
                <a:cs typeface="Arial"/>
              </a:rPr>
              <a:t>без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25" dirty="0" smtClean="0">
                <a:latin typeface="Arial"/>
                <a:cs typeface="Arial"/>
              </a:rPr>
              <a:t>с</a:t>
            </a:r>
            <a:r>
              <a:rPr lang="ru-RU" sz="750" spc="25" dirty="0" err="1" smtClean="0">
                <a:latin typeface="Arial"/>
                <a:cs typeface="Arial"/>
              </a:rPr>
              <a:t>ит</a:t>
            </a:r>
            <a:r>
              <a:rPr sz="750" spc="-15" dirty="0" smtClean="0">
                <a:latin typeface="Arial"/>
                <a:cs typeface="Arial"/>
              </a:rPr>
              <a:t> </a:t>
            </a:r>
            <a:endParaRPr lang="ru-RU" sz="750" spc="-15" dirty="0" smtClean="0">
              <a:latin typeface="Arial"/>
              <a:cs typeface="Arial"/>
            </a:endParaRPr>
          </a:p>
          <a:p>
            <a:pPr marR="5080">
              <a:lnSpc>
                <a:spcPct val="114000"/>
              </a:lnSpc>
              <a:spcBef>
                <a:spcPts val="100"/>
              </a:spcBef>
            </a:pPr>
            <a:r>
              <a:rPr sz="750" spc="-5" dirty="0" smtClean="0">
                <a:latin typeface="Arial"/>
                <a:cs typeface="Arial"/>
              </a:rPr>
              <a:t>BD</a:t>
            </a:r>
            <a:r>
              <a:rPr sz="750" spc="-20" dirty="0" smtClean="0">
                <a:latin typeface="Arial"/>
                <a:cs typeface="Arial"/>
              </a:rPr>
              <a:t> </a:t>
            </a:r>
            <a:r>
              <a:rPr sz="750" spc="5" dirty="0">
                <a:latin typeface="Arial"/>
                <a:cs typeface="Arial"/>
              </a:rPr>
              <a:t>кассета </a:t>
            </a:r>
            <a:r>
              <a:rPr sz="750" spc="-195" dirty="0">
                <a:latin typeface="Arial"/>
                <a:cs typeface="Arial"/>
              </a:rPr>
              <a:t> </a:t>
            </a:r>
            <a:r>
              <a:rPr sz="750" spc="-15" dirty="0">
                <a:latin typeface="Arial"/>
                <a:cs typeface="Arial"/>
              </a:rPr>
              <a:t>с </a:t>
            </a:r>
            <a:r>
              <a:rPr sz="750" spc="30" dirty="0">
                <a:latin typeface="Arial"/>
                <a:cs typeface="Arial"/>
              </a:rPr>
              <a:t>пальцем </a:t>
            </a:r>
            <a:r>
              <a:rPr sz="750" spc="10" dirty="0">
                <a:latin typeface="Arial"/>
                <a:cs typeface="Arial"/>
              </a:rPr>
              <a:t>25 </a:t>
            </a:r>
            <a:r>
              <a:rPr sz="750" spc="40" dirty="0" err="1">
                <a:latin typeface="Arial"/>
                <a:cs typeface="Arial"/>
              </a:rPr>
              <a:t>мм</a:t>
            </a:r>
            <a:r>
              <a:rPr sz="750" spc="40" dirty="0">
                <a:latin typeface="Arial"/>
                <a:cs typeface="Arial"/>
              </a:rPr>
              <a:t> </a:t>
            </a:r>
            <a:endParaRPr lang="ru-RU" sz="750" spc="40" dirty="0" smtClean="0">
              <a:latin typeface="Arial"/>
              <a:cs typeface="Arial"/>
            </a:endParaRPr>
          </a:p>
          <a:p>
            <a:pPr marR="5080">
              <a:lnSpc>
                <a:spcPct val="114000"/>
              </a:lnSpc>
              <a:spcBef>
                <a:spcPts val="100"/>
              </a:spcBef>
            </a:pPr>
            <a:r>
              <a:rPr sz="750" spc="-5" dirty="0" smtClean="0">
                <a:latin typeface="Arial"/>
                <a:cs typeface="Arial"/>
              </a:rPr>
              <a:t>BD </a:t>
            </a:r>
            <a:r>
              <a:rPr sz="750" spc="5" dirty="0">
                <a:latin typeface="Arial"/>
                <a:cs typeface="Arial"/>
              </a:rPr>
              <a:t>кассета </a:t>
            </a:r>
            <a:r>
              <a:rPr sz="750" spc="-15" dirty="0">
                <a:latin typeface="Arial"/>
                <a:cs typeface="Arial"/>
              </a:rPr>
              <a:t>с 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пальцем </a:t>
            </a:r>
            <a:r>
              <a:rPr sz="750" spc="10" dirty="0">
                <a:latin typeface="Arial"/>
                <a:cs typeface="Arial"/>
              </a:rPr>
              <a:t>30 </a:t>
            </a:r>
            <a:r>
              <a:rPr sz="750" spc="40" dirty="0" err="1">
                <a:latin typeface="Arial"/>
                <a:cs typeface="Arial"/>
              </a:rPr>
              <a:t>мм</a:t>
            </a:r>
            <a:r>
              <a:rPr sz="750" spc="40" dirty="0">
                <a:latin typeface="Arial"/>
                <a:cs typeface="Arial"/>
              </a:rPr>
              <a:t> </a:t>
            </a:r>
            <a:endParaRPr lang="ru-RU" sz="750" spc="40" dirty="0" smtClean="0">
              <a:latin typeface="Arial"/>
              <a:cs typeface="Arial"/>
            </a:endParaRPr>
          </a:p>
          <a:p>
            <a:pPr marR="5080">
              <a:lnSpc>
                <a:spcPct val="114000"/>
              </a:lnSpc>
              <a:spcBef>
                <a:spcPts val="100"/>
              </a:spcBef>
            </a:pPr>
            <a:r>
              <a:rPr sz="750" spc="-5" dirty="0" smtClean="0">
                <a:latin typeface="Arial"/>
                <a:cs typeface="Arial"/>
              </a:rPr>
              <a:t>BD </a:t>
            </a:r>
            <a:r>
              <a:rPr sz="750" spc="5" dirty="0">
                <a:latin typeface="Arial"/>
                <a:cs typeface="Arial"/>
              </a:rPr>
              <a:t>кассета </a:t>
            </a:r>
            <a:r>
              <a:rPr sz="750" spc="-15" dirty="0">
                <a:latin typeface="Arial"/>
                <a:cs typeface="Arial"/>
              </a:rPr>
              <a:t>с 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пальцем </a:t>
            </a:r>
            <a:r>
              <a:rPr sz="750" spc="10" dirty="0">
                <a:latin typeface="Arial"/>
                <a:cs typeface="Arial"/>
              </a:rPr>
              <a:t>40 </a:t>
            </a:r>
            <a:r>
              <a:rPr sz="750" spc="40" dirty="0" err="1">
                <a:latin typeface="Arial"/>
                <a:cs typeface="Arial"/>
              </a:rPr>
              <a:t>мм</a:t>
            </a:r>
            <a:r>
              <a:rPr sz="750" spc="40" dirty="0">
                <a:latin typeface="Arial"/>
                <a:cs typeface="Arial"/>
              </a:rPr>
              <a:t> </a:t>
            </a:r>
            <a:endParaRPr lang="ru-RU" sz="750" spc="40" dirty="0" smtClean="0">
              <a:latin typeface="Arial"/>
              <a:cs typeface="Arial"/>
            </a:endParaRPr>
          </a:p>
          <a:p>
            <a:pPr marR="5080">
              <a:lnSpc>
                <a:spcPct val="114000"/>
              </a:lnSpc>
              <a:spcBef>
                <a:spcPts val="100"/>
              </a:spcBef>
            </a:pPr>
            <a:r>
              <a:rPr sz="750" spc="-5" dirty="0" smtClean="0">
                <a:latin typeface="Arial"/>
                <a:cs typeface="Arial"/>
              </a:rPr>
              <a:t>BD </a:t>
            </a:r>
            <a:r>
              <a:rPr sz="750" spc="5" dirty="0">
                <a:latin typeface="Arial"/>
                <a:cs typeface="Arial"/>
              </a:rPr>
              <a:t>кассета </a:t>
            </a:r>
            <a:r>
              <a:rPr sz="750" spc="-15" dirty="0">
                <a:latin typeface="Arial"/>
                <a:cs typeface="Arial"/>
              </a:rPr>
              <a:t>с </a:t>
            </a:r>
            <a:r>
              <a:rPr sz="750" spc="-10" dirty="0">
                <a:latin typeface="Arial"/>
                <a:cs typeface="Arial"/>
              </a:rPr>
              <a:t> </a:t>
            </a:r>
            <a:r>
              <a:rPr sz="750" spc="30" dirty="0">
                <a:latin typeface="Arial"/>
                <a:cs typeface="Arial"/>
              </a:rPr>
              <a:t>пальцем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10" dirty="0">
                <a:latin typeface="Arial"/>
                <a:cs typeface="Arial"/>
              </a:rPr>
              <a:t>50</a:t>
            </a:r>
            <a:r>
              <a:rPr sz="750" spc="-20" dirty="0">
                <a:latin typeface="Arial"/>
                <a:cs typeface="Arial"/>
              </a:rPr>
              <a:t> </a:t>
            </a:r>
            <a:r>
              <a:rPr sz="750" spc="40" dirty="0">
                <a:latin typeface="Arial"/>
                <a:cs typeface="Arial"/>
              </a:rPr>
              <a:t>мм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61924" y="241300"/>
            <a:ext cx="230832" cy="841629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500" dirty="0" smtClean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ОХОТ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</TotalTime>
  <Words>4497</Words>
  <Application>Microsoft Office PowerPoint</Application>
  <PresentationFormat>Произвольный</PresentationFormat>
  <Paragraphs>1129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Trebuchet MS</vt:lpstr>
      <vt:lpstr>Office Theme</vt:lpstr>
      <vt:lpstr>е</vt:lpstr>
      <vt:lpstr>Презентация PowerPoint</vt:lpstr>
      <vt:lpstr>ТЕХНИЧЕСКАЯ СПЕЦИФИКАЦИЯ</vt:lpstr>
      <vt:lpstr>ТЕХНИЧЕСКАЯ СПЕЦИФИКАЦИЯ</vt:lpstr>
      <vt:lpstr>ТЕХНИЧЕСКАЯ СПЕЦИФИКАЦИЯ</vt:lpstr>
      <vt:lpstr>ТЕХНИЧЕСКАЯ СПЕЦИФИКАЦИЯ</vt:lpstr>
      <vt:lpstr>ТЕХНИЧЕСКАЯ СПЕЦИФИКАЦИЯ - ОПЦИИ</vt:lpstr>
      <vt:lpstr>ТЕХНИЧЕСКАЯ СПЕЦИФИКАЦИЯ - ОПЦИИ</vt:lpstr>
      <vt:lpstr>ТЕХНИЧЕСКАЯ СПЕЦИФИКАЦИЯ - ОПЦИИ</vt:lpstr>
      <vt:lpstr>ТЕХНИЧЕСКАЯ СПЕЦИФИКАЦИЯ - ОПЦИИ</vt:lpstr>
      <vt:lpstr>Презентация PowerPoint</vt:lpstr>
      <vt:lpstr>ТЕХНИЧЕСКАЯ СПЕЦИФИКАЦИЯ – СИТА</vt:lpstr>
      <vt:lpstr>ТЕХНИЧЕСКАЯ СПЕЦИФИКАЦИЯ – СИТА</vt:lpstr>
      <vt:lpstr>ТЕХНИЧЕСКАЯ СПЕЦИФИКАЦИЯ – СИТА</vt:lpstr>
      <vt:lpstr>ТЕХНИЧЕСКАЯ СПЕЦИФИКАЦИЯ – СИТА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</dc:title>
  <dc:creator>Prüwasser</dc:creator>
  <cp:lastModifiedBy>Сир Сир</cp:lastModifiedBy>
  <cp:revision>39</cp:revision>
  <dcterms:created xsi:type="dcterms:W3CDTF">2022-11-18T07:45:47Z</dcterms:created>
  <dcterms:modified xsi:type="dcterms:W3CDTF">2022-11-25T10:52:17Z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2022-04-26T00:00:00Z</vt:filetime>
  </property>
  <property fmtid="{D5CDD505-2E9C-101B-9397-08002B2CF9AE}" pid="3" name="Creator">
    <vt:lpwstr>Microsoft® Word 2019</vt:lpwstr>
  </property>
  <property fmtid="{D5CDD505-2E9C-101B-9397-08002B2CF9AE}" pid="4" name="LastSaved">
    <vt:filetime>2022-11-18T00:00:00Z</vt:filetime>
  </property>
</Properties>
</file>